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8" r:id="rId1"/>
    <p:sldMasterId id="2147483651" r:id="rId2"/>
  </p:sldMasterIdLst>
  <p:notesMasterIdLst>
    <p:notesMasterId r:id="rId71"/>
  </p:notesMasterIdLst>
  <p:handoutMasterIdLst>
    <p:handoutMasterId r:id="rId72"/>
  </p:handoutMasterIdLst>
  <p:sldIdLst>
    <p:sldId id="319" r:id="rId3"/>
    <p:sldId id="320" r:id="rId4"/>
    <p:sldId id="529" r:id="rId5"/>
    <p:sldId id="458" r:id="rId6"/>
    <p:sldId id="530" r:id="rId7"/>
    <p:sldId id="550" r:id="rId8"/>
    <p:sldId id="551" r:id="rId9"/>
    <p:sldId id="459" r:id="rId10"/>
    <p:sldId id="461" r:id="rId11"/>
    <p:sldId id="552" r:id="rId12"/>
    <p:sldId id="553" r:id="rId13"/>
    <p:sldId id="554" r:id="rId14"/>
    <p:sldId id="531" r:id="rId15"/>
    <p:sldId id="532" r:id="rId16"/>
    <p:sldId id="555" r:id="rId17"/>
    <p:sldId id="462" r:id="rId18"/>
    <p:sldId id="556" r:id="rId19"/>
    <p:sldId id="463" r:id="rId20"/>
    <p:sldId id="490" r:id="rId21"/>
    <p:sldId id="557" r:id="rId22"/>
    <p:sldId id="558" r:id="rId23"/>
    <p:sldId id="559" r:id="rId24"/>
    <p:sldId id="560" r:id="rId25"/>
    <p:sldId id="464" r:id="rId26"/>
    <p:sldId id="468" r:id="rId27"/>
    <p:sldId id="561" r:id="rId28"/>
    <p:sldId id="537" r:id="rId29"/>
    <p:sldId id="494" r:id="rId30"/>
    <p:sldId id="562" r:id="rId31"/>
    <p:sldId id="469" r:id="rId32"/>
    <p:sldId id="470" r:id="rId33"/>
    <p:sldId id="471" r:id="rId34"/>
    <p:sldId id="499" r:id="rId35"/>
    <p:sldId id="563" r:id="rId36"/>
    <p:sldId id="564" r:id="rId37"/>
    <p:sldId id="472" r:id="rId38"/>
    <p:sldId id="538" r:id="rId39"/>
    <p:sldId id="474" r:id="rId40"/>
    <p:sldId id="566" r:id="rId41"/>
    <p:sldId id="567" r:id="rId42"/>
    <p:sldId id="476" r:id="rId43"/>
    <p:sldId id="568" r:id="rId44"/>
    <p:sldId id="569" r:id="rId45"/>
    <p:sldId id="479" r:id="rId46"/>
    <p:sldId id="570" r:id="rId47"/>
    <p:sldId id="505" r:id="rId48"/>
    <p:sldId id="571" r:id="rId49"/>
    <p:sldId id="480" r:id="rId50"/>
    <p:sldId id="481" r:id="rId51"/>
    <p:sldId id="508" r:id="rId52"/>
    <p:sldId id="572" r:id="rId53"/>
    <p:sldId id="482" r:id="rId54"/>
    <p:sldId id="510" r:id="rId55"/>
    <p:sldId id="573" r:id="rId56"/>
    <p:sldId id="484" r:id="rId57"/>
    <p:sldId id="512" r:id="rId58"/>
    <p:sldId id="574" r:id="rId59"/>
    <p:sldId id="547" r:id="rId60"/>
    <p:sldId id="485" r:id="rId61"/>
    <p:sldId id="516" r:id="rId62"/>
    <p:sldId id="518" r:id="rId63"/>
    <p:sldId id="519" r:id="rId64"/>
    <p:sldId id="520" r:id="rId65"/>
    <p:sldId id="523" r:id="rId66"/>
    <p:sldId id="524" r:id="rId67"/>
    <p:sldId id="526" r:id="rId68"/>
    <p:sldId id="575" r:id="rId69"/>
    <p:sldId id="386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448EE66B-CAE8-4CFB-8118-668258E53862}" type="datetimeFigureOut">
              <a:rPr lang="en-US"/>
              <a:pPr>
                <a:defRPr/>
              </a:pPr>
              <a:t>4/13/2012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FEC7C434-9FE2-4669-8C7E-7DD960C44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1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E362B1A4-F19A-4FFB-9762-8A05BAEEADEB}" type="datetimeFigureOut">
              <a:rPr lang="en-US"/>
              <a:pPr>
                <a:defRPr/>
              </a:pPr>
              <a:t>4/13/2012</a:t>
            </a:fld>
            <a:endParaRPr lang="en-US" dirty="0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641B657F-C76A-48DA-9243-0F74A36B8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864D35-E2D7-4C0F-BE02-593645922644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8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4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8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48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3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3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1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4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29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54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31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8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2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4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2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2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40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0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8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05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42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7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12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4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7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71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86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1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6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1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50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5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1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2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6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561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80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73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27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72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75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1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49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84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8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4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330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85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1B657F-C76A-48DA-9243-0F74A36B8E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5DADF5E9-5FE6-44E2-8069-AAFF88C4F44D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6F837-4FCA-4844-8421-3C0C1E4353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5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48DB1-B125-47D0-9D18-ADFD30D7BC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9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2BEFD-1766-42EF-9BBF-06743EA4D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0FABC-A432-4BE6-85DC-57654552D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9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293A7-A23F-4404-9E76-BBE8E2934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5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F39B7-632A-459F-A8E4-7A1FF3A99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2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85F4-186B-4642-91A3-5B42ACF7A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29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E1D2-95BC-406E-A4AD-74896995B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3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11103-F4C9-4938-AD3A-433CEFBE7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45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DC665-BB1A-4FD6-9996-B71ABDBD6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0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8192-5EAA-4BBD-8D75-621A067473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D0A122DD-8648-4F1C-AB2F-1F352CDC9080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4567590F-96FF-43E6-925F-D493421F5E06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buFontTx/>
              <a:buNone/>
            </a:pPr>
            <a:fld id="{766EC800-BA44-4B0A-8078-57FE42CCC4AE}" type="slidenum">
              <a:rPr lang="en-US" smtClean="0"/>
              <a:pPr>
                <a:buFontTx/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1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9E70C10-CF06-4128-891F-8C5321258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Introduction to TCP/IP Protocols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849" y="5364415"/>
            <a:ext cx="259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4-2 A TCP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74848" y="56957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659164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20044"/>
            <a:ext cx="266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4-1 Fields in a TCP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16851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3177"/>
            <a:ext cx="4782271" cy="60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9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849" y="5364415"/>
            <a:ext cx="2879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4-3 TCP segment data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62816" y="56957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1" y="743715"/>
            <a:ext cx="8273305" cy="445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 (cont’d.)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segments establish connection</a:t>
            </a:r>
          </a:p>
          <a:p>
            <a:pPr eaLnBrk="1" hangingPunct="1"/>
            <a:r>
              <a:rPr lang="en-US" dirty="0" smtClean="0"/>
              <a:t>Computer A issues message to Computer B</a:t>
            </a:r>
          </a:p>
          <a:p>
            <a:pPr lvl="1" eaLnBrk="1" hangingPunct="1"/>
            <a:r>
              <a:rPr lang="en-US" dirty="0" smtClean="0"/>
              <a:t>Sends segment with SYN bit set</a:t>
            </a:r>
          </a:p>
          <a:p>
            <a:pPr lvl="2" eaLnBrk="1" hangingPunct="1"/>
            <a:r>
              <a:rPr lang="en-US" dirty="0" smtClean="0"/>
              <a:t>SYN field: Random synchronize sequence number</a:t>
            </a:r>
          </a:p>
          <a:p>
            <a:pPr eaLnBrk="1" hangingPunct="1"/>
            <a:r>
              <a:rPr lang="en-US" dirty="0" smtClean="0"/>
              <a:t>Computer B receives message</a:t>
            </a:r>
          </a:p>
          <a:p>
            <a:pPr lvl="1" eaLnBrk="1" hangingPunct="1"/>
            <a:r>
              <a:rPr lang="en-US" dirty="0" smtClean="0"/>
              <a:t>Sends segment</a:t>
            </a:r>
          </a:p>
          <a:p>
            <a:pPr lvl="2" eaLnBrk="1" hangingPunct="1"/>
            <a:r>
              <a:rPr lang="en-US" dirty="0" smtClean="0"/>
              <a:t>ACK field: sequence number Computer A sent plus 1</a:t>
            </a:r>
          </a:p>
          <a:p>
            <a:pPr lvl="2" eaLnBrk="1" hangingPunct="1"/>
            <a:r>
              <a:rPr lang="en-US" dirty="0" smtClean="0"/>
              <a:t>SYN field: Computer B random number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0861A41-A547-4E01-A631-57EADF11CEC2}" type="slidenum">
              <a:rPr lang="en-US" sz="1400"/>
              <a:pPr marL="0" indent="0" eaLnBrk="1" hangingPunct="1">
                <a:buNone/>
              </a:pPr>
              <a:t>13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TCP (cont’d.)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A responds</a:t>
            </a:r>
          </a:p>
          <a:p>
            <a:pPr lvl="1" eaLnBrk="1" hangingPunct="1"/>
            <a:r>
              <a:rPr lang="en-US" dirty="0" smtClean="0"/>
              <a:t>Sends segment</a:t>
            </a:r>
          </a:p>
          <a:p>
            <a:pPr lvl="2" eaLnBrk="1" hangingPunct="1"/>
            <a:r>
              <a:rPr lang="en-US" dirty="0" smtClean="0"/>
              <a:t>ACK field: sequence number Computer B sent plus 1</a:t>
            </a:r>
          </a:p>
          <a:p>
            <a:pPr lvl="2" eaLnBrk="1" hangingPunct="1"/>
            <a:r>
              <a:rPr lang="en-US" dirty="0" smtClean="0"/>
              <a:t>SYN field: Computer B random number</a:t>
            </a:r>
          </a:p>
          <a:p>
            <a:pPr eaLnBrk="1" hangingPunct="1"/>
            <a:r>
              <a:rPr lang="en-US" dirty="0" smtClean="0"/>
              <a:t>FIN flag indicates transmission end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540D0B2-4D7C-4079-87AF-8F8EC7CD5E2F}" type="slidenum">
              <a:rPr lang="en-US" sz="1400"/>
              <a:pPr marL="0" indent="0" eaLnBrk="1" hangingPunct="1">
                <a:buNone/>
              </a:pPr>
              <a:t>14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5462" y="5544054"/>
            <a:ext cx="395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4-4 Establishing a TCP connection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584967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80" y="696347"/>
            <a:ext cx="5543550" cy="469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5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UDP (User Datagram Protocol)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 protocol</a:t>
            </a:r>
          </a:p>
          <a:p>
            <a:pPr eaLnBrk="1" hangingPunct="1"/>
            <a:r>
              <a:rPr lang="en-US" dirty="0" smtClean="0"/>
              <a:t>Provides unreliable data delivery services</a:t>
            </a:r>
          </a:p>
          <a:p>
            <a:pPr lvl="1" eaLnBrk="1" hangingPunct="1"/>
            <a:r>
              <a:rPr lang="en-US" dirty="0" smtClean="0"/>
              <a:t>Connectionless transport service</a:t>
            </a:r>
          </a:p>
          <a:p>
            <a:pPr lvl="1" eaLnBrk="1" hangingPunct="1"/>
            <a:r>
              <a:rPr lang="en-US" dirty="0" smtClean="0"/>
              <a:t>No assurance packets received in correct sequence</a:t>
            </a:r>
          </a:p>
          <a:p>
            <a:pPr lvl="1" eaLnBrk="1" hangingPunct="1"/>
            <a:r>
              <a:rPr lang="en-US" dirty="0" smtClean="0"/>
              <a:t>No guarantee packets received at all</a:t>
            </a:r>
          </a:p>
          <a:p>
            <a:pPr lvl="1" eaLnBrk="1" hangingPunct="1"/>
            <a:r>
              <a:rPr lang="en-US" dirty="0" smtClean="0"/>
              <a:t>No error checking, sequencing</a:t>
            </a:r>
          </a:p>
          <a:p>
            <a:pPr lvl="1" eaLnBrk="1" hangingPunct="1"/>
            <a:r>
              <a:rPr lang="en-US" dirty="0" smtClean="0"/>
              <a:t>Lacks sophistication</a:t>
            </a:r>
          </a:p>
          <a:p>
            <a:pPr lvl="2" eaLnBrk="1" hangingPunct="1"/>
            <a:r>
              <a:rPr lang="en-US" dirty="0" smtClean="0"/>
              <a:t>More efficient than TCP</a:t>
            </a:r>
          </a:p>
          <a:p>
            <a:pPr eaLnBrk="1" hangingPunct="1"/>
            <a:r>
              <a:rPr lang="en-US" dirty="0" smtClean="0"/>
              <a:t>Useful situations</a:t>
            </a:r>
          </a:p>
          <a:p>
            <a:pPr lvl="1" eaLnBrk="1" hangingPunct="1"/>
            <a:r>
              <a:rPr lang="en-US" dirty="0" smtClean="0"/>
              <a:t>Great volume of data transferred quickly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501A1FE1-2E1B-4F0E-8FAF-D2CFB88F0CAA}" type="slidenum">
              <a:rPr lang="en-US" sz="1400"/>
              <a:pPr marL="0" indent="0" eaLnBrk="1" hangingPunct="1">
                <a:buNone/>
              </a:pPr>
              <a:t>16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9524" y="4495800"/>
            <a:ext cx="2620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4-5 A UDP segment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09524" y="482949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05750" cy="271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(Internet Protocol)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Network layer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How and where data delivered, including: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Data’s source and destination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Enables TCP/IP to internetwork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Traverse more than one LAN segment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More than one network type through router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Network layer data formed into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IP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 envelope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Contains information for routers to transfer data between different LAN segments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DA9268F-4F89-49EE-B59B-F589E6FFA520}" type="slidenum">
              <a:rPr lang="en-US" sz="1400"/>
              <a:pPr marL="0" indent="0" eaLnBrk="1" hangingPunct="1">
                <a:buNone/>
              </a:pPr>
              <a:t>18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 (cont’d.)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versions</a:t>
            </a:r>
          </a:p>
          <a:p>
            <a:pPr lvl="1" eaLnBrk="1" hangingPunct="1"/>
            <a:r>
              <a:rPr lang="en-US" dirty="0" smtClean="0"/>
              <a:t>IPv4: unreliable, connectionless protocol</a:t>
            </a:r>
          </a:p>
          <a:p>
            <a:pPr lvl="1" eaLnBrk="1" hangingPunct="1"/>
            <a:r>
              <a:rPr lang="en-US" dirty="0" smtClean="0"/>
              <a:t>IPv6</a:t>
            </a:r>
          </a:p>
          <a:p>
            <a:pPr eaLnBrk="1" hangingPunct="1"/>
            <a:r>
              <a:rPr lang="en-US" dirty="0" smtClean="0"/>
              <a:t>Newer version of IPv6</a:t>
            </a:r>
          </a:p>
          <a:p>
            <a:pPr lvl="1" eaLnBrk="1" hangingPunct="1"/>
            <a:r>
              <a:rPr lang="en-US" dirty="0" smtClean="0"/>
              <a:t>IP next generation</a:t>
            </a:r>
          </a:p>
          <a:p>
            <a:pPr lvl="1" eaLnBrk="1" hangingPunct="1"/>
            <a:r>
              <a:rPr lang="en-US" dirty="0" smtClean="0"/>
              <a:t>Released in 1998</a:t>
            </a:r>
          </a:p>
          <a:p>
            <a:pPr eaLnBrk="1" hangingPunct="1"/>
            <a:r>
              <a:rPr lang="en-US" dirty="0" smtClean="0"/>
              <a:t>Advantages of IPv6</a:t>
            </a:r>
          </a:p>
          <a:p>
            <a:pPr lvl="1" eaLnBrk="1" hangingPunct="1"/>
            <a:r>
              <a:rPr lang="en-US" dirty="0" smtClean="0"/>
              <a:t>Provides billions of additional IP addresses</a:t>
            </a:r>
          </a:p>
          <a:p>
            <a:pPr lvl="1" eaLnBrk="1" hangingPunct="1"/>
            <a:r>
              <a:rPr lang="en-US" dirty="0" smtClean="0"/>
              <a:t>Better security and prioritization provisions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78BEB2-7D56-4F29-AB1C-61695B08A1FE}" type="slidenum">
              <a:rPr lang="en-US" sz="1400"/>
              <a:pPr marL="0" indent="0" eaLnBrk="1" hangingPunct="1">
                <a:buNone/>
              </a:pPr>
              <a:t>19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Identify and explain the functions of the core TCP/IP protocols</a:t>
            </a:r>
          </a:p>
          <a:p>
            <a:pPr eaLnBrk="1" hangingPunct="1"/>
            <a:r>
              <a:rPr lang="en-US" sz="2800" dirty="0" smtClean="0"/>
              <a:t>Explain the TCP/IP model and how it corresponds to the OSI model</a:t>
            </a:r>
          </a:p>
          <a:p>
            <a:pPr eaLnBrk="1" hangingPunct="1"/>
            <a:r>
              <a:rPr lang="en-US" sz="2800" dirty="0" smtClean="0"/>
              <a:t>Discuss addressing schemes for TCP/IP in IPv4 and IPv6 and explain how addresses are assigned automatically using DHCP (Dynamic Host Configuration Protocol)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F1BCF34C-9078-4746-8A55-DE74956B6573}" type="slidenum">
              <a:rPr lang="en-US" sz="1400"/>
              <a:pPr marL="0" indent="0" eaLnBrk="1" hangingPunct="1">
                <a:buNone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5636" y="5338011"/>
            <a:ext cx="254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4-6 An IPv4 packet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47614" y="565228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05" y="914400"/>
            <a:ext cx="7910024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6074" y="5164741"/>
            <a:ext cx="3241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4-8 An IPv6 packet header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39979" y="54837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82053"/>
            <a:ext cx="7679838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1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IGMP (Internet Group Management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at Network layer of OSI model</a:t>
            </a:r>
          </a:p>
          <a:p>
            <a:r>
              <a:rPr lang="en-US" dirty="0" smtClean="0"/>
              <a:t>Manages multicasting on networks running IPv4</a:t>
            </a:r>
          </a:p>
          <a:p>
            <a:r>
              <a:rPr lang="en-US" dirty="0" smtClean="0"/>
              <a:t>Multicasting</a:t>
            </a:r>
          </a:p>
          <a:p>
            <a:pPr lvl="1"/>
            <a:r>
              <a:rPr lang="en-US" dirty="0" smtClean="0"/>
              <a:t>Point-to-multipoint </a:t>
            </a:r>
            <a:r>
              <a:rPr lang="en-US" dirty="0"/>
              <a:t>t</a:t>
            </a:r>
            <a:r>
              <a:rPr lang="en-US" dirty="0" smtClean="0"/>
              <a:t>ransmission method</a:t>
            </a:r>
          </a:p>
          <a:p>
            <a:pPr lvl="1"/>
            <a:r>
              <a:rPr lang="en-US" dirty="0" smtClean="0"/>
              <a:t>One node sends data to a group of nodes</a:t>
            </a:r>
          </a:p>
          <a:p>
            <a:pPr lvl="1"/>
            <a:r>
              <a:rPr lang="en-US" dirty="0" smtClean="0"/>
              <a:t>Used for Internet teleconferencing or videoconferencing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ARP (Address Resolution Protocol)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protocol</a:t>
            </a:r>
          </a:p>
          <a:p>
            <a:pPr eaLnBrk="1" hangingPunct="1"/>
            <a:r>
              <a:rPr lang="en-US" dirty="0" smtClean="0"/>
              <a:t>Used with IPv4</a:t>
            </a:r>
          </a:p>
          <a:p>
            <a:pPr eaLnBrk="1" hangingPunct="1"/>
            <a:r>
              <a:rPr lang="en-US" dirty="0" smtClean="0"/>
              <a:t>Obtains MAC (physical) address of host or node</a:t>
            </a:r>
          </a:p>
          <a:p>
            <a:pPr eaLnBrk="1" hangingPunct="1"/>
            <a:r>
              <a:rPr lang="en-US" dirty="0" smtClean="0"/>
              <a:t>Creates database that maps MAC to host’s IP address</a:t>
            </a:r>
          </a:p>
          <a:p>
            <a:pPr eaLnBrk="1" hangingPunct="1"/>
            <a:r>
              <a:rPr lang="en-US" dirty="0" smtClean="0"/>
              <a:t>ARP table</a:t>
            </a:r>
          </a:p>
          <a:p>
            <a:pPr lvl="1" eaLnBrk="1" hangingPunct="1"/>
            <a:r>
              <a:rPr lang="en-US" dirty="0" smtClean="0"/>
              <a:t>Table of recognized MAC-to-IP address mappings</a:t>
            </a:r>
          </a:p>
          <a:p>
            <a:pPr lvl="1" eaLnBrk="1" hangingPunct="1"/>
            <a:r>
              <a:rPr lang="en-US" dirty="0" smtClean="0"/>
              <a:t>Saved on computer’s hard disk</a:t>
            </a:r>
          </a:p>
          <a:p>
            <a:pPr lvl="1" eaLnBrk="1" hangingPunct="1"/>
            <a:r>
              <a:rPr lang="en-US" dirty="0" smtClean="0"/>
              <a:t>Increases efficiency</a:t>
            </a:r>
          </a:p>
          <a:p>
            <a:pPr lvl="1" eaLnBrk="1" hangingPunct="1"/>
            <a:r>
              <a:rPr lang="en-US" dirty="0" smtClean="0"/>
              <a:t>Contains dynamic and static entries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F44EF4-A114-4433-8809-9E593EE3F85F}" type="slidenum">
              <a:rPr lang="en-US" sz="1400"/>
              <a:pPr marL="0" indent="0" eaLnBrk="1" hangingPunct="1">
                <a:buNone/>
              </a:pPr>
              <a:t>23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17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ICMP (Internet Control Message Protocol)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protocol</a:t>
            </a:r>
          </a:p>
          <a:p>
            <a:pPr lvl="1" eaLnBrk="1" hangingPunct="1"/>
            <a:r>
              <a:rPr lang="en-US" dirty="0" smtClean="0"/>
              <a:t>Reports on data delivery success/failure</a:t>
            </a:r>
          </a:p>
          <a:p>
            <a:pPr eaLnBrk="1" hangingPunct="1"/>
            <a:r>
              <a:rPr lang="en-US" dirty="0" smtClean="0"/>
              <a:t>Announces transmission failures to sender</a:t>
            </a:r>
          </a:p>
          <a:p>
            <a:pPr lvl="1" eaLnBrk="1" hangingPunct="1"/>
            <a:r>
              <a:rPr lang="en-US" dirty="0" smtClean="0"/>
              <a:t>Network congestion</a:t>
            </a:r>
          </a:p>
          <a:p>
            <a:pPr lvl="1" eaLnBrk="1" hangingPunct="1"/>
            <a:r>
              <a:rPr lang="en-US" dirty="0" smtClean="0"/>
              <a:t>Data fails to reach destination</a:t>
            </a:r>
          </a:p>
          <a:p>
            <a:pPr lvl="1" eaLnBrk="1" hangingPunct="1"/>
            <a:r>
              <a:rPr lang="en-US" dirty="0" smtClean="0"/>
              <a:t>Data discarded: TTL expired</a:t>
            </a:r>
          </a:p>
          <a:p>
            <a:pPr eaLnBrk="1" hangingPunct="1"/>
            <a:r>
              <a:rPr lang="en-US" dirty="0" smtClean="0"/>
              <a:t>ICMP cannot correct errors</a:t>
            </a:r>
          </a:p>
          <a:p>
            <a:pPr lvl="1" eaLnBrk="1" hangingPunct="1"/>
            <a:r>
              <a:rPr lang="en-US" dirty="0" smtClean="0"/>
              <a:t>Provides critical network problem troubleshooting information</a:t>
            </a:r>
          </a:p>
          <a:p>
            <a:pPr eaLnBrk="1" hangingPunct="1"/>
            <a:r>
              <a:rPr lang="en-US" dirty="0" smtClean="0"/>
              <a:t>ICMPv6 used with IPv6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4F44EF4-A114-4433-8809-9E593EE3F85F}" type="slidenum">
              <a:rPr lang="en-US" sz="1400"/>
              <a:pPr marL="0" indent="0" eaLnBrk="1" hangingPunct="1">
                <a:buNone/>
              </a:pPr>
              <a:t>24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Networks recognize two addresses</a:t>
            </a:r>
          </a:p>
          <a:p>
            <a:pPr lvl="1" eaLnBrk="1" hangingPunct="1"/>
            <a:r>
              <a:rPr lang="en-US" dirty="0" smtClean="0"/>
              <a:t>Logical (Network layer)</a:t>
            </a:r>
          </a:p>
          <a:p>
            <a:pPr lvl="1" eaLnBrk="1" hangingPunct="1"/>
            <a:r>
              <a:rPr lang="en-US" dirty="0" smtClean="0"/>
              <a:t>Physical (MAC, hardware) addresses</a:t>
            </a:r>
          </a:p>
          <a:p>
            <a:pPr eaLnBrk="1" hangingPunct="1"/>
            <a:r>
              <a:rPr lang="en-US" dirty="0" smtClean="0"/>
              <a:t>IP protocol handles logical addressing</a:t>
            </a:r>
          </a:p>
          <a:p>
            <a:pPr eaLnBrk="1" hangingPunct="1"/>
            <a:r>
              <a:rPr lang="en-US" dirty="0" smtClean="0"/>
              <a:t>Specific parameters</a:t>
            </a:r>
          </a:p>
          <a:p>
            <a:pPr lvl="1" eaLnBrk="1" hangingPunct="1"/>
            <a:r>
              <a:rPr lang="en-US" dirty="0" smtClean="0"/>
              <a:t>Unique 32-bit number</a:t>
            </a:r>
          </a:p>
          <a:p>
            <a:pPr lvl="2" eaLnBrk="1" hangingPunct="1"/>
            <a:r>
              <a:rPr lang="en-US" dirty="0" smtClean="0"/>
              <a:t>Divided into four octets (sets of eight bits) separated by periods</a:t>
            </a:r>
          </a:p>
          <a:p>
            <a:pPr lvl="2" eaLnBrk="1" hangingPunct="1"/>
            <a:r>
              <a:rPr lang="en-US" dirty="0" smtClean="0"/>
              <a:t>Example: 144.92.43.178</a:t>
            </a:r>
          </a:p>
          <a:p>
            <a:pPr lvl="1" eaLnBrk="1" hangingPunct="1"/>
            <a:r>
              <a:rPr lang="en-US" dirty="0" smtClean="0"/>
              <a:t>Network class determined from first octet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02DB63F-7BA0-49DF-9378-FF5627427239}" type="slidenum">
              <a:rPr lang="en-US" sz="1400"/>
              <a:pPr marL="0" indent="0" eaLnBrk="1" hangingPunct="1">
                <a:buNone/>
              </a:pPr>
              <a:t>25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0080" y="3810000"/>
            <a:ext cx="4017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4-4 Commonly used TCP/IP classes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7072" y="41485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03464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Class D, Class E rarely used (never assign)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D: value between 224 and 239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Multicasting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Class E: value between 240 and 254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Experimental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Eight bits have 256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Networks use 1 through 254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0: reserved as placeholder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255: reserved for broadcast transmission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BFE806F-EE7B-461A-9A35-840FB2569589}" type="slidenum">
              <a:rPr lang="en-US" sz="1400"/>
              <a:pPr marL="0" indent="0" eaLnBrk="1" hangingPunct="1">
                <a:buNone/>
              </a:pPr>
              <a:t>27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 A devices</a:t>
            </a:r>
          </a:p>
          <a:p>
            <a:pPr lvl="1" eaLnBrk="1" hangingPunct="1"/>
            <a:r>
              <a:rPr lang="en-US" dirty="0" smtClean="0"/>
              <a:t>Share same first octet (bits 0-7)</a:t>
            </a:r>
          </a:p>
          <a:p>
            <a:pPr lvl="2" eaLnBrk="1" hangingPunct="1"/>
            <a:r>
              <a:rPr lang="en-US" dirty="0" smtClean="0"/>
              <a:t>Network ID</a:t>
            </a:r>
          </a:p>
          <a:p>
            <a:pPr lvl="1" eaLnBrk="1" hangingPunct="1"/>
            <a:r>
              <a:rPr lang="en-US" dirty="0" smtClean="0"/>
              <a:t>Host: second through fourth octets (bits 8-31)</a:t>
            </a:r>
          </a:p>
          <a:p>
            <a:pPr eaLnBrk="1" hangingPunct="1"/>
            <a:r>
              <a:rPr lang="en-US" dirty="0" smtClean="0"/>
              <a:t>Class B devices</a:t>
            </a:r>
          </a:p>
          <a:p>
            <a:pPr lvl="1" eaLnBrk="1" hangingPunct="1"/>
            <a:r>
              <a:rPr lang="en-US" dirty="0" smtClean="0"/>
              <a:t>Share same first two octet (bits 0-15)</a:t>
            </a:r>
          </a:p>
          <a:p>
            <a:pPr lvl="1" eaLnBrk="1" hangingPunct="1"/>
            <a:r>
              <a:rPr lang="en-US" dirty="0" smtClean="0"/>
              <a:t>Host: second through fourth octets (bits 16-31)</a:t>
            </a:r>
          </a:p>
          <a:p>
            <a:pPr eaLnBrk="1" hangingPunct="1"/>
            <a:r>
              <a:rPr lang="en-US" dirty="0" smtClean="0"/>
              <a:t>Class C devices</a:t>
            </a:r>
          </a:p>
          <a:p>
            <a:pPr lvl="1" eaLnBrk="1" hangingPunct="1"/>
            <a:r>
              <a:rPr lang="en-US" dirty="0" smtClean="0"/>
              <a:t>Share same first three octet (bits 0-23)</a:t>
            </a:r>
          </a:p>
          <a:p>
            <a:pPr lvl="1" eaLnBrk="1" hangingPunct="1"/>
            <a:r>
              <a:rPr lang="en-US" dirty="0" smtClean="0"/>
              <a:t>Host: second through fourth octets (bits 24-31)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E2E07FAF-FA9A-42A8-A4C3-8E54B5D16E8E}" type="slidenum">
              <a:rPr lang="en-US" sz="1400"/>
              <a:pPr marL="0" indent="0" eaLnBrk="1" hangingPunct="1">
                <a:buNone/>
              </a:pPr>
              <a:t>28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8619" y="5141330"/>
            <a:ext cx="4285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4-11 IPv4 addresses and their classes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52577" y="547988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53375" cy="388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Objectives (cont’d.)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Describe the purpose and implementation of DNS (Domain Name System)</a:t>
            </a:r>
          </a:p>
          <a:p>
            <a:pPr eaLnBrk="1" hangingPunct="1"/>
            <a:r>
              <a:rPr lang="en-US" sz="2800" dirty="0" smtClean="0"/>
              <a:t>Identify the well-known ports for key TCP/IP services</a:t>
            </a:r>
          </a:p>
          <a:p>
            <a:pPr eaLnBrk="1" hangingPunct="1"/>
            <a:r>
              <a:rPr lang="en-US" sz="2800" dirty="0" smtClean="0"/>
              <a:t>Describe how common Application layer TCP/IP protocols are used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AA76B240-955A-411F-9C92-F1F0ABDFA8F1}" type="slidenum">
              <a:rPr lang="en-US" sz="1400"/>
              <a:pPr marL="0" indent="0" eaLnBrk="1" hangingPunct="1">
                <a:buNone/>
              </a:pPr>
              <a:t>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IPv4 Addressing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 back address</a:t>
            </a:r>
          </a:p>
          <a:p>
            <a:pPr lvl="1" eaLnBrk="1" hangingPunct="1"/>
            <a:r>
              <a:rPr lang="en-US" dirty="0" smtClean="0"/>
              <a:t>First octet equals 127 (127.0.0.1)</a:t>
            </a:r>
          </a:p>
          <a:p>
            <a:pPr eaLnBrk="1" hangingPunct="1"/>
            <a:r>
              <a:rPr lang="en-US" dirty="0" smtClean="0"/>
              <a:t>Loopback test</a:t>
            </a:r>
          </a:p>
          <a:p>
            <a:pPr lvl="1" eaLnBrk="1" hangingPunct="1"/>
            <a:r>
              <a:rPr lang="en-US" dirty="0" smtClean="0"/>
              <a:t>Attempting to connect to own machine</a:t>
            </a:r>
          </a:p>
          <a:p>
            <a:pPr lvl="1" eaLnBrk="1" hangingPunct="1"/>
            <a:r>
              <a:rPr lang="en-US" dirty="0" smtClean="0"/>
              <a:t>Powerful troubleshooting tool</a:t>
            </a:r>
          </a:p>
          <a:p>
            <a:pPr eaLnBrk="1" hangingPunct="1"/>
            <a:r>
              <a:rPr lang="en-US" dirty="0" smtClean="0"/>
              <a:t>Windows XP, Vista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ipconfig</a:t>
            </a:r>
            <a:r>
              <a:rPr lang="en-US" dirty="0" smtClean="0"/>
              <a:t> command</a:t>
            </a:r>
          </a:p>
          <a:p>
            <a:pPr eaLnBrk="1" hangingPunct="1"/>
            <a:r>
              <a:rPr lang="en-US" dirty="0" smtClean="0"/>
              <a:t>Unix, Linux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ifconfig</a:t>
            </a:r>
            <a:r>
              <a:rPr lang="en-US" dirty="0" smtClean="0"/>
              <a:t> command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A077D54C-46FD-445D-A862-D177E9B789E0}" type="slidenum">
              <a:rPr lang="en-US" sz="1400"/>
              <a:pPr marL="0" indent="0" eaLnBrk="1" hangingPunct="1">
                <a:buNone/>
              </a:pPr>
              <a:t>30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Binary and Dotted Decimal Notation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Dotted decimal notation</a:t>
            </a:r>
          </a:p>
          <a:p>
            <a:pPr lvl="1" eaLnBrk="1" hangingPunct="1"/>
            <a:r>
              <a:rPr lang="en-US" dirty="0" smtClean="0"/>
              <a:t>Common way of expressing IP addresses</a:t>
            </a:r>
          </a:p>
          <a:p>
            <a:pPr lvl="1" eaLnBrk="1" hangingPunct="1"/>
            <a:r>
              <a:rPr lang="en-US" dirty="0" smtClean="0"/>
              <a:t>Decimal number between 0 and 255 represents each octet</a:t>
            </a:r>
          </a:p>
          <a:p>
            <a:pPr lvl="1" eaLnBrk="1" hangingPunct="1"/>
            <a:r>
              <a:rPr lang="en-US" dirty="0" smtClean="0"/>
              <a:t>Period (dot) separates each decimal</a:t>
            </a:r>
          </a:p>
          <a:p>
            <a:pPr eaLnBrk="1" hangingPunct="1"/>
            <a:r>
              <a:rPr lang="en-US" dirty="0" smtClean="0"/>
              <a:t>Dotted decimal address has binary equivalent</a:t>
            </a:r>
          </a:p>
          <a:p>
            <a:pPr lvl="1" eaLnBrk="1" hangingPunct="1"/>
            <a:r>
              <a:rPr lang="en-US" dirty="0" smtClean="0"/>
              <a:t>Convert each octet</a:t>
            </a:r>
          </a:p>
          <a:p>
            <a:pPr lvl="1" eaLnBrk="1" hangingPunct="1"/>
            <a:r>
              <a:rPr lang="en-US" dirty="0" smtClean="0"/>
              <a:t>Remove decimal points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9E4951E-E31D-4EED-878C-46E00A600C82}" type="slidenum">
              <a:rPr lang="en-US" sz="1400"/>
              <a:pPr marL="0" indent="0" eaLnBrk="1" hangingPunct="1">
                <a:buNone/>
              </a:pPr>
              <a:t>31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Subnet Mask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32-bit </a:t>
            </a:r>
            <a:r>
              <a:rPr lang="en-US" dirty="0" smtClean="0"/>
              <a:t>number identifying a device’s subnet</a:t>
            </a:r>
            <a:endParaRPr lang="en-US" dirty="0"/>
          </a:p>
          <a:p>
            <a:pPr eaLnBrk="1" hangingPunct="1"/>
            <a:r>
              <a:rPr lang="en-US" dirty="0" smtClean="0"/>
              <a:t>Combines with device IP address</a:t>
            </a:r>
          </a:p>
          <a:p>
            <a:pPr eaLnBrk="1" hangingPunct="1"/>
            <a:r>
              <a:rPr lang="en-US" dirty="0" smtClean="0"/>
              <a:t>Informs network about segment, network where device attached</a:t>
            </a:r>
          </a:p>
          <a:p>
            <a:pPr eaLnBrk="1" hangingPunct="1"/>
            <a:r>
              <a:rPr lang="en-US" dirty="0" smtClean="0"/>
              <a:t>Four octets (32 bits)</a:t>
            </a:r>
          </a:p>
          <a:p>
            <a:pPr lvl="1" eaLnBrk="1" hangingPunct="1"/>
            <a:r>
              <a:rPr lang="en-US" dirty="0" smtClean="0"/>
              <a:t>Expressed in binary or dotted decimal notation</a:t>
            </a:r>
          </a:p>
          <a:p>
            <a:pPr eaLnBrk="1" hangingPunct="1"/>
            <a:r>
              <a:rPr lang="en-US" dirty="0" smtClean="0"/>
              <a:t>Assigned same way as IP addresses</a:t>
            </a:r>
          </a:p>
          <a:p>
            <a:pPr lvl="1" eaLnBrk="1" hangingPunct="1"/>
            <a:r>
              <a:rPr lang="en-US" dirty="0" smtClean="0"/>
              <a:t>Manually or automatically (via DHCP)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B8A311F-F631-4019-9889-88D228D99836}" type="slidenum">
              <a:rPr lang="en-US" sz="1400"/>
              <a:pPr marL="0" indent="0" eaLnBrk="1" hangingPunct="1">
                <a:buNone/>
              </a:pPr>
              <a:t>32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Subnet </a:t>
            </a:r>
            <a:r>
              <a:rPr lang="en-US" dirty="0" smtClean="0">
                <a:solidFill>
                  <a:schemeClr val="tx1"/>
                </a:solidFill>
              </a:rPr>
              <a:t>Mask (cont’d.)</a:t>
            </a:r>
            <a:endParaRPr lang="en-US" dirty="0"/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33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00430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648200"/>
            <a:ext cx="305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4-5 Default subnet masks</a:t>
            </a:r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2209800"/>
            <a:ext cx="82391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</a:t>
            </a:r>
            <a:r>
              <a:rPr lang="en-US" dirty="0"/>
              <a:t>128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Eight 16-bit fields</a:t>
            </a:r>
          </a:p>
          <a:p>
            <a:r>
              <a:rPr lang="en-US" dirty="0" smtClean="0"/>
              <a:t>Typically represented in hexadecimal numbers</a:t>
            </a:r>
          </a:p>
          <a:p>
            <a:pPr lvl="1"/>
            <a:r>
              <a:rPr lang="en-US" dirty="0" smtClean="0"/>
              <a:t>Separated by a colon</a:t>
            </a:r>
          </a:p>
          <a:p>
            <a:pPr lvl="1"/>
            <a:r>
              <a:rPr lang="en-US" dirty="0" smtClean="0"/>
              <a:t>Example: FE22:00FF:002D:0000:0000:0000:3012:CCE3</a:t>
            </a:r>
          </a:p>
          <a:p>
            <a:r>
              <a:rPr lang="en-US" dirty="0" smtClean="0"/>
              <a:t>Abbreviations for multiple fields with zero values</a:t>
            </a:r>
          </a:p>
          <a:p>
            <a:pPr lvl="1"/>
            <a:r>
              <a:rPr lang="en-US" dirty="0" smtClean="0"/>
              <a:t>00FF can be abbreviated FF</a:t>
            </a:r>
          </a:p>
          <a:p>
            <a:pPr lvl="1"/>
            <a:r>
              <a:rPr lang="en-US" dirty="0" smtClean="0"/>
              <a:t>0000 can be abbreviated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Multicast address</a:t>
            </a:r>
          </a:p>
          <a:p>
            <a:pPr lvl="1"/>
            <a:r>
              <a:rPr lang="en-US" dirty="0" smtClean="0"/>
              <a:t>Used for transmitting data to many different devices simultaneously</a:t>
            </a:r>
          </a:p>
          <a:p>
            <a:r>
              <a:rPr lang="en-US" dirty="0" smtClean="0"/>
              <a:t>Anycast address</a:t>
            </a:r>
            <a:endParaRPr lang="en-US" dirty="0"/>
          </a:p>
          <a:p>
            <a:pPr lvl="1"/>
            <a:r>
              <a:rPr lang="en-US" dirty="0" smtClean="0"/>
              <a:t>Represents any one interface from a group of interfaces</a:t>
            </a:r>
          </a:p>
          <a:p>
            <a:r>
              <a:rPr lang="en-US" dirty="0" smtClean="0"/>
              <a:t>Modern devices and operating systems can use both IPv4 and IPv6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Assigning IP Addresses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Government-sponsored organizations</a:t>
            </a:r>
          </a:p>
          <a:p>
            <a:pPr lvl="1" eaLnBrk="1" hangingPunct="1"/>
            <a:r>
              <a:rPr lang="en-US" dirty="0" smtClean="0"/>
              <a:t>Dole out IP addresses</a:t>
            </a:r>
          </a:p>
          <a:p>
            <a:pPr lvl="1" eaLnBrk="1" hangingPunct="1"/>
            <a:r>
              <a:rPr lang="en-US" dirty="0" smtClean="0"/>
              <a:t>IANA, ICANN, RIRs</a:t>
            </a:r>
          </a:p>
          <a:p>
            <a:pPr eaLnBrk="1" hangingPunct="1"/>
            <a:r>
              <a:rPr lang="en-US" dirty="0" smtClean="0"/>
              <a:t>Companies, individuals</a:t>
            </a:r>
          </a:p>
          <a:p>
            <a:pPr lvl="1" eaLnBrk="1" hangingPunct="1"/>
            <a:r>
              <a:rPr lang="en-US" dirty="0" smtClean="0"/>
              <a:t>Obtain IP addresses from ISPs</a:t>
            </a:r>
          </a:p>
          <a:p>
            <a:pPr eaLnBrk="1" hangingPunct="1"/>
            <a:r>
              <a:rPr lang="en-US" dirty="0" smtClean="0"/>
              <a:t>Every network node must have unique IP address</a:t>
            </a:r>
          </a:p>
          <a:p>
            <a:pPr lvl="1" eaLnBrk="1" hangingPunct="1"/>
            <a:r>
              <a:rPr lang="en-US" dirty="0" smtClean="0"/>
              <a:t>Error message otherwise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B2E1794-6017-4682-A2F6-5045A8083313}" type="slidenum">
              <a:rPr lang="en-US" sz="1400"/>
              <a:pPr marL="0" indent="0" eaLnBrk="1" hangingPunct="1">
                <a:buNone/>
              </a:pPr>
              <a:t>36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Assigning IP Addresses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IP address</a:t>
            </a:r>
          </a:p>
          <a:p>
            <a:pPr lvl="1" eaLnBrk="1" hangingPunct="1"/>
            <a:r>
              <a:rPr lang="en-US" dirty="0" smtClean="0"/>
              <a:t>Manually assigned</a:t>
            </a:r>
          </a:p>
          <a:p>
            <a:pPr lvl="1" eaLnBrk="1" hangingPunct="1"/>
            <a:r>
              <a:rPr lang="en-US" dirty="0" smtClean="0"/>
              <a:t>To change: modify client workstation TCP/IP properties</a:t>
            </a:r>
          </a:p>
          <a:p>
            <a:pPr lvl="1" eaLnBrk="1" hangingPunct="1"/>
            <a:r>
              <a:rPr lang="en-US" dirty="0" smtClean="0"/>
              <a:t>Human error causes duplicates</a:t>
            </a:r>
          </a:p>
          <a:p>
            <a:pPr eaLnBrk="1" hangingPunct="1"/>
            <a:r>
              <a:rPr lang="en-US" dirty="0" smtClean="0"/>
              <a:t>Dynamic IP address</a:t>
            </a:r>
          </a:p>
          <a:p>
            <a:pPr lvl="1" eaLnBrk="1" hangingPunct="1"/>
            <a:r>
              <a:rPr lang="en-US" dirty="0" smtClean="0"/>
              <a:t>Assigned automatically</a:t>
            </a:r>
          </a:p>
          <a:p>
            <a:pPr lvl="1" eaLnBrk="1" hangingPunct="1"/>
            <a:r>
              <a:rPr lang="en-US" dirty="0" smtClean="0"/>
              <a:t>Most common method</a:t>
            </a:r>
          </a:p>
          <a:p>
            <a:pPr lvl="2" eaLnBrk="1" hangingPunct="1"/>
            <a:r>
              <a:rPr lang="en-US" dirty="0" smtClean="0"/>
              <a:t>Dynamic Host Configuration Protocol (DHCP)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889730B0-E0BA-4E90-A207-CE77B8725E67}" type="slidenum">
              <a:rPr lang="en-US" sz="1400"/>
              <a:pPr marL="0" indent="0" eaLnBrk="1" hangingPunct="1">
                <a:buNone/>
              </a:pPr>
              <a:t>37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DHCP (Dynamic Host Configuration Protocol)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2600" dirty="0" smtClean="0"/>
              <a:t>Automatically assigns device a unique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Application layer protocol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Reasons for implementing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 time and planning for IP address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 potential for error in assigning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Enable users to move workstations and printers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Make IP addressing transparent for mobile users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25DB521-BDCB-40AA-BAB7-44BEA390B8AC}" type="slidenum">
              <a:rPr lang="en-US" sz="1400"/>
              <a:pPr marL="0" indent="0" eaLnBrk="1" hangingPunct="1">
                <a:buNone/>
              </a:pPr>
              <a:t>38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 leasing process</a:t>
            </a:r>
          </a:p>
          <a:p>
            <a:pPr lvl="1"/>
            <a:r>
              <a:rPr lang="en-US" dirty="0"/>
              <a:t>Device borrows (leases) an IP address while attached to </a:t>
            </a:r>
            <a:r>
              <a:rPr lang="en-US" dirty="0" smtClean="0"/>
              <a:t>network</a:t>
            </a:r>
          </a:p>
          <a:p>
            <a:pPr eaLnBrk="1" hangingPunct="1"/>
            <a:r>
              <a:rPr lang="en-US" dirty="0"/>
              <a:t>Lease time</a:t>
            </a:r>
          </a:p>
          <a:p>
            <a:pPr lvl="1" eaLnBrk="1" hangingPunct="1"/>
            <a:r>
              <a:rPr lang="en-US" dirty="0" smtClean="0"/>
              <a:t>Determined </a:t>
            </a:r>
            <a:r>
              <a:rPr lang="en-US" dirty="0"/>
              <a:t>when client obtains IP address at log on</a:t>
            </a:r>
          </a:p>
          <a:p>
            <a:pPr lvl="1" eaLnBrk="1" hangingPunct="1"/>
            <a:r>
              <a:rPr lang="en-US" dirty="0"/>
              <a:t>User may force lease termination</a:t>
            </a:r>
          </a:p>
          <a:p>
            <a:pPr eaLnBrk="1" hangingPunct="1"/>
            <a:r>
              <a:rPr lang="en-US" dirty="0"/>
              <a:t>DHCP service configuration</a:t>
            </a:r>
          </a:p>
          <a:p>
            <a:pPr lvl="1" eaLnBrk="1" hangingPunct="1"/>
            <a:r>
              <a:rPr lang="en-US" dirty="0"/>
              <a:t>Specify leased address range</a:t>
            </a:r>
          </a:p>
          <a:p>
            <a:pPr lvl="1" eaLnBrk="1" hangingPunct="1"/>
            <a:r>
              <a:rPr lang="en-US" dirty="0"/>
              <a:t>Configure lease duration</a:t>
            </a:r>
          </a:p>
          <a:p>
            <a:pPr eaLnBrk="1" hangingPunct="1"/>
            <a:r>
              <a:rPr lang="en-US" dirty="0"/>
              <a:t>Several steps to negotiate client’s first lease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Characteristics of TCP/IP (Transmission Control Protocol/Internet Protocol)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Suite</a:t>
            </a:r>
          </a:p>
          <a:p>
            <a:pPr lvl="1" eaLnBrk="1" hangingPunct="1"/>
            <a:r>
              <a:rPr lang="en-US" dirty="0" smtClean="0"/>
              <a:t>Referred to as “IP” or “TCP/IP”</a:t>
            </a:r>
          </a:p>
          <a:p>
            <a:pPr lvl="1" eaLnBrk="1" hangingPunct="1"/>
            <a:r>
              <a:rPr lang="en-US" dirty="0" smtClean="0"/>
              <a:t>Subprotocols</a:t>
            </a:r>
            <a:r>
              <a:rPr lang="en-US" dirty="0"/>
              <a:t> </a:t>
            </a:r>
            <a:r>
              <a:rPr lang="en-US" dirty="0" smtClean="0"/>
              <a:t>include TCP, IP, UDP, ARP</a:t>
            </a:r>
          </a:p>
          <a:p>
            <a:pPr eaLnBrk="1" hangingPunct="1"/>
            <a:r>
              <a:rPr lang="en-US" dirty="0" smtClean="0"/>
              <a:t>Developed by US Department of Defense</a:t>
            </a:r>
          </a:p>
          <a:p>
            <a:pPr lvl="1" eaLnBrk="1" hangingPunct="1"/>
            <a:r>
              <a:rPr lang="en-US" dirty="0" smtClean="0"/>
              <a:t>ARPANET (1960s)</a:t>
            </a:r>
          </a:p>
          <a:p>
            <a:pPr lvl="2" eaLnBrk="1" hangingPunct="1"/>
            <a:r>
              <a:rPr lang="en-US" dirty="0" smtClean="0"/>
              <a:t>Internet precursor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73A0259E-F09F-4D93-9D3B-A38D1AF7398C}" type="slidenum">
              <a:rPr lang="en-US" sz="1400"/>
              <a:pPr marL="0" indent="0" eaLnBrk="1" hangingPunct="1">
                <a:buNone/>
              </a:pPr>
              <a:t>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40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57150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376446"/>
            <a:ext cx="3753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4-14 The DHCP leasing process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" y="609600"/>
            <a:ext cx="8404529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DHCP (cont’d.)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Terminating a DHCP </a:t>
            </a:r>
            <a:r>
              <a:rPr lang="en-US" dirty="0" smtClean="0"/>
              <a:t>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Expire based on period established</a:t>
            </a:r>
            <a:r>
              <a:rPr lang="en-US" dirty="0"/>
              <a:t> </a:t>
            </a:r>
            <a:r>
              <a:rPr lang="en-US" dirty="0" smtClean="0"/>
              <a:t>in server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Manually terminated at any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Client’s TCP/IP configuration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Server’s DHCP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Circumstances requiring lease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DHCP server fails and replaced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DHCP services run on several server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Installation and configurations vary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BC14283-6623-4D20-8F7E-35ED317EB8A3}" type="slidenum">
              <a:rPr lang="en-US" sz="1400"/>
              <a:pPr marL="0" indent="0" eaLnBrk="1" hangingPunct="1">
                <a:buNone/>
              </a:pPr>
              <a:t>41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Link-Local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addresses</a:t>
            </a:r>
          </a:p>
          <a:p>
            <a:pPr lvl="1"/>
            <a:r>
              <a:rPr lang="en-US" dirty="0" smtClean="0"/>
              <a:t>Allow hosts in organization to communicate across internal network</a:t>
            </a:r>
          </a:p>
          <a:p>
            <a:pPr lvl="1"/>
            <a:r>
              <a:rPr lang="en-US" dirty="0" smtClean="0"/>
              <a:t>Cannot be routed on public network</a:t>
            </a:r>
          </a:p>
          <a:p>
            <a:r>
              <a:rPr lang="en-US" dirty="0" smtClean="0"/>
              <a:t>Specific IPv4 address ranges reserved for private addresses</a:t>
            </a:r>
          </a:p>
          <a:p>
            <a:r>
              <a:rPr lang="en-US" dirty="0" smtClean="0"/>
              <a:t>Link-local address</a:t>
            </a:r>
          </a:p>
          <a:p>
            <a:pPr lvl="1"/>
            <a:r>
              <a:rPr lang="en-US" dirty="0" smtClean="0"/>
              <a:t>Provisional address</a:t>
            </a:r>
          </a:p>
          <a:p>
            <a:pPr lvl="1"/>
            <a:r>
              <a:rPr lang="en-US" dirty="0" smtClean="0"/>
              <a:t>Capable of data transfer only on local network segment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and Link-Local Addresses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configuration (Zeroconf)</a:t>
            </a:r>
          </a:p>
          <a:p>
            <a:pPr lvl="1"/>
            <a:r>
              <a:rPr lang="en-US" dirty="0" smtClean="0"/>
              <a:t>Collection of protocols that assign link-local addresses</a:t>
            </a:r>
          </a:p>
          <a:p>
            <a:pPr lvl="1"/>
            <a:r>
              <a:rPr lang="en-US" dirty="0" smtClean="0"/>
              <a:t>Part of computer’s operating software</a:t>
            </a:r>
          </a:p>
          <a:p>
            <a:r>
              <a:rPr lang="en-US" dirty="0" smtClean="0"/>
              <a:t>Automatic private IP addressing (APIPA)</a:t>
            </a:r>
          </a:p>
          <a:p>
            <a:pPr lvl="1"/>
            <a:r>
              <a:rPr lang="en-US" dirty="0" smtClean="0"/>
              <a:t>Service that provides link-local addressing on Windows clients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Sockets and Ports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Processes assigned unique port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Process’s socket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Port number plus host machine’s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Port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Simplify TCP/IP communications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data transmitted correctly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 port number: 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IPv4 host address: 10.43.3.87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Socket address: 10.43.3.87:23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5B395F2F-7DD2-46B5-B940-2FFC6C8A0458}" type="slidenum">
              <a:rPr lang="en-US" sz="1400"/>
              <a:pPr marL="0" indent="0" eaLnBrk="1" hangingPunct="1">
                <a:buNone/>
              </a:pPr>
              <a:t>44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smtClean="0"/>
              <a:t>Network+ Guide to Networks, 6th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9A0D1A-E7F9-4D0B-B17A-9B8FD421720A}" type="slidenum">
              <a:rPr lang="en-US" sz="1400"/>
              <a:pPr eaLnBrk="1" hangingPunct="1"/>
              <a:t>45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39097" y="5062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3055" y="4724400"/>
            <a:ext cx="496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4-15 A virtual connection for the telnet service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43875" cy="282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Sockets and Ports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Port number range: 0 to 65535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Three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Well Known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0 to 1023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Operating system or administrator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Registered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1024 to 49151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Network users, processes with no special privileges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Dynamic and/or Private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Range: 49152 through 65535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restrictions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E72B0A71-E06F-43EF-98A4-C3DEB125ACF0}" type="slidenum">
              <a:rPr lang="en-US" sz="1400"/>
              <a:pPr marL="0" indent="0" eaLnBrk="1" hangingPunct="1">
                <a:buNone/>
              </a:pPr>
              <a:t>46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47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90274" y="57911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74" y="5452646"/>
            <a:ext cx="454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4-6 Commonly used TCP/IP port numbers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56" y="685800"/>
            <a:ext cx="7038975" cy="456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4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Host Names and DNS                   (Domain Name System)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addressing</a:t>
            </a:r>
          </a:p>
          <a:p>
            <a:pPr lvl="1" eaLnBrk="1" hangingPunct="1"/>
            <a:r>
              <a:rPr lang="en-US" dirty="0" smtClean="0"/>
              <a:t>Long, complicated numbers</a:t>
            </a:r>
          </a:p>
          <a:p>
            <a:pPr lvl="1" eaLnBrk="1" hangingPunct="1"/>
            <a:r>
              <a:rPr lang="en-US" dirty="0" smtClean="0"/>
              <a:t>Good for computers</a:t>
            </a:r>
          </a:p>
          <a:p>
            <a:pPr eaLnBrk="1" hangingPunct="1"/>
            <a:r>
              <a:rPr lang="en-US" dirty="0" smtClean="0"/>
              <a:t>People remember words better</a:t>
            </a:r>
          </a:p>
          <a:p>
            <a:pPr lvl="1" eaLnBrk="1" hangingPunct="1"/>
            <a:r>
              <a:rPr lang="en-US" dirty="0" smtClean="0"/>
              <a:t>Internet authorities established Internet node naming system</a:t>
            </a:r>
          </a:p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Internet device</a:t>
            </a:r>
          </a:p>
          <a:p>
            <a:pPr eaLnBrk="1" hangingPunct="1"/>
            <a:r>
              <a:rPr lang="en-US" dirty="0" smtClean="0"/>
              <a:t>Host name</a:t>
            </a:r>
          </a:p>
          <a:p>
            <a:pPr lvl="1" eaLnBrk="1" hangingPunct="1"/>
            <a:r>
              <a:rPr lang="en-US" dirty="0" smtClean="0"/>
              <a:t>Name describing device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B7291A5-DCC3-4FC2-9E29-8CB89C3738B2}" type="slidenum">
              <a:rPr lang="en-US" sz="1400"/>
              <a:pPr marL="0" indent="0" eaLnBrk="1" hangingPunct="1">
                <a:buNone/>
              </a:pPr>
              <a:t>48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Domain Names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Domain</a:t>
            </a:r>
          </a:p>
          <a:p>
            <a:pPr lvl="1" eaLnBrk="1" hangingPunct="1"/>
            <a:r>
              <a:rPr lang="en-US" dirty="0" smtClean="0"/>
              <a:t>Group of computers belonging to same organization</a:t>
            </a:r>
          </a:p>
          <a:p>
            <a:pPr lvl="1" eaLnBrk="1" hangingPunct="1"/>
            <a:r>
              <a:rPr lang="en-US" dirty="0" smtClean="0"/>
              <a:t>Share common part of IP address</a:t>
            </a:r>
          </a:p>
          <a:p>
            <a:pPr eaLnBrk="1" hangingPunct="1"/>
            <a:r>
              <a:rPr lang="en-US" dirty="0" smtClean="0"/>
              <a:t>Domain name</a:t>
            </a:r>
          </a:p>
          <a:p>
            <a:pPr lvl="1" eaLnBrk="1" hangingPunct="1"/>
            <a:r>
              <a:rPr lang="en-US" dirty="0" smtClean="0"/>
              <a:t>Identifies domain (loc.gov)</a:t>
            </a:r>
          </a:p>
          <a:p>
            <a:pPr lvl="1" eaLnBrk="1" hangingPunct="1"/>
            <a:r>
              <a:rPr lang="en-US" dirty="0" smtClean="0"/>
              <a:t>Associated with company, university, government organization</a:t>
            </a:r>
          </a:p>
          <a:p>
            <a:pPr eaLnBrk="1" hangingPunct="1"/>
            <a:r>
              <a:rPr lang="en-US" dirty="0" smtClean="0"/>
              <a:t>Fully qualified host name (blogs.loc.gov)</a:t>
            </a:r>
          </a:p>
          <a:p>
            <a:pPr lvl="1" eaLnBrk="1" hangingPunct="1"/>
            <a:r>
              <a:rPr lang="en-US" dirty="0" smtClean="0"/>
              <a:t>Local host name plus domain name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FFB2708B-29B5-4B1A-BDDB-62AAE3D6CCDF}" type="slidenum">
              <a:rPr lang="en-US" sz="1400"/>
              <a:pPr marL="0" indent="0" eaLnBrk="1" hangingPunct="1">
                <a:buNone/>
              </a:pPr>
              <a:t>49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Characteristics of TCP/IP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of TCP/IP</a:t>
            </a:r>
          </a:p>
          <a:p>
            <a:pPr lvl="1" eaLnBrk="1" hangingPunct="1"/>
            <a:r>
              <a:rPr lang="en-US" dirty="0" smtClean="0"/>
              <a:t>Open nature</a:t>
            </a:r>
          </a:p>
          <a:p>
            <a:pPr lvl="2" eaLnBrk="1" hangingPunct="1"/>
            <a:r>
              <a:rPr lang="en-US" dirty="0" smtClean="0"/>
              <a:t>Costs nothing to use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2" eaLnBrk="1" hangingPunct="1"/>
            <a:r>
              <a:rPr lang="en-US" dirty="0" smtClean="0"/>
              <a:t>Runs on virtually any platform</a:t>
            </a:r>
          </a:p>
          <a:p>
            <a:pPr lvl="2" eaLnBrk="1" hangingPunct="1"/>
            <a:r>
              <a:rPr lang="en-US" dirty="0" smtClean="0"/>
              <a:t>Connects dissimilar operating systems and devices</a:t>
            </a:r>
          </a:p>
          <a:p>
            <a:pPr lvl="1" eaLnBrk="1" hangingPunct="1"/>
            <a:r>
              <a:rPr lang="en-US" dirty="0" smtClean="0"/>
              <a:t>Routable</a:t>
            </a:r>
            <a:endParaRPr lang="en-US" dirty="0"/>
          </a:p>
          <a:p>
            <a:pPr lvl="2" eaLnBrk="1" hangingPunct="1"/>
            <a:r>
              <a:rPr lang="en-US" dirty="0" smtClean="0"/>
              <a:t>Transmissions carry Network layer addressing information</a:t>
            </a:r>
          </a:p>
          <a:p>
            <a:pPr lvl="2" eaLnBrk="1" hangingPunct="1"/>
            <a:r>
              <a:rPr lang="en-US" dirty="0" smtClean="0"/>
              <a:t>Suitable for large networks</a:t>
            </a:r>
            <a:endParaRPr lang="en-US" dirty="0"/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1B8EF46-525E-4651-ABFB-7DACE96F21E8}" type="slidenum">
              <a:rPr lang="en-US" sz="1400"/>
              <a:pPr marL="0" indent="0" eaLnBrk="1" hangingPunct="1">
                <a:buNone/>
              </a:pPr>
              <a:t>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Domain Names (cont’d.)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Label (character string)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Separated by dots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Represents level in domain naming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www.google.com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Top-level domain (TLD): 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Second-level domain: google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Third-level domain: www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Second-level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May contain multiple third-level domains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ICANN established domain naming conventions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E5B032E-419F-49C4-B999-948B8B43958F}" type="slidenum">
              <a:rPr lang="en-US" sz="1400"/>
              <a:pPr marL="0" indent="0" eaLnBrk="1" hangingPunct="1">
                <a:buNone/>
              </a:pPr>
              <a:t>50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51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90274" y="579119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90274" y="5452646"/>
            <a:ext cx="435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4-7 Some well-known top-level domains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52" y="685800"/>
            <a:ext cx="6858000" cy="471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5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Domain Names (cont’d.)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ICANN approved over 240 country codes</a:t>
            </a:r>
          </a:p>
          <a:p>
            <a:pPr eaLnBrk="1" hangingPunct="1"/>
            <a:r>
              <a:rPr lang="en-US" dirty="0" smtClean="0"/>
              <a:t>Host and domain names restrictions</a:t>
            </a:r>
          </a:p>
          <a:p>
            <a:pPr lvl="1" eaLnBrk="1" hangingPunct="1"/>
            <a:r>
              <a:rPr lang="en-US" dirty="0" smtClean="0"/>
              <a:t>Any alphanumeric combination up to 253 characters</a:t>
            </a:r>
          </a:p>
          <a:p>
            <a:pPr lvl="1" eaLnBrk="1" hangingPunct="1"/>
            <a:r>
              <a:rPr lang="en-US" dirty="0" smtClean="0"/>
              <a:t>Include hyphens, underscores, periods in name</a:t>
            </a:r>
          </a:p>
          <a:p>
            <a:pPr lvl="1" eaLnBrk="1" hangingPunct="1"/>
            <a:r>
              <a:rPr lang="en-US" dirty="0" smtClean="0"/>
              <a:t>No other special characters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4968ED50-2144-4744-8A31-60352433C5B7}" type="slidenum">
              <a:rPr lang="en-US" sz="1400"/>
              <a:pPr marL="0" indent="0" eaLnBrk="1" hangingPunct="1">
                <a:buNone/>
              </a:pPr>
              <a:t>52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Host Files</a:t>
            </a:r>
          </a:p>
        </p:txBody>
      </p:sp>
      <p:sp>
        <p:nvSpPr>
          <p:cNvPr id="65541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ARPAnet used HOSTS.TXT file</a:t>
            </a:r>
          </a:p>
          <a:p>
            <a:pPr lvl="1" eaLnBrk="1" hangingPunct="1"/>
            <a:r>
              <a:rPr lang="en-US" dirty="0" smtClean="0"/>
              <a:t>Associated host names with IP addresses</a:t>
            </a:r>
          </a:p>
          <a:p>
            <a:pPr lvl="1" eaLnBrk="1" hangingPunct="1"/>
            <a:r>
              <a:rPr lang="en-US" dirty="0" smtClean="0"/>
              <a:t>Host matched by one line</a:t>
            </a:r>
          </a:p>
          <a:p>
            <a:pPr lvl="2" eaLnBrk="1" hangingPunct="1"/>
            <a:r>
              <a:rPr lang="en-US" dirty="0" smtClean="0"/>
              <a:t>Identifies host’s name, IP address</a:t>
            </a:r>
          </a:p>
          <a:p>
            <a:pPr lvl="2" eaLnBrk="1" hangingPunct="1"/>
            <a:r>
              <a:rPr lang="en-US" dirty="0" smtClean="0"/>
              <a:t>Alias provides nickname</a:t>
            </a:r>
          </a:p>
          <a:p>
            <a:pPr eaLnBrk="1" hangingPunct="1"/>
            <a:r>
              <a:rPr lang="en-US" dirty="0" smtClean="0"/>
              <a:t>UNIX-/Linux-based computer</a:t>
            </a:r>
          </a:p>
          <a:p>
            <a:pPr lvl="1" eaLnBrk="1" hangingPunct="1"/>
            <a:r>
              <a:rPr lang="en-US" dirty="0" smtClean="0"/>
              <a:t>Host file called hosts, located in the /etc directory</a:t>
            </a:r>
          </a:p>
          <a:p>
            <a:pPr eaLnBrk="1" hangingPunct="1"/>
            <a:r>
              <a:rPr lang="en-US" dirty="0" smtClean="0"/>
              <a:t>Windows computer</a:t>
            </a:r>
          </a:p>
          <a:p>
            <a:pPr lvl="1" eaLnBrk="1" hangingPunct="1"/>
            <a:r>
              <a:rPr lang="en-US" dirty="0" smtClean="0"/>
              <a:t>Host file called hosts</a:t>
            </a:r>
          </a:p>
          <a:p>
            <a:pPr lvl="1" eaLnBrk="1" hangingPunct="1"/>
            <a:r>
              <a:rPr lang="en-US" dirty="0" smtClean="0"/>
              <a:t>Located in Windows\system32\drivers\etc folder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AF48F31-5EAE-48AB-ADEB-41CCB6E5ACE3}" type="slidenum">
              <a:rPr lang="en-US" sz="1400"/>
              <a:pPr marL="0" indent="0" eaLnBrk="1" hangingPunct="1">
                <a:buNone/>
              </a:pPr>
              <a:t>53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54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6219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528336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4-16 Sample host file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5170"/>
            <a:ext cx="7938646" cy="427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0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(Domain Name System)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Hierarchical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Associate domain names with IP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refers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Application layer service accomplishing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Organized system of computers, databases making association possible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computers across globe related in hierarchical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Root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13 computers (ultimate authorities)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B8212E3B-D0E0-4875-BED1-99860ADEF042}" type="slidenum">
              <a:rPr lang="en-US" sz="1400"/>
              <a:pPr marL="0" indent="0" eaLnBrk="1" hangingPunct="1">
                <a:buNone/>
              </a:pPr>
              <a:t>55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(cont’d.)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Three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Resolvers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Any hosts on Internet needing to look up domain name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 servers (DNS servers)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Databases of associated names, IP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Provide information to resolvers on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Namespace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Abstract database of Internet IP addresses, associated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Describes how name servers of the world share DNS information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865C9BED-4E05-4225-826F-6DCBC4F0521A}" type="slidenum">
              <a:rPr lang="en-US" sz="1400"/>
              <a:pPr marL="0" indent="0" eaLnBrk="1" hangingPunct="1">
                <a:buNone/>
              </a:pPr>
              <a:t>56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29A0D1A-E7F9-4D0B-B17A-9B8FD421720A}" type="slidenum">
              <a:rPr lang="en-US" sz="1400"/>
              <a:pPr marL="0" indent="0" eaLnBrk="1" hangingPunct="1">
                <a:buNone/>
              </a:pPr>
              <a:t>57</a:t>
            </a:fld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1300" y="3187607"/>
            <a:ext cx="291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1300" y="2590800"/>
            <a:ext cx="290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4-17 Domain name resolution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05" y="76200"/>
            <a:ext cx="5470307" cy="609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4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DNS (cont’d.)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Resource 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Describes one piece of DNS database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different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Dependent on function</a:t>
            </a:r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C3720848-042C-412F-BCC5-1E6607FCE730}" type="slidenum">
              <a:rPr lang="en-US" sz="1400"/>
              <a:pPr marL="0" indent="0" eaLnBrk="1" hangingPunct="1">
                <a:buNone/>
              </a:pPr>
              <a:t>58</a:t>
            </a:fld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38147"/>
            <a:ext cx="6243638" cy="216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5600" y="5688506"/>
            <a:ext cx="3593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Table 4-8 Common DNS record types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59297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Configuring DNS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 organizations</a:t>
            </a:r>
          </a:p>
          <a:p>
            <a:pPr lvl="1" eaLnBrk="1" hangingPunct="1"/>
            <a:r>
              <a:rPr lang="en-US" dirty="0" smtClean="0"/>
              <a:t>Often maintain two name servers</a:t>
            </a:r>
          </a:p>
          <a:p>
            <a:pPr lvl="2" eaLnBrk="1" hangingPunct="1"/>
            <a:r>
              <a:rPr lang="en-US" dirty="0" smtClean="0"/>
              <a:t>Primary and secondary</a:t>
            </a:r>
          </a:p>
          <a:p>
            <a:pPr lvl="1" eaLnBrk="1" hangingPunct="1"/>
            <a:r>
              <a:rPr lang="en-US" dirty="0" smtClean="0"/>
              <a:t>Ensures Internet connectivity</a:t>
            </a:r>
          </a:p>
          <a:p>
            <a:pPr eaLnBrk="1" hangingPunct="1"/>
            <a:r>
              <a:rPr lang="en-US" dirty="0" smtClean="0"/>
              <a:t>DHCP service assigns clients appropriate addresses</a:t>
            </a:r>
            <a:endParaRPr lang="en-US" dirty="0"/>
          </a:p>
          <a:p>
            <a:pPr eaLnBrk="1" hangingPunct="1"/>
            <a:r>
              <a:rPr lang="en-US" dirty="0" smtClean="0"/>
              <a:t>Occasionally may want to manually configure</a:t>
            </a:r>
          </a:p>
          <a:p>
            <a:pPr lvl="1" eaLnBrk="1" hangingPunct="1"/>
            <a:r>
              <a:rPr lang="en-US" dirty="0" smtClean="0"/>
              <a:t>Follow steps on Pages 172-173 in the text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60F78C88-5187-40A8-8079-56664C13AFE8}" type="slidenum">
              <a:rPr lang="en-US" sz="1400"/>
              <a:pPr marL="0" indent="0" eaLnBrk="1" hangingPunct="1">
                <a:buNone/>
              </a:pPr>
              <a:t>59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TCP/IP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layers</a:t>
            </a:r>
          </a:p>
          <a:p>
            <a:pPr lvl="1"/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Transport layer</a:t>
            </a:r>
          </a:p>
          <a:p>
            <a:pPr lvl="1"/>
            <a:r>
              <a:rPr lang="en-US" dirty="0" smtClean="0"/>
              <a:t>Internet layer</a:t>
            </a:r>
          </a:p>
          <a:p>
            <a:pPr lvl="1"/>
            <a:r>
              <a:rPr lang="en-US" dirty="0" smtClean="0"/>
              <a:t>Network access layer (or Link layer)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DDNS (Dynamic DNS)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Used in Website hosting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Manually changing DNS records unmanageable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provider runs program on user’s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Notifies service provider when IP address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Service provider’s server launches routine to automatically update DNS record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Effective throughout Internet in minutes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Not DNS replacement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Larger organizations buy statically assigned IP address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054A6303-4504-4DC5-AE20-135EE247B8B1}" type="slidenum">
              <a:rPr lang="en-US" sz="1400"/>
              <a:pPr marL="0" indent="0" eaLnBrk="1" hangingPunct="1">
                <a:buNone/>
              </a:pPr>
              <a:t>60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Application Layer Protocols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 over TCP or UDP plus IP</a:t>
            </a:r>
          </a:p>
          <a:p>
            <a:pPr lvl="1" eaLnBrk="1" hangingPunct="1"/>
            <a:r>
              <a:rPr lang="en-US" dirty="0" smtClean="0"/>
              <a:t>Translate user requests into format readable by network</a:t>
            </a:r>
          </a:p>
          <a:p>
            <a:pPr eaLnBrk="1" hangingPunct="1"/>
            <a:r>
              <a:rPr lang="en-US" dirty="0" smtClean="0"/>
              <a:t>HTTP</a:t>
            </a:r>
          </a:p>
          <a:p>
            <a:pPr lvl="1" eaLnBrk="1" hangingPunct="1"/>
            <a:r>
              <a:rPr lang="en-US" dirty="0" smtClean="0"/>
              <a:t>Application layer protocol central to using Web</a:t>
            </a:r>
          </a:p>
          <a:p>
            <a:pPr eaLnBrk="1" hangingPunct="1"/>
            <a:r>
              <a:rPr lang="en-US" dirty="0" smtClean="0"/>
              <a:t>DHCP</a:t>
            </a:r>
          </a:p>
          <a:p>
            <a:pPr lvl="1" eaLnBrk="1" hangingPunct="1"/>
            <a:r>
              <a:rPr lang="en-US" dirty="0" smtClean="0"/>
              <a:t>Automatic address assignment</a:t>
            </a:r>
          </a:p>
          <a:p>
            <a:pPr eaLnBrk="1" hangingPunct="1"/>
            <a:r>
              <a:rPr lang="en-US" dirty="0" smtClean="0"/>
              <a:t>Additional Application layer protocols exist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E7389DF-0781-4896-B2BB-DD317BBB9BA2}" type="slidenum">
              <a:rPr lang="en-US" sz="1400"/>
              <a:pPr marL="0" indent="0" eaLnBrk="1" hangingPunct="1">
                <a:buNone/>
              </a:pPr>
              <a:t>61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Terminal emulation protocol</a:t>
            </a:r>
          </a:p>
          <a:p>
            <a:pPr lvl="1" eaLnBrk="1" hangingPunct="1"/>
            <a:r>
              <a:rPr lang="en-US" dirty="0" smtClean="0"/>
              <a:t>Log on to remote hosts</a:t>
            </a:r>
          </a:p>
          <a:p>
            <a:pPr lvl="2" eaLnBrk="1" hangingPunct="1"/>
            <a:r>
              <a:rPr lang="en-US" dirty="0" smtClean="0"/>
              <a:t>Using TCP/IP protocol suite</a:t>
            </a:r>
          </a:p>
          <a:p>
            <a:pPr lvl="1" eaLnBrk="1" hangingPunct="1"/>
            <a:r>
              <a:rPr lang="en-US" dirty="0" smtClean="0"/>
              <a:t>TCP connection established</a:t>
            </a:r>
          </a:p>
          <a:p>
            <a:pPr lvl="2" eaLnBrk="1" hangingPunct="1"/>
            <a:r>
              <a:rPr lang="en-US" dirty="0" smtClean="0"/>
              <a:t>Keystrokes on user’s machine act like keystrokes on remotely connected machine</a:t>
            </a:r>
          </a:p>
          <a:p>
            <a:pPr eaLnBrk="1" hangingPunct="1"/>
            <a:r>
              <a:rPr lang="en-US" dirty="0" smtClean="0"/>
              <a:t>Often connects two dissimilar systems</a:t>
            </a:r>
          </a:p>
          <a:p>
            <a:pPr eaLnBrk="1" hangingPunct="1"/>
            <a:r>
              <a:rPr lang="en-US" dirty="0" smtClean="0"/>
              <a:t>Can control remote host</a:t>
            </a:r>
          </a:p>
          <a:p>
            <a:pPr eaLnBrk="1" hangingPunct="1"/>
            <a:r>
              <a:rPr lang="en-US" dirty="0" smtClean="0"/>
              <a:t>Drawback</a:t>
            </a:r>
          </a:p>
          <a:p>
            <a:pPr lvl="1" eaLnBrk="1" hangingPunct="1"/>
            <a:r>
              <a:rPr lang="en-US" dirty="0" smtClean="0"/>
              <a:t>Notoriously insecure</a:t>
            </a:r>
          </a:p>
        </p:txBody>
      </p:sp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2AB594B-9C0C-4DAC-A112-45FDD664B403}" type="slidenum">
              <a:rPr lang="en-US" sz="1400"/>
              <a:pPr marL="0" indent="0" eaLnBrk="1" hangingPunct="1">
                <a:buNone/>
              </a:pPr>
              <a:t>62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FTP (File Transfer Protocol)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Send and receive files via TCP/IP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 running FTP server portion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Accepts commands from host running FTP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FTP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Operating system’s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special client software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FTP hosts allow anonymous logons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Secure FTP (SFTP)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secure version of FTP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Will be covered in Chapter 11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0F0E3C6-27CC-4C7B-97E3-61F040877BDB}" type="slidenum">
              <a:rPr lang="en-US" sz="1400"/>
              <a:pPr marL="0" indent="0" eaLnBrk="1" hangingPunct="1">
                <a:buNone/>
              </a:pPr>
              <a:t>63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TFTP (Trivial File Transfer Protocol)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Enables file transfers between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Simpler (more trivial) than FTP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TFTP relies on Transport layer UDP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Connectionless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guarantee reliable data delivery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ID or password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Security risk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directory browsing allowed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Useful to load data, programs on diskless workstation</a:t>
            </a: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20A06A17-F0D0-4DF3-81EE-D914D9ECC73E}" type="slidenum">
              <a:rPr lang="en-US" sz="1400"/>
              <a:pPr marL="0" indent="0" eaLnBrk="1" hangingPunct="1">
                <a:buNone/>
              </a:pPr>
              <a:t>64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NTP (Network Time Protocol)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Synchronizes network computer clocks</a:t>
            </a:r>
          </a:p>
          <a:p>
            <a:pPr eaLnBrk="1" hangingPunct="1"/>
            <a:r>
              <a:rPr lang="en-US" dirty="0" smtClean="0"/>
              <a:t>Depends on UDP Transport layer services</a:t>
            </a:r>
          </a:p>
          <a:p>
            <a:pPr lvl="1" eaLnBrk="1" hangingPunct="1"/>
            <a:r>
              <a:rPr lang="en-US" dirty="0" smtClean="0"/>
              <a:t>Benefits from UDP’s quick, connectionless nature</a:t>
            </a:r>
          </a:p>
          <a:p>
            <a:pPr lvl="2" eaLnBrk="1" hangingPunct="1"/>
            <a:r>
              <a:rPr lang="en-US" dirty="0" smtClean="0"/>
              <a:t>Time sensitive</a:t>
            </a:r>
          </a:p>
          <a:p>
            <a:pPr lvl="2" eaLnBrk="1" hangingPunct="1"/>
            <a:r>
              <a:rPr lang="en-US" dirty="0" smtClean="0"/>
              <a:t>Cannot wait for error checking</a:t>
            </a:r>
          </a:p>
          <a:p>
            <a:pPr eaLnBrk="1" hangingPunct="1"/>
            <a:r>
              <a:rPr lang="en-US" dirty="0" smtClean="0"/>
              <a:t>Time synchronization importance</a:t>
            </a:r>
          </a:p>
          <a:p>
            <a:pPr lvl="1" eaLnBrk="1" hangingPunct="1"/>
            <a:r>
              <a:rPr lang="en-US" dirty="0" smtClean="0"/>
              <a:t>Routing</a:t>
            </a:r>
          </a:p>
          <a:p>
            <a:pPr lvl="1" eaLnBrk="1" hangingPunct="1"/>
            <a:r>
              <a:rPr lang="en-US" dirty="0" smtClean="0"/>
              <a:t>Time-stamped security methods</a:t>
            </a:r>
          </a:p>
          <a:p>
            <a:pPr lvl="1" eaLnBrk="1" hangingPunct="1"/>
            <a:r>
              <a:rPr lang="en-US" dirty="0" smtClean="0"/>
              <a:t>Maintaining accuracy, consistency between multiple storage systems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D0464412-A79B-4065-84E3-105927CFBB00}" type="slidenum">
              <a:rPr lang="en-US" sz="1400"/>
              <a:pPr marL="0" indent="0" eaLnBrk="1" hangingPunct="1">
                <a:buNone/>
              </a:pPr>
              <a:t>65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PING (Packet Internet Groper)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verification</a:t>
            </a:r>
          </a:p>
          <a:p>
            <a:pPr lvl="1" eaLnBrk="1" hangingPunct="1"/>
            <a:r>
              <a:rPr lang="en-US" dirty="0" smtClean="0"/>
              <a:t>TCP/IP installed, bound to NIC, configured correctly, communicating with network</a:t>
            </a:r>
          </a:p>
          <a:p>
            <a:pPr lvl="1" eaLnBrk="1" hangingPunct="1"/>
            <a:r>
              <a:rPr lang="en-US" dirty="0" smtClean="0"/>
              <a:t>Host responding</a:t>
            </a:r>
          </a:p>
          <a:p>
            <a:pPr eaLnBrk="1" hangingPunct="1"/>
            <a:r>
              <a:rPr lang="en-US" dirty="0" smtClean="0"/>
              <a:t>Uses ICMP services</a:t>
            </a:r>
          </a:p>
          <a:p>
            <a:pPr lvl="1" eaLnBrk="1" hangingPunct="1"/>
            <a:r>
              <a:rPr lang="en-US" dirty="0" smtClean="0"/>
              <a:t>Send echo request and echo reply messages</a:t>
            </a:r>
          </a:p>
          <a:p>
            <a:pPr lvl="2" eaLnBrk="1" hangingPunct="1"/>
            <a:r>
              <a:rPr lang="en-US" dirty="0" smtClean="0"/>
              <a:t>Determine IP address validity</a:t>
            </a:r>
          </a:p>
          <a:p>
            <a:pPr eaLnBrk="1" hangingPunct="1"/>
            <a:r>
              <a:rPr lang="en-US" dirty="0" smtClean="0"/>
              <a:t>Ping IP address or host name</a:t>
            </a:r>
          </a:p>
          <a:p>
            <a:pPr eaLnBrk="1" hangingPunct="1"/>
            <a:r>
              <a:rPr lang="en-US" dirty="0" smtClean="0"/>
              <a:t>Ping loopback address: 127.0.0.1</a:t>
            </a:r>
          </a:p>
          <a:p>
            <a:pPr lvl="1" eaLnBrk="1" hangingPunct="1"/>
            <a:r>
              <a:rPr lang="en-US" dirty="0" smtClean="0"/>
              <a:t>Determine if workstation’s TCP/IP services running</a:t>
            </a:r>
          </a:p>
        </p:txBody>
      </p:sp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9EFDFEE6-6C78-4255-984F-48DE6EF65A4F}" type="slidenum">
              <a:rPr lang="en-US" sz="1400"/>
              <a:pPr marL="0" indent="0" eaLnBrk="1" hangingPunct="1">
                <a:buNone/>
              </a:pPr>
              <a:t>66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determines </a:t>
            </a:r>
            <a:r>
              <a:rPr lang="en-US" dirty="0" smtClean="0"/>
              <a:t>PING </a:t>
            </a:r>
            <a:r>
              <a:rPr lang="en-US" dirty="0"/>
              <a:t>command options, switches, syntax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</a:pPr>
            <a:fld id="{AF459AD7-A5D3-4044-A21F-E9BACB4CDE09}" type="slidenum">
              <a:rPr lang="en-US" smtClean="0"/>
              <a:pPr>
                <a:buFontTx/>
                <a:buNone/>
              </a:pPr>
              <a:t>67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72352"/>
            <a:ext cx="5448300" cy="321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2186" y="594508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832551" y="5688506"/>
            <a:ext cx="559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4-19 Output from successful and unsuccessful 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8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Protocols define standards for network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TCP/IP suite most popular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TCP: connection-oriented subprotocol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UDP: efficient, connectionless service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 provides information about how and where to deliver data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IPv4 addresses: unique 32-bit numbers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IPv6 addresses: composed of eight 16-bit fields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DHCP assigns addresses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DNS tracks domain names and their addresses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6340FB5-2E85-49E0-8677-700B501C01AB}" type="slidenum">
              <a:rPr lang="en-US" sz="1400"/>
              <a:pPr marL="0" indent="0" eaLnBrk="1" hangingPunct="1">
                <a:buNone/>
              </a:pPr>
              <a:t>68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None/>
            </a:pPr>
            <a:fld id="{4567590F-96FF-43E6-925F-D493421F5E06}" type="slidenum">
              <a:rPr lang="en-US" smtClean="0"/>
              <a:pPr>
                <a:buNone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990600"/>
            <a:ext cx="74961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4949" y="5393323"/>
            <a:ext cx="561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Figure 4-1 The TCP/IP model compared with the OSI model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764949" y="573187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195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TCP/IP Core Protocols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TCP/IP suite subprotocols</a:t>
            </a:r>
          </a:p>
          <a:p>
            <a:pPr eaLnBrk="1" hangingPunct="1"/>
            <a:r>
              <a:rPr lang="en-US" dirty="0" smtClean="0"/>
              <a:t>Operate in Transport or Network layers of OSI model</a:t>
            </a:r>
          </a:p>
          <a:p>
            <a:pPr eaLnBrk="1" hangingPunct="1"/>
            <a:r>
              <a:rPr lang="en-US" dirty="0" smtClean="0"/>
              <a:t>Provide basic services to protocols in other layers</a:t>
            </a:r>
          </a:p>
          <a:p>
            <a:pPr eaLnBrk="1" hangingPunct="1"/>
            <a:r>
              <a:rPr lang="en-US" dirty="0" smtClean="0"/>
              <a:t>Most significant protocols in TCP/IP suite</a:t>
            </a:r>
          </a:p>
          <a:p>
            <a:pPr lvl="1" eaLnBrk="1" hangingPunct="1"/>
            <a:r>
              <a:rPr lang="en-US" dirty="0" smtClean="0"/>
              <a:t>TCP</a:t>
            </a:r>
          </a:p>
          <a:p>
            <a:pPr lvl="1" eaLnBrk="1" hangingPunct="1"/>
            <a:r>
              <a:rPr lang="en-US" dirty="0" smtClean="0"/>
              <a:t>IP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107826F8-F2C3-42A2-AE45-8EA90EE4C427}" type="slidenum">
              <a:rPr lang="en-US" sz="1400"/>
              <a:pPr marL="0" indent="0" eaLnBrk="1" hangingPunct="1">
                <a:buNone/>
              </a:pPr>
              <a:t>8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TCP (Transmission Control Protocol)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 protocol</a:t>
            </a:r>
          </a:p>
          <a:p>
            <a:pPr eaLnBrk="1" hangingPunct="1"/>
            <a:r>
              <a:rPr lang="en-US" dirty="0" smtClean="0"/>
              <a:t>Provides reliable data delivery services</a:t>
            </a:r>
          </a:p>
          <a:p>
            <a:pPr lvl="1" eaLnBrk="1" hangingPunct="1"/>
            <a:r>
              <a:rPr lang="en-US" dirty="0" smtClean="0"/>
              <a:t>Connection-oriented subprotocol</a:t>
            </a:r>
          </a:p>
          <a:p>
            <a:pPr lvl="2" eaLnBrk="1" hangingPunct="1"/>
            <a:r>
              <a:rPr lang="en-US" dirty="0" smtClean="0"/>
              <a:t>Establish connection before transmitting</a:t>
            </a:r>
          </a:p>
          <a:p>
            <a:pPr eaLnBrk="1" hangingPunct="1"/>
            <a:r>
              <a:rPr lang="en-US" dirty="0" smtClean="0"/>
              <a:t>Uses sequencing and checksums</a:t>
            </a:r>
          </a:p>
          <a:p>
            <a:pPr eaLnBrk="1" hangingPunct="1"/>
            <a:r>
              <a:rPr lang="en-US" dirty="0" smtClean="0"/>
              <a:t>Provides flow control</a:t>
            </a:r>
          </a:p>
          <a:p>
            <a:pPr eaLnBrk="1" hangingPunct="1"/>
            <a:r>
              <a:rPr lang="en-US" dirty="0" smtClean="0"/>
              <a:t>TCP segment format</a:t>
            </a:r>
          </a:p>
          <a:p>
            <a:pPr lvl="1" eaLnBrk="1" hangingPunct="1"/>
            <a:r>
              <a:rPr lang="en-US" dirty="0" smtClean="0"/>
              <a:t>Encapsulated by IP packet in Network layer</a:t>
            </a:r>
          </a:p>
          <a:p>
            <a:pPr lvl="2" eaLnBrk="1" hangingPunct="1"/>
            <a:r>
              <a:rPr lang="en-US" dirty="0" smtClean="0"/>
              <a:t>Becomes IP packet’s “data”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sz="1400" dirty="0" smtClean="0"/>
              <a:t>Network+ Guide to Networks, 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</a:t>
            </a:r>
            <a:endParaRPr lang="en-US" sz="1400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fld id="{36582A6A-6D7A-4E24-8A86-D1DDBA10F673}" type="slidenum">
              <a:rPr lang="en-US" sz="1400"/>
              <a:pPr marL="0" indent="0" eaLnBrk="1" hangingPunct="1">
                <a:buNone/>
              </a:pPr>
              <a:t>9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3024</Words>
  <Application>Microsoft Office PowerPoint</Application>
  <PresentationFormat>On-screen Show (4:3)</PresentationFormat>
  <Paragraphs>679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1_Default Design</vt:lpstr>
      <vt:lpstr>3_Default Design</vt:lpstr>
      <vt:lpstr>Network+ Guide to Networks 6th Edition</vt:lpstr>
      <vt:lpstr>Objectives</vt:lpstr>
      <vt:lpstr>Objectives (cont’d.)</vt:lpstr>
      <vt:lpstr>Characteristics of TCP/IP (Transmission Control Protocol/Internet Protocol)</vt:lpstr>
      <vt:lpstr>Characteristics of TCP/IP (cont’d.)</vt:lpstr>
      <vt:lpstr>The TCP/IP Model</vt:lpstr>
      <vt:lpstr>PowerPoint Presentation</vt:lpstr>
      <vt:lpstr>The TCP/IP Core Protocols</vt:lpstr>
      <vt:lpstr>TCP (Transmission Control Protocol)</vt:lpstr>
      <vt:lpstr>PowerPoint Presentation</vt:lpstr>
      <vt:lpstr>PowerPoint Presentation</vt:lpstr>
      <vt:lpstr>PowerPoint Presentation</vt:lpstr>
      <vt:lpstr>TCP (cont’d.)</vt:lpstr>
      <vt:lpstr>TCP (cont’d.)</vt:lpstr>
      <vt:lpstr>PowerPoint Presentation</vt:lpstr>
      <vt:lpstr>UDP (User Datagram Protocol)</vt:lpstr>
      <vt:lpstr>PowerPoint Presentation</vt:lpstr>
      <vt:lpstr>IP (Internet Protocol)</vt:lpstr>
      <vt:lpstr>IP (cont’d.)</vt:lpstr>
      <vt:lpstr>PowerPoint Presentation</vt:lpstr>
      <vt:lpstr>PowerPoint Presentation</vt:lpstr>
      <vt:lpstr>IGMP (Internet Group Management Protocol)</vt:lpstr>
      <vt:lpstr>ARP (Address Resolution Protocol)</vt:lpstr>
      <vt:lpstr>ICMP (Internet Control Message Protocol)</vt:lpstr>
      <vt:lpstr>IPv4 Addressing</vt:lpstr>
      <vt:lpstr>PowerPoint Presentation</vt:lpstr>
      <vt:lpstr>IPv4 Addressing (cont’d.)</vt:lpstr>
      <vt:lpstr>IPv4 Addressing (cont’d.)</vt:lpstr>
      <vt:lpstr>PowerPoint Presentation</vt:lpstr>
      <vt:lpstr>IPv4 Addressing (cont’d.)</vt:lpstr>
      <vt:lpstr>Binary and Dotted Decimal Notation</vt:lpstr>
      <vt:lpstr>Subnet Mask</vt:lpstr>
      <vt:lpstr>Subnet Mask (cont’d.)</vt:lpstr>
      <vt:lpstr>IPv6 Addressing</vt:lpstr>
      <vt:lpstr>IPv6 Addressing (cont’d.)</vt:lpstr>
      <vt:lpstr>Assigning IP Addresses</vt:lpstr>
      <vt:lpstr>Assigning IP Addresses (cont’d.)</vt:lpstr>
      <vt:lpstr>DHCP (Dynamic Host Configuration Protocol)</vt:lpstr>
      <vt:lpstr>DHCP (cont’d.)</vt:lpstr>
      <vt:lpstr>PowerPoint Presentation</vt:lpstr>
      <vt:lpstr>DHCP (cont’d.)</vt:lpstr>
      <vt:lpstr>Private and Link-Local Addresses</vt:lpstr>
      <vt:lpstr>Private and Link-Local Addresses (cont’d.)</vt:lpstr>
      <vt:lpstr>Sockets and Ports</vt:lpstr>
      <vt:lpstr>PowerPoint Presentation</vt:lpstr>
      <vt:lpstr>Sockets and Ports (cont’d.)</vt:lpstr>
      <vt:lpstr>PowerPoint Presentation</vt:lpstr>
      <vt:lpstr>Host Names and DNS                   (Domain Name System)</vt:lpstr>
      <vt:lpstr>Domain Names</vt:lpstr>
      <vt:lpstr>Domain Names (cont’d.)</vt:lpstr>
      <vt:lpstr>PowerPoint Presentation</vt:lpstr>
      <vt:lpstr>Domain Names (cont’d.)</vt:lpstr>
      <vt:lpstr>Host Files</vt:lpstr>
      <vt:lpstr>PowerPoint Presentation</vt:lpstr>
      <vt:lpstr>DNS (Domain Name System)</vt:lpstr>
      <vt:lpstr>DNS (cont’d.)</vt:lpstr>
      <vt:lpstr>PowerPoint Presentation</vt:lpstr>
      <vt:lpstr>DNS (cont’d.)</vt:lpstr>
      <vt:lpstr>Configuring DNS</vt:lpstr>
      <vt:lpstr>DDNS (Dynamic DNS)</vt:lpstr>
      <vt:lpstr>Application Layer Protocols</vt:lpstr>
      <vt:lpstr>Telnet</vt:lpstr>
      <vt:lpstr>FTP (File Transfer Protocol)</vt:lpstr>
      <vt:lpstr>TFTP (Trivial File Transfer Protocol)</vt:lpstr>
      <vt:lpstr>NTP (Network Time Protocol)</vt:lpstr>
      <vt:lpstr>PING (Packet Internet Groper)</vt:lpstr>
      <vt:lpstr>PING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709</cp:revision>
  <dcterms:created xsi:type="dcterms:W3CDTF">2007-07-09T21:56:01Z</dcterms:created>
  <dcterms:modified xsi:type="dcterms:W3CDTF">2012-04-13T13:32:05Z</dcterms:modified>
</cp:coreProperties>
</file>