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700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5"/>
            </a:solidFill>
            <a:ln w="38100" cmpd="sng"/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dLbls>
            <c:dLbl>
              <c:idx val="0"/>
              <c:layout>
                <c:manualLayout>
                  <c:x val="0.0"/>
                  <c:y val="-0.2125"/>
                </c:manualLayout>
              </c:layout>
              <c:showVal val="1"/>
            </c:dLbl>
            <c:dLbl>
              <c:idx val="1"/>
              <c:layout>
                <c:manualLayout>
                  <c:x val="-3.819400322406E-17"/>
                  <c:y val="-0.24375"/>
                </c:manualLayout>
              </c:layout>
              <c:showVal val="1"/>
            </c:dLbl>
            <c:dLbl>
              <c:idx val="2"/>
              <c:layout>
                <c:manualLayout>
                  <c:x val="-7.638800644812E-17"/>
                  <c:y val="-0.275"/>
                </c:manualLayout>
              </c:layout>
              <c:showVal val="1"/>
            </c:dLbl>
            <c:dLbl>
              <c:idx val="3"/>
              <c:delete val="1"/>
            </c:dLbl>
            <c:dLbl>
              <c:idx val="4"/>
              <c:layout>
                <c:manualLayout>
                  <c:x val="-0.0104166666666667"/>
                  <c:y val="-0.346875"/>
                </c:manualLayout>
              </c:layout>
              <c:showVal val="1"/>
            </c:dLbl>
            <c:spPr>
              <a:solidFill>
                <a:schemeClr val="bg1">
                  <a:alpha val="46000"/>
                </a:schemeClr>
              </a:solidFill>
            </c:spPr>
            <c:showVal val="1"/>
          </c:dLbls>
          <c:cat>
            <c:strRef>
              <c:f>Sheet1!$A$2:$A$6</c:f>
              <c:strCache>
                <c:ptCount val="5"/>
                <c:pt idx="0">
                  <c:v>V 1</c:v>
                </c:pt>
                <c:pt idx="1">
                  <c:v>V 1.1</c:v>
                </c:pt>
                <c:pt idx="2">
                  <c:v>V 1.2</c:v>
                </c:pt>
                <c:pt idx="3">
                  <c:v> </c:v>
                </c:pt>
                <c:pt idx="4">
                  <c:v>V 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96.0</c:v>
                </c:pt>
                <c:pt idx="1">
                  <c:v>128.0</c:v>
                </c:pt>
                <c:pt idx="2">
                  <c:v>161.0</c:v>
                </c:pt>
                <c:pt idx="3">
                  <c:v>192.5</c:v>
                </c:pt>
                <c:pt idx="4">
                  <c:v>224.0</c:v>
                </c:pt>
              </c:numCache>
            </c:numRef>
          </c:val>
        </c:ser>
        <c:axId val="614861368"/>
        <c:axId val="474851080"/>
      </c:areaChart>
      <c:catAx>
        <c:axId val="614861368"/>
        <c:scaling>
          <c:orientation val="minMax"/>
        </c:scaling>
        <c:axPos val="b"/>
        <c:numFmt formatCode="0" sourceLinked="1"/>
        <c:tickLblPos val="nextTo"/>
        <c:crossAx val="474851080"/>
        <c:crosses val="autoZero"/>
        <c:auto val="1"/>
        <c:lblAlgn val="ctr"/>
        <c:lblOffset val="100"/>
      </c:catAx>
      <c:valAx>
        <c:axId val="474851080"/>
        <c:scaling>
          <c:orientation val="minMax"/>
          <c:min val="0.0"/>
        </c:scaling>
        <c:axPos val="l"/>
        <c:majorGridlines/>
        <c:numFmt formatCode="General" sourceLinked="1"/>
        <c:tickLblPos val="nextTo"/>
        <c:crossAx val="61486136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B789-B403-1345-8F09-8E0D24CF842C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0995-6C4B-E74E-869F-B88B6AD74D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Testing</a:t>
            </a:r>
            <a:br>
              <a:rPr lang="en-US" dirty="0" smtClean="0"/>
            </a:br>
            <a:r>
              <a:rPr lang="en-US" sz="2667" i="1" dirty="0" smtClean="0"/>
              <a:t>Lesson 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is it done?</a:t>
            </a:r>
          </a:p>
          <a:p>
            <a:r>
              <a:rPr lang="en-US" dirty="0" smtClean="0"/>
              <a:t>Who does it?</a:t>
            </a:r>
          </a:p>
          <a:p>
            <a:r>
              <a:rPr lang="en-US" dirty="0" smtClean="0"/>
              <a:t>Where does the plan come from?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476999" y="152400"/>
            <a:ext cx="2459182" cy="8476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Lifecycle </a:t>
            </a:r>
            <a:br>
              <a:rPr lang="en-US" dirty="0" smtClean="0"/>
            </a:b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499" y="327920"/>
            <a:ext cx="169790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516" y="1203558"/>
            <a:ext cx="24933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ARCHITECTURAL DESIGN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0024" y="2079196"/>
            <a:ext cx="221470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COMPONENT 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9113" y="2954834"/>
            <a:ext cx="1701523" cy="368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/>
              <a:t>CODING</a:t>
            </a:r>
          </a:p>
        </p:txBody>
      </p:sp>
      <p:sp>
        <p:nvSpPr>
          <p:cNvPr id="6" name="Notched Right Arrow 5"/>
          <p:cNvSpPr>
            <a:spLocks noChangeArrowheads="1"/>
          </p:cNvSpPr>
          <p:nvPr/>
        </p:nvSpPr>
        <p:spPr bwMode="auto">
          <a:xfrm rot="2095847">
            <a:off x="1139069" y="763133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Notched Right Arrow 9"/>
          <p:cNvSpPr>
            <a:spLocks noChangeArrowheads="1"/>
          </p:cNvSpPr>
          <p:nvPr/>
        </p:nvSpPr>
        <p:spPr bwMode="auto">
          <a:xfrm rot="2095847">
            <a:off x="2033176" y="1633235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1" name="Notched Right Arrow 10"/>
          <p:cNvSpPr>
            <a:spLocks noChangeArrowheads="1"/>
          </p:cNvSpPr>
          <p:nvPr/>
        </p:nvSpPr>
        <p:spPr bwMode="auto">
          <a:xfrm rot="2095847">
            <a:off x="2927283" y="2503337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9194" y="3829440"/>
            <a:ext cx="2057400" cy="369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0195" y="4705633"/>
            <a:ext cx="2419607" cy="369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 smtClean="0"/>
              <a:t>INTEGRATION  TESTING</a:t>
            </a:r>
            <a:endParaRPr lang="en-US" dirty="0"/>
          </a:p>
        </p:txBody>
      </p:sp>
      <p:sp>
        <p:nvSpPr>
          <p:cNvPr id="23" name="Notched Right Arrow 22"/>
          <p:cNvSpPr>
            <a:spLocks noChangeArrowheads="1"/>
          </p:cNvSpPr>
          <p:nvPr/>
        </p:nvSpPr>
        <p:spPr bwMode="auto">
          <a:xfrm rot="2095847">
            <a:off x="4715497" y="4243541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5455" y="5581826"/>
            <a:ext cx="2276887" cy="369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 smtClean="0"/>
              <a:t>REGRESSION  TESTING</a:t>
            </a:r>
            <a:endParaRPr lang="en-US" dirty="0"/>
          </a:p>
        </p:txBody>
      </p:sp>
      <p:sp>
        <p:nvSpPr>
          <p:cNvPr id="25" name="Notched Right Arrow 24"/>
          <p:cNvSpPr>
            <a:spLocks noChangeArrowheads="1"/>
          </p:cNvSpPr>
          <p:nvPr/>
        </p:nvSpPr>
        <p:spPr bwMode="auto">
          <a:xfrm rot="2095847">
            <a:off x="5609604" y="5113643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68733" y="6458017"/>
            <a:ext cx="2456437" cy="369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 smtClean="0"/>
              <a:t>PROGRESSION  TESTING</a:t>
            </a:r>
            <a:endParaRPr lang="en-US" dirty="0"/>
          </a:p>
        </p:txBody>
      </p:sp>
      <p:sp>
        <p:nvSpPr>
          <p:cNvPr id="27" name="Notched Right Arrow 26"/>
          <p:cNvSpPr>
            <a:spLocks noChangeArrowheads="1"/>
          </p:cNvSpPr>
          <p:nvPr/>
        </p:nvSpPr>
        <p:spPr bwMode="auto">
          <a:xfrm rot="2095847">
            <a:off x="6503710" y="5983745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9194" y="3831130"/>
            <a:ext cx="2057400" cy="369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5" name="Notched Right Arrow 14"/>
          <p:cNvSpPr>
            <a:spLocks noChangeArrowheads="1"/>
          </p:cNvSpPr>
          <p:nvPr/>
        </p:nvSpPr>
        <p:spPr bwMode="auto">
          <a:xfrm rot="2095847">
            <a:off x="3821390" y="3373439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9" name="Bent Arrow 28"/>
          <p:cNvSpPr/>
          <p:nvPr/>
        </p:nvSpPr>
        <p:spPr>
          <a:xfrm flipH="1">
            <a:off x="4590636" y="2974412"/>
            <a:ext cx="606460" cy="855028"/>
          </a:xfrm>
          <a:prstGeom prst="bentArrow">
            <a:avLst>
              <a:gd name="adj1" fmla="val 11808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flipH="1">
            <a:off x="2021400" y="327920"/>
            <a:ext cx="4241668" cy="4377713"/>
          </a:xfrm>
          <a:prstGeom prst="bentArrow">
            <a:avLst>
              <a:gd name="adj1" fmla="val 1906"/>
              <a:gd name="adj2" fmla="val 4016"/>
              <a:gd name="adj3" fmla="val 4489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222586" y="859451"/>
            <a:ext cx="6008350" cy="5683945"/>
          </a:xfrm>
          <a:prstGeom prst="bentArrow">
            <a:avLst>
              <a:gd name="adj1" fmla="val 1906"/>
              <a:gd name="adj2" fmla="val 2784"/>
              <a:gd name="adj3" fmla="val 378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6" grpId="0" animBg="1"/>
      <p:bldP spid="10" grpId="0" animBg="1"/>
      <p:bldP spid="10" grpId="1" animBg="1"/>
      <p:bldP spid="11" grpId="0" animBg="1"/>
      <p:bldP spid="11" grpId="1" animBg="1"/>
      <p:bldP spid="14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15" grpId="0" animBg="1"/>
      <p:bldP spid="15" grpId="1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Regression Testing</a:t>
            </a:r>
            <a:br>
              <a:rPr lang="en-US" dirty="0" smtClean="0"/>
            </a:br>
            <a:r>
              <a:rPr lang="en-US" sz="3556" dirty="0" smtClean="0"/>
              <a:t>(a case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Version 1.0 of release</a:t>
            </a:r>
          </a:p>
          <a:p>
            <a:pPr marL="860425" lvl="2" indent="-290513"/>
            <a:r>
              <a:rPr lang="en-US" dirty="0" smtClean="0"/>
              <a:t>Number of requirements implemented: </a:t>
            </a:r>
            <a:r>
              <a:rPr lang="en-US" b="1" dirty="0" smtClean="0"/>
              <a:t> </a:t>
            </a:r>
          </a:p>
          <a:p>
            <a:pPr marL="860425" lvl="2" indent="-290513"/>
            <a:r>
              <a:rPr lang="en-US" dirty="0" smtClean="0"/>
              <a:t>Average test cases per requirement:  </a:t>
            </a:r>
          </a:p>
          <a:p>
            <a:pPr marL="860425" lvl="2" indent="-290513"/>
            <a:r>
              <a:rPr lang="en-US" dirty="0" smtClean="0"/>
              <a:t>Total number of test cases:  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1533" y="2130154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12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7875" y="2592594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882" y="3031219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96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90209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1.1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</a:t>
            </a:r>
            <a:r>
              <a:rPr lang="en-US" sz="2400" u="sng" dirty="0" smtClean="0"/>
              <a:t>new</a:t>
            </a:r>
            <a:r>
              <a:rPr lang="en-US" sz="2400" dirty="0" smtClean="0"/>
              <a:t>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2563" y="2160157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4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875" y="2582593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8882" y="3001216"/>
            <a:ext cx="20012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96 + 32 = 128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600" y="1732598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1.2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new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0275" y="2624982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11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1282" y="3043605"/>
            <a:ext cx="2170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128 + 33 = 161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011517" y="2447871"/>
            <a:ext cx="1798724" cy="871062"/>
          </a:xfrm>
          <a:prstGeom prst="leftArrow">
            <a:avLst>
              <a:gd name="adj1" fmla="val 70666"/>
              <a:gd name="adj2" fmla="val 4204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35480" y="2542589"/>
            <a:ext cx="138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that a fair</a:t>
            </a:r>
            <a:br>
              <a:rPr lang="en-US" dirty="0" smtClean="0"/>
            </a:br>
            <a:r>
              <a:rPr lang="en-US" dirty="0" smtClean="0"/>
              <a:t>assumption?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5480" y="2542589"/>
            <a:ext cx="10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Why or</a:t>
            </a:r>
          </a:p>
          <a:p>
            <a:pPr algn="ctr"/>
            <a:r>
              <a:rPr lang="en-US" dirty="0" smtClean="0"/>
              <a:t>why not?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54963" y="2447870"/>
            <a:ext cx="2189037" cy="981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54963" y="2202546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3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00" y="1732598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2.0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new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50275" y="2624982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1282" y="3043605"/>
            <a:ext cx="2170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161 + 63 = 224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4963" y="2202546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7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/>
      <p:bldP spid="5" grpId="0"/>
      <p:bldP spid="6" grpId="0"/>
      <p:bldP spid="7" grpId="0"/>
      <p:bldP spid="4" grpId="0" build="p" bldLvl="3" animBg="1"/>
      <p:bldP spid="8" grpId="0"/>
      <p:bldP spid="9" grpId="0"/>
      <p:bldP spid="10" grpId="0"/>
      <p:bldP spid="11" grpId="0" build="p" bldLvl="3" animBg="1"/>
      <p:bldP spid="13" grpId="0"/>
      <p:bldP spid="14" grpId="0"/>
      <p:bldP spid="16" grpId="0" animBg="1"/>
      <p:bldP spid="15" grpId="0"/>
      <p:bldP spid="15" grpId="1"/>
      <p:bldP spid="17" grpId="0"/>
      <p:bldP spid="18" grpId="0" animBg="1"/>
      <p:bldP spid="12" grpId="0"/>
      <p:bldP spid="19" grpId="0" build="p" bldLvl="3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877875" y="6385075"/>
            <a:ext cx="3226125" cy="442921"/>
          </a:xfrm>
          <a:prstGeom prst="ellipse">
            <a:avLst/>
          </a:prstGeom>
          <a:solidFill>
            <a:srgbClr val="25406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Regression Testing</a:t>
            </a:r>
            <a:br>
              <a:rPr lang="en-US" dirty="0" smtClean="0"/>
            </a:br>
            <a:r>
              <a:rPr lang="en-US" sz="3556" dirty="0" smtClean="0"/>
              <a:t>(a case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Version 1.0 of release</a:t>
            </a:r>
          </a:p>
          <a:p>
            <a:pPr marL="860425" lvl="2" indent="-290513"/>
            <a:r>
              <a:rPr lang="en-US" dirty="0" smtClean="0"/>
              <a:t>Number of requirements implemented: </a:t>
            </a:r>
            <a:r>
              <a:rPr lang="en-US" b="1" dirty="0" smtClean="0"/>
              <a:t> </a:t>
            </a:r>
          </a:p>
          <a:p>
            <a:pPr marL="860425" lvl="2" indent="-290513"/>
            <a:r>
              <a:rPr lang="en-US" dirty="0" smtClean="0"/>
              <a:t>Average test cases per requirement:  </a:t>
            </a:r>
          </a:p>
          <a:p>
            <a:pPr marL="860425" lvl="2" indent="-290513"/>
            <a:r>
              <a:rPr lang="en-US" dirty="0" smtClean="0"/>
              <a:t>Total number of test cases:  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1533" y="2130154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12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7875" y="2592594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882" y="3031219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96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90209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1.1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</a:t>
            </a:r>
            <a:r>
              <a:rPr lang="en-US" sz="2400" u="sng" dirty="0" smtClean="0"/>
              <a:t>new</a:t>
            </a:r>
            <a:r>
              <a:rPr lang="en-US" sz="2400" dirty="0" smtClean="0"/>
              <a:t>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2563" y="2160157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4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875" y="2582593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8882" y="3001216"/>
            <a:ext cx="20012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96 + 32 = 128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600" y="1732598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1.2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new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0275" y="2624982"/>
            <a:ext cx="522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11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1282" y="3043605"/>
            <a:ext cx="2170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128 + 33 = 161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011517" y="2447871"/>
            <a:ext cx="1798724" cy="871062"/>
          </a:xfrm>
          <a:prstGeom prst="leftArrow">
            <a:avLst>
              <a:gd name="adj1" fmla="val 70666"/>
              <a:gd name="adj2" fmla="val 4204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35480" y="2542589"/>
            <a:ext cx="138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that a fair</a:t>
            </a:r>
            <a:br>
              <a:rPr lang="en-US" dirty="0" smtClean="0"/>
            </a:br>
            <a:r>
              <a:rPr lang="en-US" dirty="0" smtClean="0"/>
              <a:t>assumption?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5480" y="2542589"/>
            <a:ext cx="10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Why or</a:t>
            </a:r>
          </a:p>
          <a:p>
            <a:pPr algn="ctr"/>
            <a:r>
              <a:rPr lang="en-US" dirty="0" smtClean="0"/>
              <a:t>why not?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54963" y="2447870"/>
            <a:ext cx="2189037" cy="981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54963" y="2202546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3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00" y="1732598"/>
            <a:ext cx="7197384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 Version 2.0 of release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Number of new requirements implemented: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Average test cases per requirement:</a:t>
            </a:r>
          </a:p>
          <a:p>
            <a:pPr marL="860425" lvl="2" indent="-290513">
              <a:spcAft>
                <a:spcPts val="400"/>
              </a:spcAft>
              <a:buFont typeface="Arial"/>
              <a:buChar char="•"/>
            </a:pPr>
            <a:r>
              <a:rPr lang="en-US" sz="2400" dirty="0" smtClean="0"/>
              <a:t>Total number of test cases: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50275" y="2624982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1282" y="3043605"/>
            <a:ext cx="2170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161 + 63 = 224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4963" y="2202546"/>
            <a:ext cx="353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7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019" y="4230308"/>
            <a:ext cx="75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assume the company had hired 3 testers before the Version 1.0 release…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30119" y="4750346"/>
            <a:ext cx="6622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870089"/>
                </a:solidFill>
              </a:rPr>
              <a:t> How many testers had they planned would be on the</a:t>
            </a:r>
            <a:br>
              <a:rPr lang="en-US" b="1" dirty="0" smtClean="0">
                <a:solidFill>
                  <a:srgbClr val="870089"/>
                </a:solidFill>
              </a:rPr>
            </a:br>
            <a:r>
              <a:rPr lang="en-US" sz="700" b="1" dirty="0" smtClean="0">
                <a:solidFill>
                  <a:srgbClr val="870089"/>
                </a:solidFill>
              </a:rPr>
              <a:t> </a:t>
            </a:r>
            <a:r>
              <a:rPr lang="en-US" b="1" dirty="0" smtClean="0">
                <a:solidFill>
                  <a:srgbClr val="870089"/>
                </a:solidFill>
              </a:rPr>
              <a:t>  payroll by the time Version 2.0 is released?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870089"/>
                </a:solidFill>
              </a:rPr>
              <a:t> </a:t>
            </a:r>
            <a:r>
              <a:rPr lang="en-US" b="1" dirty="0" smtClean="0">
                <a:solidFill>
                  <a:srgbClr val="870089"/>
                </a:solidFill>
              </a:rPr>
              <a:t>How much time are they budgeting for regression testing</a:t>
            </a:r>
            <a:br>
              <a:rPr lang="en-US" b="1" dirty="0" smtClean="0">
                <a:solidFill>
                  <a:srgbClr val="870089"/>
                </a:solidFill>
              </a:rPr>
            </a:br>
            <a:r>
              <a:rPr lang="en-US" sz="700" b="1" dirty="0" smtClean="0">
                <a:solidFill>
                  <a:srgbClr val="870089"/>
                </a:solidFill>
              </a:rPr>
              <a:t> </a:t>
            </a:r>
            <a:r>
              <a:rPr lang="en-US" b="1" dirty="0" smtClean="0">
                <a:solidFill>
                  <a:srgbClr val="870089"/>
                </a:solidFill>
              </a:rPr>
              <a:t>  in Version 2.0?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870089"/>
                </a:solidFill>
              </a:rPr>
              <a:t> What if we are using automated testing during regression testing?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419" y="4230308"/>
            <a:ext cx="804782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Assume they planned for 2 weeks of regression testing for the Version 1.1 release…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44877" y="6415079"/>
            <a:ext cx="282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Note what books says on </a:t>
            </a:r>
            <a:r>
              <a:rPr lang="en-US" sz="1600" dirty="0" err="1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. 211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24" grpId="0" build="p" bldLvl="2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conclude?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68682" y="1417638"/>
          <a:ext cx="4566228" cy="348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3822316" y="3102574"/>
            <a:ext cx="80818" cy="80819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33315" y="3387818"/>
            <a:ext cx="80818" cy="80819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19783" y="2815166"/>
            <a:ext cx="80818" cy="80819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02399" y="2251744"/>
            <a:ext cx="80818" cy="80819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Smoke Testing</a:t>
            </a:r>
            <a:br>
              <a:rPr lang="en-US" dirty="0" smtClean="0"/>
            </a:br>
            <a:r>
              <a:rPr lang="en-US" sz="2667" dirty="0" smtClean="0"/>
              <a:t>(in 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reliminary testing to reveal simple failures severe enough to reject a prospective software release. (Wikipedia)</a:t>
            </a:r>
          </a:p>
          <a:p>
            <a:pPr marL="912813" lvl="2" indent="-334963"/>
            <a:r>
              <a:rPr lang="en-US" dirty="0" smtClean="0"/>
              <a:t>Gets its name from???</a:t>
            </a:r>
          </a:p>
          <a:p>
            <a:pPr marL="912813" lvl="2" indent="-334963"/>
            <a:r>
              <a:rPr lang="en-US" dirty="0" smtClean="0"/>
              <a:t>A subset of test cases that cover the most important functionality of a component or system</a:t>
            </a:r>
          </a:p>
          <a:p>
            <a:pPr marL="912813" lvl="2" indent="-334963"/>
            <a:r>
              <a:rPr lang="en-US" dirty="0" smtClean="0"/>
              <a:t>Goal: ascertain if basic (yet crucial) functions of a program correctly work</a:t>
            </a:r>
          </a:p>
          <a:p>
            <a:pPr marL="912813" lvl="2" indent="-334963"/>
            <a:r>
              <a:rPr lang="en-US" dirty="0" smtClean="0"/>
              <a:t>How does this differ from regression testing?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Testing</a:t>
            </a:r>
            <a:br>
              <a:rPr lang="en-US" dirty="0" smtClean="0"/>
            </a:br>
            <a:r>
              <a:rPr lang="en-US" sz="3111" i="1" dirty="0" smtClean="0"/>
              <a:t>this time, you tell me…</a:t>
            </a:r>
            <a:endParaRPr lang="en-US" sz="311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is it done?</a:t>
            </a:r>
          </a:p>
          <a:p>
            <a:r>
              <a:rPr lang="en-US" dirty="0" smtClean="0"/>
              <a:t>Who does it?</a:t>
            </a:r>
          </a:p>
          <a:p>
            <a:r>
              <a:rPr lang="en-US" dirty="0" smtClean="0"/>
              <a:t>Where does the plan come from?</a:t>
            </a:r>
          </a:p>
          <a:p>
            <a:r>
              <a:rPr lang="en-US" dirty="0" smtClean="0"/>
              <a:t>Two variants – what are they?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543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 to Software Testing</vt:lpstr>
      <vt:lpstr>Regression Testing Lesson Outline</vt:lpstr>
      <vt:lpstr>Lifecycle  Testing</vt:lpstr>
      <vt:lpstr>Issues with Regression Testing (a case study)</vt:lpstr>
      <vt:lpstr>Issues with Regression Testing (a case study)</vt:lpstr>
      <vt:lpstr>What do we conclude?</vt:lpstr>
      <vt:lpstr>Smoke Testing (in software)</vt:lpstr>
      <vt:lpstr>Regression Testing this time, you tell me…</vt:lpstr>
      <vt:lpstr>This slide intentionally left blank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</dc:creator>
  <cp:lastModifiedBy>R</cp:lastModifiedBy>
  <cp:revision>5</cp:revision>
  <dcterms:created xsi:type="dcterms:W3CDTF">2015-11-08T20:05:18Z</dcterms:created>
  <dcterms:modified xsi:type="dcterms:W3CDTF">2015-11-09T10:53:59Z</dcterms:modified>
</cp:coreProperties>
</file>