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7" r:id="rId3"/>
    <p:sldId id="295" r:id="rId4"/>
    <p:sldId id="293" r:id="rId5"/>
    <p:sldId id="292" r:id="rId6"/>
    <p:sldId id="294" r:id="rId7"/>
    <p:sldId id="297" r:id="rId8"/>
    <p:sldId id="296" r:id="rId9"/>
    <p:sldId id="298" r:id="rId10"/>
    <p:sldId id="299" r:id="rId11"/>
    <p:sldId id="300" r:id="rId12"/>
    <p:sldId id="301" r:id="rId13"/>
    <p:sldId id="303" r:id="rId14"/>
    <p:sldId id="302" r:id="rId15"/>
    <p:sldId id="304" r:id="rId16"/>
    <p:sldId id="315" r:id="rId17"/>
    <p:sldId id="305" r:id="rId18"/>
    <p:sldId id="306" r:id="rId19"/>
    <p:sldId id="307" r:id="rId20"/>
    <p:sldId id="308" r:id="rId21"/>
    <p:sldId id="311" r:id="rId22"/>
    <p:sldId id="309" r:id="rId23"/>
    <p:sldId id="313" r:id="rId24"/>
    <p:sldId id="314" r:id="rId25"/>
    <p:sldId id="312" r:id="rId26"/>
    <p:sldId id="289" r:id="rId27"/>
    <p:sldId id="290" r:id="rId28"/>
    <p:sldId id="291" r:id="rId29"/>
    <p:sldId id="31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1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264B7-4911-445D-81A6-F820B414B7C4}" type="datetimeFigureOut">
              <a:rPr lang="en-US" smtClean="0"/>
              <a:t>10/5/2015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65F8E-0458-419C-84CE-2371E0B04974}" type="slidenum">
              <a:rPr lang="en-US" smtClean="0"/>
              <a:t>‹#›</a:t>
            </a:fld>
            <a:endParaRPr lang="en-US"/>
          </a:p>
        </p:txBody>
      </p:sp>
    </p:spTree>
    <p:extLst>
      <p:ext uri="{BB962C8B-B14F-4D97-AF65-F5344CB8AC3E}">
        <p14:creationId xmlns:p14="http://schemas.microsoft.com/office/powerpoint/2010/main" val="186210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Slide Number Placeholder 10"/>
          <p:cNvSpPr>
            <a:spLocks noGrp="1"/>
          </p:cNvSpPr>
          <p:nvPr>
            <p:ph type="sldNum" sz="quarter" idx="11"/>
          </p:nvPr>
        </p:nvSpPr>
        <p:spPr>
          <a:xfrm>
            <a:off x="8234680" y="6355080"/>
            <a:ext cx="582966" cy="274320"/>
          </a:xfrm>
          <a:prstGeom prst="rect">
            <a:avLst/>
          </a:prstGeom>
        </p:spPr>
        <p:txBody>
          <a:bodyPr/>
          <a:lstStyle>
            <a:lvl1pPr>
              <a:defRPr>
                <a:solidFill>
                  <a:srgbClr val="FFFFFF"/>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lvl1pPr>
              <a:defRPr>
                <a:solidFill>
                  <a:schemeClr val="bg2"/>
                </a:solidFill>
              </a:defRPr>
            </a:lvl1pPr>
          </a:lstStyle>
          <a:p>
            <a:fld id="{B862F714-DFA6-49BF-BE09-5D819B71830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Tree>
    <p:extLst>
      <p:ext uri="{BB962C8B-B14F-4D97-AF65-F5344CB8AC3E}">
        <p14:creationId xmlns:p14="http://schemas.microsoft.com/office/powerpoint/2010/main" val="427269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234680" y="6355080"/>
            <a:ext cx="582966" cy="274320"/>
          </a:xfrm>
          <a:prstGeom prst="rect">
            <a:avLst/>
          </a:prstGeom>
          <a:ln>
            <a:noFill/>
          </a:ln>
        </p:spPr>
        <p:txBody>
          <a:bodyPr/>
          <a:lstStyle>
            <a:lvl1pPr>
              <a:defRPr>
                <a:solidFill>
                  <a:srgbClr val="FFFFFF"/>
                </a:solidFill>
              </a:defRPr>
            </a:lvl1pPr>
          </a:lstStyle>
          <a:p>
            <a:fld id="{B862F714-DFA6-49BF-BE09-5D819B71830A}"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8234680" y="6355080"/>
            <a:ext cx="582966" cy="274320"/>
          </a:xfrm>
          <a:prstGeom prst="rect">
            <a:avLst/>
          </a:prstGeom>
        </p:spPr>
        <p:txBody>
          <a:bodyPr/>
          <a:lstStyle/>
          <a:p>
            <a:fld id="{B862F714-DFA6-49BF-BE09-5D819B71830A}"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381000" y="1640150"/>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Web/CSS/Pseudo-elem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tags/ref_colorpicker.asp" TargetMode="External"/><Relationship Id="rId2" Type="http://schemas.openxmlformats.org/officeDocument/2006/relationships/hyperlink" Target="http://www.w3schools.com/cssref/css_colornames.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vanseodesign.com/css/css-specificity-inheritance-cascaad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necolas.github.io/normalize.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5791200" cy="1317625"/>
          </a:xfrm>
        </p:spPr>
        <p:txBody>
          <a:bodyPr/>
          <a:lstStyle/>
          <a:p>
            <a:r>
              <a:rPr lang="en-US" b="1" dirty="0" smtClean="0"/>
              <a:t>Styling with </a:t>
            </a:r>
            <a:r>
              <a:rPr lang="en-US" b="1" dirty="0" err="1" smtClean="0"/>
              <a:t>css</a:t>
            </a:r>
            <a:endParaRPr lang="en-US" b="1" dirty="0"/>
          </a:p>
        </p:txBody>
      </p:sp>
      <p:sp>
        <p:nvSpPr>
          <p:cNvPr id="3" name="Subtitle 2"/>
          <p:cNvSpPr>
            <a:spLocks noGrp="1"/>
          </p:cNvSpPr>
          <p:nvPr>
            <p:ph type="subTitle" idx="1"/>
          </p:nvPr>
        </p:nvSpPr>
        <p:spPr>
          <a:xfrm>
            <a:off x="838200" y="1904816"/>
            <a:ext cx="6248400" cy="4572184"/>
          </a:xfrm>
        </p:spPr>
        <p:txBody>
          <a:bodyPr>
            <a:noAutofit/>
          </a:bodyPr>
          <a:lstStyle/>
          <a:p>
            <a:pPr>
              <a:spcBef>
                <a:spcPts val="1200"/>
              </a:spcBef>
            </a:pPr>
            <a:r>
              <a:rPr lang="en-US" altLang="en-US" sz="2200" dirty="0" smtClean="0"/>
              <a:t>Methods for specifying style</a:t>
            </a:r>
          </a:p>
          <a:p>
            <a:pPr>
              <a:spcBef>
                <a:spcPts val="1200"/>
              </a:spcBef>
            </a:pPr>
            <a:r>
              <a:rPr lang="en-US" altLang="en-US" sz="2200" dirty="0" smtClean="0"/>
              <a:t>Browser compatibility</a:t>
            </a:r>
          </a:p>
          <a:p>
            <a:pPr>
              <a:spcBef>
                <a:spcPts val="1200"/>
              </a:spcBef>
            </a:pPr>
            <a:r>
              <a:rPr lang="en-US" altLang="en-US" sz="2200" dirty="0" smtClean="0"/>
              <a:t>CSS syntax</a:t>
            </a:r>
          </a:p>
          <a:p>
            <a:pPr marL="457200" indent="-457200">
              <a:spcBef>
                <a:spcPts val="1200"/>
              </a:spcBef>
            </a:pPr>
            <a:r>
              <a:rPr lang="en-US" altLang="en-US" sz="2200" dirty="0"/>
              <a:t>Code </a:t>
            </a:r>
            <a:r>
              <a:rPr lang="en-US" altLang="en-US" sz="2200" dirty="0" smtClean="0"/>
              <a:t>selectors - elements, IDs, </a:t>
            </a:r>
            <a:r>
              <a:rPr lang="en-US" altLang="en-US" sz="2200" dirty="0"/>
              <a:t>classes, relational, attribute, pseudo-elements</a:t>
            </a:r>
          </a:p>
          <a:p>
            <a:pPr>
              <a:spcBef>
                <a:spcPts val="1200"/>
              </a:spcBef>
            </a:pPr>
            <a:r>
              <a:rPr lang="en-US" altLang="en-US" sz="2200" dirty="0" smtClean="0"/>
              <a:t>Measurements and colors</a:t>
            </a:r>
          </a:p>
          <a:p>
            <a:pPr>
              <a:spcBef>
                <a:spcPts val="1200"/>
              </a:spcBef>
            </a:pPr>
            <a:r>
              <a:rPr lang="en-US" altLang="en-US" sz="2200" dirty="0"/>
              <a:t>Font </a:t>
            </a:r>
            <a:r>
              <a:rPr lang="en-US" altLang="en-US" sz="2200" dirty="0" smtClean="0"/>
              <a:t>properties</a:t>
            </a:r>
          </a:p>
          <a:p>
            <a:pPr>
              <a:spcBef>
                <a:spcPts val="1200"/>
              </a:spcBef>
            </a:pPr>
            <a:r>
              <a:rPr lang="en-US" altLang="en-US" sz="2200" dirty="0" smtClean="0"/>
              <a:t>Cascade rules</a:t>
            </a:r>
          </a:p>
          <a:p>
            <a:pPr>
              <a:spcBef>
                <a:spcPts val="1200"/>
              </a:spcBef>
            </a:pPr>
            <a:r>
              <a:rPr lang="en-US" altLang="en-US" sz="2200" dirty="0" smtClean="0"/>
              <a:t>Chrome developer tools</a:t>
            </a:r>
          </a:p>
        </p:txBody>
      </p:sp>
      <p:sp>
        <p:nvSpPr>
          <p:cNvPr id="5" name="TextBox 4"/>
          <p:cNvSpPr txBox="1"/>
          <p:nvPr/>
        </p:nvSpPr>
        <p:spPr>
          <a:xfrm>
            <a:off x="7086600" y="5257800"/>
            <a:ext cx="1720150" cy="1107996"/>
          </a:xfrm>
          <a:prstGeom prst="rect">
            <a:avLst/>
          </a:prstGeom>
          <a:noFill/>
        </p:spPr>
        <p:txBody>
          <a:bodyPr wrap="square" rtlCol="0">
            <a:spAutoFit/>
          </a:bodyPr>
          <a:lstStyle/>
          <a:p>
            <a:r>
              <a:rPr lang="en-US" sz="1200" dirty="0" smtClean="0">
                <a:solidFill>
                  <a:schemeClr val="bg1">
                    <a:lumMod val="95000"/>
                  </a:schemeClr>
                </a:solidFill>
              </a:rPr>
              <a:t>V. Starkey</a:t>
            </a:r>
          </a:p>
          <a:p>
            <a:r>
              <a:rPr lang="en-US" sz="1200" dirty="0" smtClean="0">
                <a:solidFill>
                  <a:schemeClr val="bg1">
                    <a:lumMod val="95000"/>
                  </a:schemeClr>
                </a:solidFill>
              </a:rPr>
              <a:t>Computer Science &amp; Engineering</a:t>
            </a:r>
          </a:p>
          <a:p>
            <a:r>
              <a:rPr lang="en-US" sz="1200" dirty="0" smtClean="0">
                <a:solidFill>
                  <a:schemeClr val="bg1">
                    <a:lumMod val="95000"/>
                  </a:schemeClr>
                </a:solidFill>
              </a:rPr>
              <a:t>Wright State University</a:t>
            </a:r>
          </a:p>
          <a:p>
            <a:endParaRPr lang="en-US" dirty="0"/>
          </a:p>
        </p:txBody>
      </p:sp>
    </p:spTree>
    <p:extLst>
      <p:ext uri="{BB962C8B-B14F-4D97-AF65-F5344CB8AC3E}">
        <p14:creationId xmlns:p14="http://schemas.microsoft.com/office/powerpoint/2010/main" val="368038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An element within an element that has a class attribute:</a:t>
            </a:r>
          </a:p>
          <a:p>
            <a:pPr marL="45720" indent="0">
              <a:buNone/>
            </a:pPr>
            <a:r>
              <a:rPr lang="en-US" dirty="0" smtClean="0"/>
              <a:t>	</a:t>
            </a:r>
            <a:r>
              <a:rPr lang="en-US" dirty="0" err="1" smtClean="0"/>
              <a:t>ol.inner</a:t>
            </a:r>
            <a:r>
              <a:rPr lang="en-US" dirty="0" smtClean="0"/>
              <a:t> li {</a:t>
            </a:r>
          </a:p>
          <a:p>
            <a:pPr marL="365760" lvl="1" indent="0">
              <a:buNone/>
            </a:pPr>
            <a:r>
              <a:rPr lang="en-US" dirty="0" smtClean="0"/>
              <a:t>	    color: pink;</a:t>
            </a:r>
          </a:p>
          <a:p>
            <a:pPr marL="365760" lvl="1" indent="0">
              <a:buNone/>
            </a:pPr>
            <a:r>
              <a:rPr lang="en-US" dirty="0" smtClean="0"/>
              <a:t>	}</a:t>
            </a:r>
          </a:p>
          <a:p>
            <a:pPr marL="365760" lvl="1" indent="0">
              <a:buNone/>
            </a:pPr>
            <a:endParaRPr lang="en-US" dirty="0"/>
          </a:p>
          <a:p>
            <a:pPr marL="365760" lvl="1" indent="0">
              <a:buNone/>
            </a:pPr>
            <a:r>
              <a:rPr lang="en-US" dirty="0" smtClean="0"/>
              <a:t>As shown on slide 7, these items could also be styled this way:</a:t>
            </a:r>
          </a:p>
          <a:p>
            <a:pPr marL="45720" indent="0">
              <a:buNone/>
            </a:pPr>
            <a:r>
              <a:rPr lang="en-US" dirty="0" smtClean="0"/>
              <a:t>	</a:t>
            </a:r>
            <a:r>
              <a:rPr lang="en-US" dirty="0" err="1" smtClean="0"/>
              <a:t>ul</a:t>
            </a:r>
            <a:r>
              <a:rPr lang="en-US" dirty="0" smtClean="0"/>
              <a:t> </a:t>
            </a:r>
            <a:r>
              <a:rPr lang="en-US" dirty="0" err="1" smtClean="0"/>
              <a:t>ol</a:t>
            </a:r>
            <a:r>
              <a:rPr lang="en-US" dirty="0" smtClean="0"/>
              <a:t> </a:t>
            </a:r>
            <a:r>
              <a:rPr lang="en-US" dirty="0"/>
              <a:t>li {</a:t>
            </a:r>
          </a:p>
          <a:p>
            <a:pPr marL="365760" lvl="1" indent="0">
              <a:buNone/>
            </a:pPr>
            <a:r>
              <a:rPr lang="en-US" dirty="0"/>
              <a:t>	    color: pink;</a:t>
            </a:r>
          </a:p>
          <a:p>
            <a:pPr marL="365760" lvl="1" indent="0">
              <a:buNone/>
            </a:pPr>
            <a:r>
              <a:rPr lang="en-US" dirty="0"/>
              <a:t>	}</a:t>
            </a:r>
          </a:p>
          <a:p>
            <a:pPr marL="365760" lvl="1" indent="0">
              <a:buNone/>
            </a:pPr>
            <a:endParaRPr lang="en-US" dirty="0" smtClean="0"/>
          </a:p>
          <a:p>
            <a:pPr marL="365760" lvl="1" indent="0">
              <a:buNone/>
            </a:pPr>
            <a:endParaRPr lang="en-US" dirty="0"/>
          </a:p>
          <a:p>
            <a:r>
              <a:rPr lang="en-US" dirty="0" smtClean="0"/>
              <a:t>Multiple selectors:</a:t>
            </a:r>
          </a:p>
          <a:p>
            <a:pPr marL="365760" lvl="1" indent="0">
              <a:buNone/>
            </a:pPr>
            <a:r>
              <a:rPr lang="en-US" dirty="0" smtClean="0"/>
              <a:t>	h1, h2 {</a:t>
            </a:r>
          </a:p>
          <a:p>
            <a:pPr marL="365760" lvl="1" indent="0">
              <a:buNone/>
            </a:pPr>
            <a:r>
              <a:rPr lang="en-US" dirty="0"/>
              <a:t> </a:t>
            </a:r>
            <a:r>
              <a:rPr lang="en-US" dirty="0" smtClean="0"/>
              <a:t>	    font-weight: normal;		/* removes bold */</a:t>
            </a:r>
          </a:p>
          <a:p>
            <a:pPr marL="365760" lvl="1" indent="0">
              <a:buNone/>
            </a:pPr>
            <a:r>
              <a:rPr lang="en-US" dirty="0" smtClean="0"/>
              <a:t>	}</a:t>
            </a:r>
          </a:p>
          <a:p>
            <a:pPr marL="365760" lvl="1" indent="0">
              <a:buNone/>
            </a:pPr>
            <a:endParaRPr lang="en-US" dirty="0" smtClean="0"/>
          </a:p>
        </p:txBody>
      </p:sp>
      <p:sp>
        <p:nvSpPr>
          <p:cNvPr id="3" name="Title 2"/>
          <p:cNvSpPr>
            <a:spLocks noGrp="1"/>
          </p:cNvSpPr>
          <p:nvPr>
            <p:ph type="title"/>
          </p:nvPr>
        </p:nvSpPr>
        <p:spPr/>
        <p:txBody>
          <a:bodyPr/>
          <a:lstStyle/>
          <a:p>
            <a:r>
              <a:rPr lang="en-US" dirty="0" smtClean="0"/>
              <a:t>Combinations of selectors</a:t>
            </a:r>
            <a:endParaRPr lang="en-US" dirty="0"/>
          </a:p>
        </p:txBody>
      </p:sp>
    </p:spTree>
    <p:extLst>
      <p:ext uri="{BB962C8B-B14F-4D97-AF65-F5344CB8AC3E}">
        <p14:creationId xmlns:p14="http://schemas.microsoft.com/office/powerpoint/2010/main" val="145495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92500" lnSpcReduction="20000"/>
          </a:bodyPr>
          <a:lstStyle/>
          <a:p>
            <a:r>
              <a:rPr lang="en-US" dirty="0" smtClean="0"/>
              <a:t>Example 1:</a:t>
            </a:r>
            <a:endParaRPr lang="en-US" dirty="0"/>
          </a:p>
          <a:p>
            <a:pPr marL="45720" indent="0">
              <a:buNone/>
            </a:pPr>
            <a:r>
              <a:rPr lang="en-US" dirty="0" smtClean="0"/>
              <a:t>	*[</a:t>
            </a:r>
            <a:r>
              <a:rPr lang="en-US" dirty="0" err="1" smtClean="0"/>
              <a:t>href</a:t>
            </a:r>
            <a:r>
              <a:rPr lang="en-US" dirty="0" smtClean="0"/>
              <a:t>] {</a:t>
            </a:r>
          </a:p>
          <a:p>
            <a:pPr marL="45720" indent="0">
              <a:buNone/>
            </a:pPr>
            <a:r>
              <a:rPr lang="en-US" dirty="0"/>
              <a:t> </a:t>
            </a:r>
            <a:r>
              <a:rPr lang="en-US" dirty="0" smtClean="0"/>
              <a:t>   	    font-size: 95%;</a:t>
            </a:r>
          </a:p>
          <a:p>
            <a:pPr marL="45720" indent="0">
              <a:buNone/>
            </a:pPr>
            <a:r>
              <a:rPr lang="en-US" dirty="0" smtClean="0"/>
              <a:t>	}</a:t>
            </a:r>
          </a:p>
          <a:p>
            <a:pPr marL="320040" lvl="1" indent="0">
              <a:buNone/>
            </a:pPr>
            <a:r>
              <a:rPr lang="en-US" dirty="0" smtClean="0"/>
              <a:t>Selects all elements with </a:t>
            </a:r>
            <a:r>
              <a:rPr lang="en-US" dirty="0" err="1" smtClean="0"/>
              <a:t>href</a:t>
            </a:r>
            <a:r>
              <a:rPr lang="en-US" dirty="0" smtClean="0"/>
              <a:t> attributes</a:t>
            </a:r>
          </a:p>
          <a:p>
            <a:endParaRPr lang="en-US" dirty="0" smtClean="0"/>
          </a:p>
          <a:p>
            <a:r>
              <a:rPr lang="en-US" dirty="0" smtClean="0"/>
              <a:t>Example 2:</a:t>
            </a:r>
          </a:p>
          <a:p>
            <a:pPr marL="45720" indent="0">
              <a:buNone/>
            </a:pPr>
            <a:r>
              <a:rPr lang="en-US" dirty="0"/>
              <a:t>	</a:t>
            </a:r>
            <a:r>
              <a:rPr lang="en-US" dirty="0" smtClean="0"/>
              <a:t>a[</a:t>
            </a:r>
            <a:r>
              <a:rPr lang="en-US" dirty="0" err="1" smtClean="0"/>
              <a:t>href</a:t>
            </a:r>
            <a:r>
              <a:rPr lang="en-US" dirty="0"/>
              <a:t>] {</a:t>
            </a:r>
          </a:p>
          <a:p>
            <a:pPr marL="45720" indent="0">
              <a:buNone/>
            </a:pPr>
            <a:r>
              <a:rPr lang="en-US" dirty="0"/>
              <a:t>    	   </a:t>
            </a:r>
            <a:r>
              <a:rPr lang="en-US" dirty="0" smtClean="0"/>
              <a:t> font-family: Arial, sans-serif;</a:t>
            </a:r>
            <a:endParaRPr lang="en-US" dirty="0"/>
          </a:p>
          <a:p>
            <a:pPr marL="45720" indent="0">
              <a:buNone/>
            </a:pPr>
            <a:r>
              <a:rPr lang="en-US" dirty="0"/>
              <a:t>	}</a:t>
            </a:r>
          </a:p>
          <a:p>
            <a:pPr marL="320040" lvl="1" indent="0">
              <a:buNone/>
            </a:pPr>
            <a:r>
              <a:rPr lang="en-US" dirty="0"/>
              <a:t>Selects all </a:t>
            </a:r>
            <a:r>
              <a:rPr lang="en-US" dirty="0" smtClean="0"/>
              <a:t>anchor elements </a:t>
            </a:r>
            <a:r>
              <a:rPr lang="en-US" dirty="0"/>
              <a:t>with </a:t>
            </a:r>
            <a:r>
              <a:rPr lang="en-US" dirty="0" err="1"/>
              <a:t>href</a:t>
            </a:r>
            <a:r>
              <a:rPr lang="en-US" dirty="0"/>
              <a:t> attributes</a:t>
            </a:r>
          </a:p>
          <a:p>
            <a:endParaRPr lang="en-US" dirty="0" smtClean="0"/>
          </a:p>
          <a:p>
            <a:r>
              <a:rPr lang="en-US" dirty="0" smtClean="0"/>
              <a:t>Example 3:</a:t>
            </a:r>
          </a:p>
          <a:p>
            <a:pPr marL="45720" indent="0">
              <a:buNone/>
            </a:pPr>
            <a:r>
              <a:rPr lang="en-US" dirty="0"/>
              <a:t>	</a:t>
            </a:r>
            <a:r>
              <a:rPr lang="en-US" dirty="0" smtClean="0"/>
              <a:t>input[type=“submit”] </a:t>
            </a:r>
            <a:r>
              <a:rPr lang="en-US" dirty="0"/>
              <a:t>{</a:t>
            </a:r>
          </a:p>
          <a:p>
            <a:pPr marL="45720" indent="0">
              <a:buNone/>
            </a:pPr>
            <a:r>
              <a:rPr lang="en-US" dirty="0"/>
              <a:t>    	   </a:t>
            </a:r>
            <a:r>
              <a:rPr lang="en-US" dirty="0" smtClean="0"/>
              <a:t> border: 1px solid black;</a:t>
            </a:r>
            <a:endParaRPr lang="en-US" dirty="0"/>
          </a:p>
          <a:p>
            <a:pPr marL="45720" indent="0">
              <a:buNone/>
            </a:pPr>
            <a:r>
              <a:rPr lang="en-US" dirty="0"/>
              <a:t>	}</a:t>
            </a:r>
          </a:p>
          <a:p>
            <a:pPr marL="320040" lvl="1" indent="0">
              <a:buNone/>
            </a:pPr>
            <a:r>
              <a:rPr lang="en-US" dirty="0"/>
              <a:t>Selects all </a:t>
            </a:r>
            <a:r>
              <a:rPr lang="en-US" dirty="0" smtClean="0"/>
              <a:t>input elements with a type attribute value of “submit”</a:t>
            </a:r>
            <a:endParaRPr lang="en-US" dirty="0"/>
          </a:p>
          <a:p>
            <a:endParaRPr lang="en-US" dirty="0" smtClean="0"/>
          </a:p>
        </p:txBody>
      </p:sp>
      <p:sp>
        <p:nvSpPr>
          <p:cNvPr id="3" name="Title 2"/>
          <p:cNvSpPr>
            <a:spLocks noGrp="1"/>
          </p:cNvSpPr>
          <p:nvPr>
            <p:ph type="title"/>
          </p:nvPr>
        </p:nvSpPr>
        <p:spPr/>
        <p:txBody>
          <a:bodyPr/>
          <a:lstStyle/>
          <a:p>
            <a:r>
              <a:rPr lang="en-US" dirty="0" smtClean="0"/>
              <a:t>Attribute selectors</a:t>
            </a:r>
            <a:endParaRPr lang="en-US" dirty="0"/>
          </a:p>
        </p:txBody>
      </p:sp>
    </p:spTree>
    <p:extLst>
      <p:ext uri="{BB962C8B-B14F-4D97-AF65-F5344CB8AC3E}">
        <p14:creationId xmlns:p14="http://schemas.microsoft.com/office/powerpoint/2010/main" val="3909489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4648199"/>
          </a:xfrm>
        </p:spPr>
        <p:txBody>
          <a:bodyPr>
            <a:normAutofit/>
          </a:bodyPr>
          <a:lstStyle/>
          <a:p>
            <a:pPr marL="45720" indent="0">
              <a:spcBef>
                <a:spcPts val="1800"/>
              </a:spcBef>
              <a:buNone/>
            </a:pPr>
            <a:r>
              <a:rPr lang="en-US" sz="2800" dirty="0" smtClean="0"/>
              <a:t>A pseudo class defines a special state of an element. </a:t>
            </a:r>
          </a:p>
          <a:p>
            <a:pPr marL="45720" indent="0">
              <a:spcBef>
                <a:spcPts val="1800"/>
              </a:spcBef>
              <a:buNone/>
            </a:pPr>
            <a:endParaRPr lang="en-US" sz="2800" dirty="0" smtClean="0"/>
          </a:p>
          <a:p>
            <a:pPr marL="45720" indent="0">
              <a:spcBef>
                <a:spcPts val="1800"/>
              </a:spcBef>
              <a:buNone/>
            </a:pPr>
            <a:r>
              <a:rPr lang="en-US" sz="2800" dirty="0" smtClean="0"/>
              <a:t>The syntax for using a pseudo-class as a selector is:</a:t>
            </a:r>
          </a:p>
          <a:p>
            <a:pPr marL="45720" indent="0">
              <a:spcBef>
                <a:spcPts val="1200"/>
              </a:spcBef>
              <a:buNone/>
            </a:pPr>
            <a:r>
              <a:rPr lang="en-US" sz="2800" dirty="0" smtClean="0"/>
              <a:t>	</a:t>
            </a:r>
            <a:r>
              <a:rPr lang="en-US" sz="2800" dirty="0" err="1" smtClean="0"/>
              <a:t>selector:pseudoclass</a:t>
            </a:r>
            <a:r>
              <a:rPr lang="en-US" sz="2800" dirty="0" smtClean="0"/>
              <a:t> {</a:t>
            </a:r>
          </a:p>
          <a:p>
            <a:pPr marL="365760" lvl="1" indent="0">
              <a:buNone/>
            </a:pPr>
            <a:r>
              <a:rPr lang="en-US" sz="2800" dirty="0" smtClean="0"/>
              <a:t>	    property: value;</a:t>
            </a:r>
          </a:p>
          <a:p>
            <a:pPr marL="365760" lvl="1" indent="0">
              <a:buNone/>
            </a:pPr>
            <a:r>
              <a:rPr lang="en-US" sz="2800" dirty="0" smtClean="0"/>
              <a:t>	}</a:t>
            </a:r>
          </a:p>
          <a:p>
            <a:pPr marL="365760" lvl="1" indent="0">
              <a:buNone/>
            </a:pPr>
            <a:endParaRPr lang="en-US" sz="2400" dirty="0" smtClean="0"/>
          </a:p>
        </p:txBody>
      </p:sp>
      <p:sp>
        <p:nvSpPr>
          <p:cNvPr id="3" name="Title 2"/>
          <p:cNvSpPr>
            <a:spLocks noGrp="1"/>
          </p:cNvSpPr>
          <p:nvPr>
            <p:ph type="title"/>
          </p:nvPr>
        </p:nvSpPr>
        <p:spPr/>
        <p:txBody>
          <a:bodyPr/>
          <a:lstStyle/>
          <a:p>
            <a:r>
              <a:rPr lang="en-US" dirty="0" smtClean="0"/>
              <a:t>Pseudo-class selectors</a:t>
            </a:r>
            <a:endParaRPr lang="en-US" dirty="0"/>
          </a:p>
        </p:txBody>
      </p:sp>
    </p:spTree>
    <p:extLst>
      <p:ext uri="{BB962C8B-B14F-4D97-AF65-F5344CB8AC3E}">
        <p14:creationId xmlns:p14="http://schemas.microsoft.com/office/powerpoint/2010/main" val="388611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57929"/>
          </a:xfrm>
        </p:spPr>
        <p:txBody>
          <a:bodyPr>
            <a:normAutofit fontScale="92500" lnSpcReduction="10000"/>
          </a:bodyPr>
          <a:lstStyle/>
          <a:p>
            <a:pPr marL="320040" lvl="1" indent="0">
              <a:buNone/>
            </a:pPr>
            <a:r>
              <a:rPr lang="en-US" sz="2400" dirty="0" smtClean="0"/>
              <a:t>:link</a:t>
            </a:r>
          </a:p>
          <a:p>
            <a:pPr marL="320040" lvl="1" indent="0">
              <a:buNone/>
            </a:pPr>
            <a:r>
              <a:rPr lang="en-US" sz="2400" dirty="0" smtClean="0"/>
              <a:t>:visited     </a:t>
            </a:r>
          </a:p>
          <a:p>
            <a:pPr marL="320040" lvl="1" indent="0">
              <a:buNone/>
            </a:pPr>
            <a:r>
              <a:rPr lang="en-US" sz="2400" dirty="0" smtClean="0"/>
              <a:t>:hover    	</a:t>
            </a:r>
            <a:r>
              <a:rPr lang="en-US" dirty="0" smtClean="0"/>
              <a:t>(to be effective, must come after a:link and a:visited)</a:t>
            </a:r>
          </a:p>
          <a:p>
            <a:pPr marL="320040" lvl="1" indent="0">
              <a:buNone/>
            </a:pPr>
            <a:r>
              <a:rPr lang="en-US" sz="2400" dirty="0" smtClean="0"/>
              <a:t>:active	</a:t>
            </a:r>
            <a:r>
              <a:rPr lang="en-US" sz="1700" dirty="0"/>
              <a:t>(to be effective, must come after </a:t>
            </a:r>
            <a:r>
              <a:rPr lang="en-US" sz="1700" dirty="0" smtClean="0"/>
              <a:t>a:hover)</a:t>
            </a:r>
            <a:endParaRPr lang="en-US" sz="1700" dirty="0"/>
          </a:p>
          <a:p>
            <a:pPr marL="320040" lvl="1" indent="0">
              <a:buNone/>
            </a:pPr>
            <a:endParaRPr lang="en-US" sz="2400" dirty="0" smtClean="0"/>
          </a:p>
          <a:p>
            <a:pPr marL="320040" lvl="1" indent="0">
              <a:buNone/>
            </a:pPr>
            <a:endParaRPr lang="en-US" sz="2400" dirty="0"/>
          </a:p>
          <a:p>
            <a:pPr marL="320040" lvl="1" indent="0">
              <a:buNone/>
            </a:pPr>
            <a:r>
              <a:rPr lang="en-US" sz="2400" dirty="0" smtClean="0"/>
              <a:t>Example:</a:t>
            </a:r>
          </a:p>
          <a:p>
            <a:pPr marL="320040" lvl="1" indent="0">
              <a:buNone/>
            </a:pPr>
            <a:r>
              <a:rPr lang="en-US" sz="2400" dirty="0" smtClean="0"/>
              <a:t>	a:hover {</a:t>
            </a:r>
          </a:p>
          <a:p>
            <a:pPr marL="320040" lvl="1" indent="0">
              <a:buNone/>
            </a:pPr>
            <a:r>
              <a:rPr lang="en-US" sz="2400" dirty="0"/>
              <a:t>	</a:t>
            </a:r>
            <a:r>
              <a:rPr lang="en-US" sz="2400" dirty="0" smtClean="0"/>
              <a:t>    color: grey;</a:t>
            </a:r>
          </a:p>
          <a:p>
            <a:pPr marL="320040" lvl="1" indent="0">
              <a:buNone/>
            </a:pPr>
            <a:r>
              <a:rPr lang="en-US" sz="2400" dirty="0" smtClean="0"/>
              <a:t>	}</a:t>
            </a:r>
          </a:p>
          <a:p>
            <a:pPr marL="320040" lvl="1" indent="0">
              <a:buNone/>
            </a:pPr>
            <a:r>
              <a:rPr lang="en-US" sz="2400" dirty="0" smtClean="0"/>
              <a:t>Any anchor element will turn grey when you hover over the link</a:t>
            </a:r>
          </a:p>
          <a:p>
            <a:pPr marL="320040" lvl="1" indent="0">
              <a:buNone/>
            </a:pPr>
            <a:endParaRPr lang="en-US" sz="2400" dirty="0"/>
          </a:p>
          <a:p>
            <a:pPr marL="320040" lvl="1" indent="0">
              <a:buNone/>
            </a:pPr>
            <a:endParaRPr lang="en-US" sz="2400" dirty="0"/>
          </a:p>
        </p:txBody>
      </p:sp>
      <p:sp>
        <p:nvSpPr>
          <p:cNvPr id="3" name="Title 2"/>
          <p:cNvSpPr>
            <a:spLocks noGrp="1"/>
          </p:cNvSpPr>
          <p:nvPr>
            <p:ph type="title"/>
          </p:nvPr>
        </p:nvSpPr>
        <p:spPr/>
        <p:txBody>
          <a:bodyPr/>
          <a:lstStyle/>
          <a:p>
            <a:r>
              <a:rPr lang="en-US" dirty="0" smtClean="0"/>
              <a:t>Anchor pseudo-classes</a:t>
            </a:r>
            <a:endParaRPr lang="en-US" dirty="0"/>
          </a:p>
        </p:txBody>
      </p:sp>
    </p:spTree>
    <p:extLst>
      <p:ext uri="{BB962C8B-B14F-4D97-AF65-F5344CB8AC3E}">
        <p14:creationId xmlns:p14="http://schemas.microsoft.com/office/powerpoint/2010/main" val="163003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19070"/>
            <a:ext cx="8560293" cy="4910329"/>
          </a:xfrm>
        </p:spPr>
        <p:txBody>
          <a:bodyPr>
            <a:noAutofit/>
          </a:bodyPr>
          <a:lstStyle/>
          <a:p>
            <a:pPr marL="640080" lvl="2" indent="0">
              <a:buNone/>
            </a:pPr>
            <a:r>
              <a:rPr lang="en-US" sz="1800" dirty="0" smtClean="0"/>
              <a:t>p:first-child {</a:t>
            </a:r>
          </a:p>
          <a:p>
            <a:pPr marL="914400" lvl="3" indent="0">
              <a:buNone/>
            </a:pPr>
            <a:r>
              <a:rPr lang="en-US" sz="1800" dirty="0" smtClean="0"/>
              <a:t>color: blue;</a:t>
            </a:r>
          </a:p>
          <a:p>
            <a:pPr marL="640080" lvl="2" indent="0">
              <a:buNone/>
            </a:pPr>
            <a:r>
              <a:rPr lang="en-US" sz="1800" dirty="0" smtClean="0"/>
              <a:t>}</a:t>
            </a:r>
          </a:p>
          <a:p>
            <a:pPr marL="640080" lvl="2" indent="0">
              <a:buNone/>
            </a:pPr>
            <a:r>
              <a:rPr lang="en-US" sz="1800" dirty="0" smtClean="0"/>
              <a:t>Selects any paragraph that is the first child of any other element</a:t>
            </a:r>
          </a:p>
          <a:p>
            <a:pPr marL="640080" lvl="2" indent="0">
              <a:buNone/>
            </a:pPr>
            <a:endParaRPr lang="en-US" sz="1800" dirty="0"/>
          </a:p>
          <a:p>
            <a:pPr marL="640080" lvl="2" indent="0">
              <a:buNone/>
            </a:pPr>
            <a:r>
              <a:rPr lang="en-US" sz="1800" dirty="0" smtClean="0"/>
              <a:t>p i:first-child </a:t>
            </a:r>
            <a:r>
              <a:rPr lang="en-US" sz="1800" dirty="0"/>
              <a:t>{</a:t>
            </a:r>
          </a:p>
          <a:p>
            <a:pPr marL="914400" lvl="3" indent="0">
              <a:buNone/>
            </a:pPr>
            <a:r>
              <a:rPr lang="en-US" sz="1800" dirty="0"/>
              <a:t>color: blue;</a:t>
            </a:r>
          </a:p>
          <a:p>
            <a:pPr marL="640080" lvl="2" indent="0">
              <a:buNone/>
            </a:pPr>
            <a:r>
              <a:rPr lang="en-US" sz="1800" dirty="0"/>
              <a:t>}</a:t>
            </a:r>
          </a:p>
          <a:p>
            <a:pPr marL="640080" lvl="2" indent="0">
              <a:buNone/>
            </a:pPr>
            <a:r>
              <a:rPr lang="en-US" sz="1800" dirty="0"/>
              <a:t>Selects </a:t>
            </a:r>
            <a:r>
              <a:rPr lang="en-US" sz="1800" dirty="0" smtClean="0"/>
              <a:t>the first &lt;</a:t>
            </a:r>
            <a:r>
              <a:rPr lang="en-US" sz="1800" dirty="0" err="1" smtClean="0"/>
              <a:t>i</a:t>
            </a:r>
            <a:r>
              <a:rPr lang="en-US" sz="1800" dirty="0" smtClean="0"/>
              <a:t>&gt; element within all &lt;p&gt; elements</a:t>
            </a:r>
          </a:p>
          <a:p>
            <a:pPr marL="640080" lvl="2" indent="0">
              <a:buNone/>
            </a:pPr>
            <a:endParaRPr lang="en-US" sz="1800" dirty="0"/>
          </a:p>
          <a:p>
            <a:pPr marL="640080" lvl="2" indent="0">
              <a:buNone/>
            </a:pPr>
            <a:r>
              <a:rPr lang="en-US" sz="1800" dirty="0" smtClean="0"/>
              <a:t>p:first-child </a:t>
            </a:r>
            <a:r>
              <a:rPr lang="en-US" sz="1800" dirty="0" err="1" smtClean="0"/>
              <a:t>i</a:t>
            </a:r>
            <a:r>
              <a:rPr lang="en-US" sz="1800" dirty="0" smtClean="0"/>
              <a:t> {</a:t>
            </a:r>
          </a:p>
          <a:p>
            <a:pPr marL="640080" lvl="2" indent="0">
              <a:buNone/>
            </a:pPr>
            <a:r>
              <a:rPr lang="en-US" sz="1800" dirty="0"/>
              <a:t>	</a:t>
            </a:r>
            <a:r>
              <a:rPr lang="en-US" sz="1800" dirty="0" smtClean="0"/>
              <a:t>color: blue;</a:t>
            </a:r>
          </a:p>
          <a:p>
            <a:pPr marL="640080" lvl="2" indent="0">
              <a:buNone/>
            </a:pPr>
            <a:r>
              <a:rPr lang="en-US" sz="1800" dirty="0" smtClean="0"/>
              <a:t>}</a:t>
            </a:r>
          </a:p>
          <a:p>
            <a:pPr marL="640080" lvl="2" indent="0">
              <a:buNone/>
            </a:pPr>
            <a:r>
              <a:rPr lang="en-US" sz="1800" dirty="0" smtClean="0"/>
              <a:t>Selects all &lt;</a:t>
            </a:r>
            <a:r>
              <a:rPr lang="en-US" sz="1800" dirty="0" err="1" smtClean="0"/>
              <a:t>i</a:t>
            </a:r>
            <a:r>
              <a:rPr lang="en-US" sz="1800" dirty="0" smtClean="0"/>
              <a:t>&gt; elements within &lt;p&gt; elements that are the first child of another element.</a:t>
            </a:r>
          </a:p>
        </p:txBody>
      </p:sp>
      <p:sp>
        <p:nvSpPr>
          <p:cNvPr id="3" name="Title 2"/>
          <p:cNvSpPr>
            <a:spLocks noGrp="1"/>
          </p:cNvSpPr>
          <p:nvPr>
            <p:ph type="title"/>
          </p:nvPr>
        </p:nvSpPr>
        <p:spPr/>
        <p:txBody>
          <a:bodyPr/>
          <a:lstStyle/>
          <a:p>
            <a:r>
              <a:rPr lang="en-US" dirty="0" smtClean="0"/>
              <a:t>:first-child pseudo-class</a:t>
            </a:r>
            <a:endParaRPr lang="en-US" dirty="0"/>
          </a:p>
        </p:txBody>
      </p:sp>
    </p:spTree>
    <p:extLst>
      <p:ext uri="{BB962C8B-B14F-4D97-AF65-F5344CB8AC3E}">
        <p14:creationId xmlns:p14="http://schemas.microsoft.com/office/powerpoint/2010/main" val="2700906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062729"/>
          </a:xfrm>
        </p:spPr>
        <p:txBody>
          <a:bodyPr>
            <a:normAutofit/>
          </a:bodyPr>
          <a:lstStyle/>
          <a:p>
            <a:pPr marL="594360" lvl="2" indent="0">
              <a:buNone/>
            </a:pPr>
            <a:r>
              <a:rPr lang="en-US" sz="2000" dirty="0" smtClean="0"/>
              <a:t>main  h1:first-of-type </a:t>
            </a:r>
            <a:r>
              <a:rPr lang="en-US" sz="2000" dirty="0"/>
              <a:t>{</a:t>
            </a:r>
          </a:p>
          <a:p>
            <a:pPr marL="594360" lvl="2" indent="0">
              <a:buNone/>
            </a:pPr>
            <a:r>
              <a:rPr lang="en-US" sz="2000" dirty="0"/>
              <a:t>  </a:t>
            </a:r>
            <a:r>
              <a:rPr lang="en-US" sz="2000" dirty="0" smtClean="0"/>
              <a:t>   background-color</a:t>
            </a:r>
            <a:r>
              <a:rPr lang="en-US" sz="2000" dirty="0"/>
              <a:t>: </a:t>
            </a:r>
            <a:r>
              <a:rPr lang="en-US" sz="2000" dirty="0" smtClean="0"/>
              <a:t>pink;</a:t>
            </a:r>
            <a:endParaRPr lang="en-US" sz="2000" dirty="0"/>
          </a:p>
          <a:p>
            <a:pPr marL="594360" lvl="2" indent="0">
              <a:buNone/>
            </a:pPr>
            <a:r>
              <a:rPr lang="en-US" sz="2000" dirty="0"/>
              <a:t>}</a:t>
            </a:r>
          </a:p>
          <a:p>
            <a:pPr marL="594360" lvl="2" indent="0">
              <a:buNone/>
            </a:pPr>
            <a:r>
              <a:rPr lang="en-US" sz="2000" dirty="0" smtClean="0"/>
              <a:t>/* sel</a:t>
            </a:r>
            <a:r>
              <a:rPr lang="en-US" sz="2000" dirty="0"/>
              <a:t>ects the first h1 element in main */</a:t>
            </a:r>
          </a:p>
          <a:p>
            <a:pPr marL="594360" lvl="2" indent="0">
              <a:buNone/>
            </a:pPr>
            <a:endParaRPr lang="en-US" sz="2000" dirty="0" smtClean="0"/>
          </a:p>
          <a:p>
            <a:pPr marL="594360" lvl="2" indent="0">
              <a:buNone/>
            </a:pPr>
            <a:endParaRPr lang="en-US" sz="2000" dirty="0"/>
          </a:p>
          <a:p>
            <a:pPr marL="594360" lvl="2" indent="0">
              <a:buNone/>
            </a:pPr>
            <a:r>
              <a:rPr lang="en-US" sz="2000" dirty="0" smtClean="0"/>
              <a:t>h1:first-of-type </a:t>
            </a:r>
            <a:r>
              <a:rPr lang="en-US" sz="2000" dirty="0"/>
              <a:t>{</a:t>
            </a:r>
          </a:p>
          <a:p>
            <a:pPr marL="594360" lvl="2" indent="0">
              <a:buNone/>
            </a:pPr>
            <a:r>
              <a:rPr lang="en-US" sz="2000" dirty="0"/>
              <a:t>     background-color: pink;</a:t>
            </a:r>
          </a:p>
          <a:p>
            <a:pPr marL="594360" lvl="2" indent="0">
              <a:buNone/>
            </a:pPr>
            <a:r>
              <a:rPr lang="en-US" sz="2000" dirty="0"/>
              <a:t>}</a:t>
            </a:r>
          </a:p>
          <a:p>
            <a:pPr marL="594360" lvl="2" indent="0">
              <a:buNone/>
            </a:pPr>
            <a:r>
              <a:rPr lang="en-US" sz="2000" dirty="0"/>
              <a:t>/* selects </a:t>
            </a:r>
            <a:r>
              <a:rPr lang="en-US" sz="2000" dirty="0" smtClean="0"/>
              <a:t>the first </a:t>
            </a:r>
            <a:r>
              <a:rPr lang="en-US" sz="2000" dirty="0"/>
              <a:t>h1 </a:t>
            </a:r>
            <a:r>
              <a:rPr lang="en-US" sz="2000" dirty="0" smtClean="0"/>
              <a:t>element in any section */</a:t>
            </a:r>
          </a:p>
          <a:p>
            <a:pPr marL="320040" lvl="1" indent="0">
              <a:buNone/>
            </a:pPr>
            <a:endParaRPr lang="en-US" sz="2200" dirty="0"/>
          </a:p>
          <a:p>
            <a:pPr marL="662940" lvl="1" indent="-342900"/>
            <a:r>
              <a:rPr lang="en-US" sz="2000" dirty="0"/>
              <a:t>There are corresponding methods to choose the last child or the last-of-type child</a:t>
            </a:r>
            <a:endParaRPr lang="en-US" sz="2200" dirty="0"/>
          </a:p>
        </p:txBody>
      </p:sp>
      <p:sp>
        <p:nvSpPr>
          <p:cNvPr id="3" name="Title 2"/>
          <p:cNvSpPr>
            <a:spLocks noGrp="1"/>
          </p:cNvSpPr>
          <p:nvPr>
            <p:ph type="title"/>
          </p:nvPr>
        </p:nvSpPr>
        <p:spPr/>
        <p:txBody>
          <a:bodyPr/>
          <a:lstStyle/>
          <a:p>
            <a:r>
              <a:rPr lang="en-US" dirty="0" smtClean="0"/>
              <a:t>:first-of-type </a:t>
            </a:r>
            <a:br>
              <a:rPr lang="en-US" dirty="0" smtClean="0"/>
            </a:br>
            <a:r>
              <a:rPr lang="en-US" dirty="0" smtClean="0"/>
              <a:t>:last-child and :last-of-type</a:t>
            </a:r>
            <a:endParaRPr lang="en-US" dirty="0"/>
          </a:p>
        </p:txBody>
      </p:sp>
    </p:spTree>
    <p:extLst>
      <p:ext uri="{BB962C8B-B14F-4D97-AF65-F5344CB8AC3E}">
        <p14:creationId xmlns:p14="http://schemas.microsoft.com/office/powerpoint/2010/main" val="426948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799"/>
            <a:ext cx="8534401" cy="4800601"/>
          </a:xfrm>
        </p:spPr>
        <p:txBody>
          <a:bodyPr>
            <a:normAutofit fontScale="92500" lnSpcReduction="10000"/>
          </a:bodyPr>
          <a:lstStyle/>
          <a:p>
            <a:r>
              <a:rPr lang="en-US" sz="2400" dirty="0" smtClean="0"/>
              <a:t>:n-</a:t>
            </a:r>
            <a:r>
              <a:rPr lang="en-US" sz="2400" dirty="0" err="1" smtClean="0"/>
              <a:t>th</a:t>
            </a:r>
            <a:r>
              <a:rPr lang="en-US" sz="2400" dirty="0" smtClean="0"/>
              <a:t> child has an argument for the child number:</a:t>
            </a:r>
          </a:p>
          <a:p>
            <a:pPr marL="320040" lvl="1" indent="0">
              <a:buNone/>
            </a:pPr>
            <a:r>
              <a:rPr lang="en-US" sz="2400" dirty="0" smtClean="0"/>
              <a:t>	</a:t>
            </a:r>
            <a:r>
              <a:rPr lang="en-US" sz="2200" dirty="0" smtClean="0"/>
              <a:t>p:nth-child(2) {</a:t>
            </a:r>
          </a:p>
          <a:p>
            <a:pPr marL="640080" lvl="2" indent="0">
              <a:buNone/>
            </a:pPr>
            <a:r>
              <a:rPr lang="en-US" sz="2200" dirty="0" smtClean="0"/>
              <a:t>	    color: red;</a:t>
            </a:r>
          </a:p>
          <a:p>
            <a:pPr marL="640080" lvl="2" indent="0">
              <a:buNone/>
            </a:pPr>
            <a:r>
              <a:rPr lang="en-US" sz="2200" dirty="0"/>
              <a:t>	</a:t>
            </a:r>
            <a:r>
              <a:rPr lang="en-US" sz="2200" dirty="0" smtClean="0"/>
              <a:t>}</a:t>
            </a:r>
          </a:p>
          <a:p>
            <a:pPr marL="365760" lvl="1" indent="0">
              <a:spcBef>
                <a:spcPts val="1200"/>
              </a:spcBef>
              <a:buNone/>
            </a:pPr>
            <a:r>
              <a:rPr lang="en-US" sz="2000" dirty="0" smtClean="0"/>
              <a:t>Selects every paragraph that is the second child of another element.  </a:t>
            </a:r>
          </a:p>
          <a:p>
            <a:pPr>
              <a:spcBef>
                <a:spcPts val="1800"/>
              </a:spcBef>
            </a:pPr>
            <a:r>
              <a:rPr lang="en-US" sz="2200" dirty="0" smtClean="0"/>
              <a:t>If using this for list items, keep in mind that the descendants of the specified item will also be styled.</a:t>
            </a:r>
          </a:p>
          <a:p>
            <a:pPr>
              <a:spcBef>
                <a:spcPts val="1800"/>
              </a:spcBef>
            </a:pPr>
            <a:r>
              <a:rPr lang="en-US" sz="2200" i="1" dirty="0" smtClean="0"/>
              <a:t>odd</a:t>
            </a:r>
            <a:r>
              <a:rPr lang="en-US" sz="2200" dirty="0" smtClean="0"/>
              <a:t> and </a:t>
            </a:r>
            <a:r>
              <a:rPr lang="en-US" sz="2200" i="1" dirty="0" smtClean="0"/>
              <a:t>even</a:t>
            </a:r>
            <a:r>
              <a:rPr lang="en-US" sz="2200" dirty="0" smtClean="0"/>
              <a:t> may also be used as arguments</a:t>
            </a:r>
          </a:p>
          <a:p>
            <a:pPr>
              <a:spcBef>
                <a:spcPts val="1800"/>
              </a:spcBef>
            </a:pPr>
            <a:r>
              <a:rPr lang="en-US" sz="2200" dirty="0" smtClean="0"/>
              <a:t>arguments may be expressions:</a:t>
            </a:r>
          </a:p>
          <a:p>
            <a:pPr marL="640080" lvl="2" indent="0">
              <a:spcBef>
                <a:spcPts val="1200"/>
              </a:spcBef>
              <a:buNone/>
            </a:pPr>
            <a:r>
              <a:rPr lang="en-US" sz="2200" dirty="0" smtClean="0"/>
              <a:t>(3n) selects every third child</a:t>
            </a:r>
          </a:p>
          <a:p>
            <a:pPr marL="640080" lvl="2" indent="0">
              <a:spcBef>
                <a:spcPts val="1200"/>
              </a:spcBef>
              <a:buNone/>
            </a:pPr>
            <a:r>
              <a:rPr lang="en-US" sz="2200" dirty="0" smtClean="0"/>
              <a:t>(3n+2) selects every third child beginning with the 2</a:t>
            </a:r>
            <a:r>
              <a:rPr lang="en-US" sz="2200" baseline="30000" dirty="0" smtClean="0"/>
              <a:t>nd</a:t>
            </a:r>
            <a:r>
              <a:rPr lang="en-US" sz="2200" dirty="0" smtClean="0"/>
              <a:t> one</a:t>
            </a:r>
            <a:endParaRPr lang="en-US" sz="2200" dirty="0"/>
          </a:p>
        </p:txBody>
      </p:sp>
      <p:sp>
        <p:nvSpPr>
          <p:cNvPr id="3" name="Title 2"/>
          <p:cNvSpPr>
            <a:spLocks noGrp="1"/>
          </p:cNvSpPr>
          <p:nvPr>
            <p:ph type="title"/>
          </p:nvPr>
        </p:nvSpPr>
        <p:spPr/>
        <p:txBody>
          <a:bodyPr/>
          <a:lstStyle/>
          <a:p>
            <a:r>
              <a:rPr lang="en-US" dirty="0" smtClean="0"/>
              <a:t>:nth-child </a:t>
            </a:r>
            <a:endParaRPr lang="en-US" dirty="0"/>
          </a:p>
        </p:txBody>
      </p:sp>
    </p:spTree>
    <p:extLst>
      <p:ext uri="{BB962C8B-B14F-4D97-AF65-F5344CB8AC3E}">
        <p14:creationId xmlns:p14="http://schemas.microsoft.com/office/powerpoint/2010/main" val="2331480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pPr marL="45720" indent="0">
              <a:buNone/>
            </a:pPr>
            <a:r>
              <a:rPr lang="en-US" sz="1800" dirty="0" smtClean="0"/>
              <a:t>Pseudo-elements allow styling of certain parts of a document</a:t>
            </a:r>
            <a:endParaRPr lang="en-US" sz="1800" dirty="0"/>
          </a:p>
          <a:p>
            <a:pPr>
              <a:spcBef>
                <a:spcPts val="2400"/>
              </a:spcBef>
            </a:pPr>
            <a:r>
              <a:rPr lang="en-US" dirty="0" smtClean="0"/>
              <a:t>::first-letter  - selects the first letter of the first line of a block</a:t>
            </a:r>
          </a:p>
          <a:p>
            <a:pPr marL="640080" lvl="2" indent="0">
              <a:spcBef>
                <a:spcPts val="1800"/>
              </a:spcBef>
              <a:buNone/>
            </a:pPr>
            <a:r>
              <a:rPr lang="en-US" sz="1800" dirty="0" smtClean="0"/>
              <a:t>Example:  main p:first-child::first-letter  { font-size: 150%; }</a:t>
            </a:r>
          </a:p>
          <a:p>
            <a:pPr marL="640080" lvl="2" indent="0">
              <a:spcBef>
                <a:spcPts val="1800"/>
              </a:spcBef>
              <a:buNone/>
            </a:pPr>
            <a:r>
              <a:rPr lang="en-US" sz="1800" dirty="0" smtClean="0"/>
              <a:t>                </a:t>
            </a:r>
            <a:r>
              <a:rPr lang="en-US" sz="1800" dirty="0"/>
              <a:t>E</a:t>
            </a:r>
            <a:r>
              <a:rPr lang="en-US" sz="1800" dirty="0" smtClean="0"/>
              <a:t>nlarges the first letter of the first paragraph in main.</a:t>
            </a:r>
          </a:p>
          <a:p>
            <a:pPr marL="640080" lvl="2" indent="0">
              <a:spcBef>
                <a:spcPts val="1800"/>
              </a:spcBef>
              <a:buNone/>
            </a:pPr>
            <a:endParaRPr lang="en-US" sz="1800" dirty="0" smtClean="0"/>
          </a:p>
          <a:p>
            <a:pPr>
              <a:spcBef>
                <a:spcPts val="1800"/>
              </a:spcBef>
            </a:pPr>
            <a:r>
              <a:rPr lang="en-US" dirty="0" smtClean="0"/>
              <a:t>::first-line  - selects the first line of a block</a:t>
            </a:r>
          </a:p>
          <a:p>
            <a:pPr marL="640080" lvl="2" indent="0">
              <a:spcBef>
                <a:spcPts val="1800"/>
              </a:spcBef>
              <a:buNone/>
            </a:pPr>
            <a:r>
              <a:rPr lang="en-US" sz="1800" dirty="0"/>
              <a:t>Example:  </a:t>
            </a:r>
            <a:r>
              <a:rPr lang="en-US" sz="1800" dirty="0" smtClean="0"/>
              <a:t>p:first-line { text-transform: uppercase; </a:t>
            </a:r>
            <a:r>
              <a:rPr lang="en-US" sz="1800" dirty="0"/>
              <a:t>}</a:t>
            </a:r>
          </a:p>
          <a:p>
            <a:pPr marL="640080" lvl="2" indent="0">
              <a:spcBef>
                <a:spcPts val="1800"/>
              </a:spcBef>
              <a:buNone/>
            </a:pPr>
            <a:r>
              <a:rPr lang="en-US" sz="1800" dirty="0"/>
              <a:t>                </a:t>
            </a:r>
            <a:r>
              <a:rPr lang="en-US" sz="1800" dirty="0" smtClean="0"/>
              <a:t>Changes the first line of every paragraph to uppercase.</a:t>
            </a:r>
          </a:p>
          <a:p>
            <a:endParaRPr lang="en-US" dirty="0"/>
          </a:p>
        </p:txBody>
      </p:sp>
      <p:sp>
        <p:nvSpPr>
          <p:cNvPr id="3" name="Title 2"/>
          <p:cNvSpPr>
            <a:spLocks noGrp="1"/>
          </p:cNvSpPr>
          <p:nvPr>
            <p:ph type="title"/>
          </p:nvPr>
        </p:nvSpPr>
        <p:spPr/>
        <p:txBody>
          <a:bodyPr/>
          <a:lstStyle/>
          <a:p>
            <a:r>
              <a:rPr lang="en-US" dirty="0" smtClean="0"/>
              <a:t>Pseudo-elements</a:t>
            </a:r>
            <a:endParaRPr lang="en-US" dirty="0"/>
          </a:p>
        </p:txBody>
      </p:sp>
    </p:spTree>
    <p:extLst>
      <p:ext uri="{BB962C8B-B14F-4D97-AF65-F5344CB8AC3E}">
        <p14:creationId xmlns:p14="http://schemas.microsoft.com/office/powerpoint/2010/main" val="2504411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pPr>
              <a:spcBef>
                <a:spcPts val="1800"/>
              </a:spcBef>
            </a:pPr>
            <a:r>
              <a:rPr lang="en-US" dirty="0"/>
              <a:t>::selection  - applies a style to a section of a document that has been highlighted by the user (i.e., selected with the mouse) ::after  - used to add content to an </a:t>
            </a:r>
            <a:r>
              <a:rPr lang="en-US" dirty="0" smtClean="0"/>
              <a:t>element</a:t>
            </a:r>
            <a:endParaRPr lang="en-US" dirty="0"/>
          </a:p>
          <a:p>
            <a:pPr>
              <a:spcBef>
                <a:spcPts val="2400"/>
              </a:spcBef>
            </a:pPr>
            <a:r>
              <a:rPr lang="en-US" dirty="0"/>
              <a:t>::before  - used to add content to an </a:t>
            </a:r>
            <a:r>
              <a:rPr lang="en-US" dirty="0" smtClean="0"/>
              <a:t>element</a:t>
            </a:r>
          </a:p>
          <a:p>
            <a:pPr>
              <a:spcBef>
                <a:spcPts val="2400"/>
              </a:spcBef>
            </a:pPr>
            <a:r>
              <a:rPr lang="en-US" dirty="0" smtClean="0"/>
              <a:t>::after  </a:t>
            </a:r>
            <a:r>
              <a:rPr lang="en-US" dirty="0"/>
              <a:t>- used to add content to an element</a:t>
            </a:r>
          </a:p>
          <a:p>
            <a:pPr>
              <a:spcBef>
                <a:spcPts val="1800"/>
              </a:spcBef>
            </a:pPr>
            <a:endParaRPr lang="en-US" dirty="0"/>
          </a:p>
          <a:p>
            <a:endParaRPr lang="en-US" dirty="0"/>
          </a:p>
          <a:p>
            <a:r>
              <a:rPr lang="en-US" dirty="0"/>
              <a:t>For </a:t>
            </a:r>
            <a:r>
              <a:rPr lang="en-US" dirty="0" smtClean="0"/>
              <a:t>examples </a:t>
            </a:r>
            <a:r>
              <a:rPr lang="en-US" dirty="0"/>
              <a:t>and more information, see </a:t>
            </a:r>
            <a:r>
              <a:rPr lang="en-US" dirty="0">
                <a:hlinkClick r:id="rId2"/>
              </a:rPr>
              <a:t>https://developer.mozilla.org/en-US/docs/Web/CSS/Pseudo-elements</a:t>
            </a:r>
            <a:endParaRPr lang="en-US" dirty="0"/>
          </a:p>
          <a:p>
            <a:pPr>
              <a:spcBef>
                <a:spcPts val="1800"/>
              </a:spcBef>
            </a:pPr>
            <a:endParaRPr lang="en-US" dirty="0" smtClean="0"/>
          </a:p>
          <a:p>
            <a:endParaRPr lang="en-US" dirty="0"/>
          </a:p>
        </p:txBody>
      </p:sp>
      <p:sp>
        <p:nvSpPr>
          <p:cNvPr id="3" name="Title 2"/>
          <p:cNvSpPr>
            <a:spLocks noGrp="1"/>
          </p:cNvSpPr>
          <p:nvPr>
            <p:ph type="title"/>
          </p:nvPr>
        </p:nvSpPr>
        <p:spPr/>
        <p:txBody>
          <a:bodyPr/>
          <a:lstStyle/>
          <a:p>
            <a:r>
              <a:rPr lang="en-US" dirty="0" smtClean="0"/>
              <a:t>Pseudo-elements (continued)</a:t>
            </a:r>
            <a:endParaRPr lang="en-US" dirty="0"/>
          </a:p>
        </p:txBody>
      </p:sp>
    </p:spTree>
    <p:extLst>
      <p:ext uri="{BB962C8B-B14F-4D97-AF65-F5344CB8AC3E}">
        <p14:creationId xmlns:p14="http://schemas.microsoft.com/office/powerpoint/2010/main" val="771005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719070"/>
            <a:ext cx="8686800" cy="4834130"/>
          </a:xfrm>
        </p:spPr>
        <p:txBody>
          <a:bodyPr>
            <a:normAutofit/>
          </a:bodyPr>
          <a:lstStyle/>
          <a:p>
            <a:r>
              <a:rPr lang="en-US" dirty="0" smtClean="0"/>
              <a:t>Absolute units:</a:t>
            </a:r>
          </a:p>
          <a:p>
            <a:pPr lvl="2">
              <a:spcBef>
                <a:spcPts val="600"/>
              </a:spcBef>
            </a:pPr>
            <a:r>
              <a:rPr lang="en-US" sz="1800" dirty="0" smtClean="0"/>
              <a:t>points – 1 point is 1/72 of an inch. Points are best used for print, but since they do not scale are not usually used for web pages.</a:t>
            </a:r>
          </a:p>
          <a:p>
            <a:pPr lvl="2">
              <a:spcBef>
                <a:spcPts val="1200"/>
              </a:spcBef>
            </a:pPr>
            <a:r>
              <a:rPr lang="en-US" sz="1800" dirty="0" smtClean="0"/>
              <a:t>pixels – 1 pixel corresponds to a dot on the device display. Because of increasing pixel counts, this correspondence is often adjusted within the browser.</a:t>
            </a:r>
          </a:p>
          <a:p>
            <a:pPr marL="365760" lvl="1" indent="0">
              <a:spcBef>
                <a:spcPts val="1200"/>
              </a:spcBef>
              <a:buNone/>
            </a:pPr>
            <a:r>
              <a:rPr lang="en-US" dirty="0" smtClean="0"/>
              <a:t>Absolute units should be used sparingly; typically for sizing images and border thicknesses; possibly for minimum margins or padding.</a:t>
            </a:r>
          </a:p>
          <a:p>
            <a:pPr lvl="2"/>
            <a:endParaRPr lang="en-US" dirty="0" smtClean="0"/>
          </a:p>
          <a:p>
            <a:r>
              <a:rPr lang="en-US" dirty="0" smtClean="0"/>
              <a:t>Relative units:</a:t>
            </a:r>
          </a:p>
          <a:p>
            <a:pPr lvl="2">
              <a:spcBef>
                <a:spcPts val="600"/>
              </a:spcBef>
            </a:pPr>
            <a:r>
              <a:rPr lang="en-US" sz="1800" dirty="0" smtClean="0"/>
              <a:t>ems – 1 </a:t>
            </a:r>
            <a:r>
              <a:rPr lang="en-US" sz="1800" dirty="0" err="1" smtClean="0"/>
              <a:t>em</a:t>
            </a:r>
            <a:r>
              <a:rPr lang="en-US" sz="1800" dirty="0" smtClean="0"/>
              <a:t> is equal to the current font size of the element</a:t>
            </a:r>
          </a:p>
          <a:p>
            <a:pPr lvl="2">
              <a:spcBef>
                <a:spcPts val="600"/>
              </a:spcBef>
            </a:pPr>
            <a:r>
              <a:rPr lang="en-US" sz="1800" dirty="0" smtClean="0"/>
              <a:t>rem – 1 rem is the font size of the root element (html element) of the page</a:t>
            </a:r>
          </a:p>
          <a:p>
            <a:pPr lvl="2">
              <a:spcBef>
                <a:spcPts val="600"/>
              </a:spcBef>
            </a:pPr>
            <a:r>
              <a:rPr lang="en-US" sz="1800" dirty="0" smtClean="0"/>
              <a:t>percent – relative to the parent container</a:t>
            </a:r>
          </a:p>
          <a:p>
            <a:endParaRPr lang="en-US" dirty="0" smtClean="0"/>
          </a:p>
          <a:p>
            <a:endParaRPr lang="en-US" dirty="0"/>
          </a:p>
        </p:txBody>
      </p:sp>
      <p:sp>
        <p:nvSpPr>
          <p:cNvPr id="3" name="Title 2"/>
          <p:cNvSpPr>
            <a:spLocks noGrp="1"/>
          </p:cNvSpPr>
          <p:nvPr>
            <p:ph type="title"/>
          </p:nvPr>
        </p:nvSpPr>
        <p:spPr/>
        <p:txBody>
          <a:bodyPr/>
          <a:lstStyle/>
          <a:p>
            <a:r>
              <a:rPr lang="en-US" dirty="0" smtClean="0"/>
              <a:t>units of measurement</a:t>
            </a:r>
            <a:endParaRPr lang="en-US" dirty="0"/>
          </a:p>
        </p:txBody>
      </p:sp>
    </p:spTree>
    <p:extLst>
      <p:ext uri="{BB962C8B-B14F-4D97-AF65-F5344CB8AC3E}">
        <p14:creationId xmlns:p14="http://schemas.microsoft.com/office/powerpoint/2010/main" val="135278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834130"/>
          </a:xfrm>
        </p:spPr>
        <p:txBody>
          <a:bodyPr>
            <a:normAutofit/>
          </a:bodyPr>
          <a:lstStyle/>
          <a:p>
            <a:pPr marL="45720" indent="0">
              <a:buNone/>
            </a:pPr>
            <a:r>
              <a:rPr lang="en-US" sz="2800" dirty="0" smtClean="0"/>
              <a:t>CSS (cascading style sheets) defines how HTML elements are to be displayed. </a:t>
            </a:r>
          </a:p>
          <a:p>
            <a:pPr marL="45720" indent="0">
              <a:buNone/>
            </a:pPr>
            <a:endParaRPr lang="en-US" sz="2800" dirty="0"/>
          </a:p>
          <a:p>
            <a:pPr marL="45720" indent="0">
              <a:buNone/>
            </a:pPr>
            <a:r>
              <a:rPr lang="en-US" sz="2800" dirty="0" smtClean="0"/>
              <a:t>Example:</a:t>
            </a:r>
            <a:endParaRPr lang="en-US" sz="2800" dirty="0"/>
          </a:p>
          <a:p>
            <a:pPr marL="594360" lvl="2" indent="0">
              <a:buNone/>
            </a:pPr>
            <a:r>
              <a:rPr lang="en-US" sz="2400" dirty="0" smtClean="0"/>
              <a:t>h1 {</a:t>
            </a:r>
          </a:p>
          <a:p>
            <a:pPr marL="594360" lvl="2" indent="0">
              <a:buNone/>
            </a:pPr>
            <a:r>
              <a:rPr lang="en-US" sz="2400" dirty="0" smtClean="0"/>
              <a:t>     color: red;</a:t>
            </a:r>
          </a:p>
          <a:p>
            <a:pPr marL="594360" lvl="2" indent="0">
              <a:buNone/>
            </a:pPr>
            <a:r>
              <a:rPr lang="en-US" sz="2400" dirty="0"/>
              <a:t>	</a:t>
            </a:r>
            <a:r>
              <a:rPr lang="en-US" sz="2400" dirty="0" smtClean="0"/>
              <a:t> font-weight: bold;</a:t>
            </a:r>
          </a:p>
          <a:p>
            <a:pPr marL="594360" lvl="2" indent="0">
              <a:buNone/>
            </a:pPr>
            <a:r>
              <a:rPr lang="en-US" sz="2400" dirty="0"/>
              <a:t>}</a:t>
            </a:r>
            <a:endParaRPr lang="en-US" sz="2400" dirty="0" smtClean="0"/>
          </a:p>
          <a:p>
            <a:pPr marL="365760" lvl="1" indent="0">
              <a:buNone/>
            </a:pPr>
            <a:endParaRPr lang="en-US" sz="2600" dirty="0" smtClean="0"/>
          </a:p>
          <a:p>
            <a:pPr marL="45720" indent="0">
              <a:buNone/>
            </a:pPr>
            <a:endParaRPr lang="en-US" sz="2800" dirty="0" smtClean="0"/>
          </a:p>
        </p:txBody>
      </p:sp>
      <p:sp>
        <p:nvSpPr>
          <p:cNvPr id="3" name="Title 2"/>
          <p:cNvSpPr>
            <a:spLocks noGrp="1"/>
          </p:cNvSpPr>
          <p:nvPr>
            <p:ph type="title"/>
          </p:nvPr>
        </p:nvSpPr>
        <p:spPr/>
        <p:txBody>
          <a:bodyPr/>
          <a:lstStyle/>
          <a:p>
            <a:r>
              <a:rPr lang="en-US" dirty="0" smtClean="0"/>
              <a:t>What is </a:t>
            </a:r>
            <a:r>
              <a:rPr lang="en-US" dirty="0" err="1" smtClean="0"/>
              <a:t>css</a:t>
            </a:r>
            <a:r>
              <a:rPr lang="en-US" dirty="0" smtClean="0"/>
              <a:t>?</a:t>
            </a:r>
            <a:endParaRPr lang="en-US" dirty="0"/>
          </a:p>
        </p:txBody>
      </p:sp>
    </p:spTree>
    <p:extLst>
      <p:ext uri="{BB962C8B-B14F-4D97-AF65-F5344CB8AC3E}">
        <p14:creationId xmlns:p14="http://schemas.microsoft.com/office/powerpoint/2010/main" val="2807904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799" cy="5105400"/>
          </a:xfrm>
        </p:spPr>
        <p:txBody>
          <a:bodyPr>
            <a:normAutofit fontScale="85000" lnSpcReduction="20000"/>
          </a:bodyPr>
          <a:lstStyle/>
          <a:p>
            <a:pPr marL="45720" indent="0">
              <a:buNone/>
            </a:pPr>
            <a:r>
              <a:rPr lang="en-US" dirty="0" smtClean="0"/>
              <a:t>Values for color properties may be specified in any of these ways:</a:t>
            </a:r>
          </a:p>
          <a:p>
            <a:pPr>
              <a:lnSpc>
                <a:spcPct val="120000"/>
              </a:lnSpc>
              <a:spcBef>
                <a:spcPts val="900"/>
              </a:spcBef>
            </a:pPr>
            <a:r>
              <a:rPr lang="en-US" dirty="0" smtClean="0"/>
              <a:t>name (red, green, blue, etc. A complete list of color names may </a:t>
            </a:r>
            <a:r>
              <a:rPr lang="en-US" dirty="0"/>
              <a:t>be found here: </a:t>
            </a:r>
            <a:r>
              <a:rPr lang="en-US" dirty="0">
                <a:hlinkClick r:id="rId2"/>
              </a:rPr>
              <a:t>http://</a:t>
            </a:r>
            <a:r>
              <a:rPr lang="en-US" dirty="0" smtClean="0">
                <a:hlinkClick r:id="rId2"/>
              </a:rPr>
              <a:t>www.w3schools.com/cssref/css_colornames.asp</a:t>
            </a:r>
            <a:r>
              <a:rPr lang="en-US" dirty="0" smtClean="0"/>
              <a:t>)</a:t>
            </a:r>
          </a:p>
          <a:p>
            <a:pPr>
              <a:spcBef>
                <a:spcPts val="1200"/>
              </a:spcBef>
            </a:pPr>
            <a:r>
              <a:rPr lang="en-US" dirty="0" err="1" smtClean="0"/>
              <a:t>rgb</a:t>
            </a:r>
            <a:r>
              <a:rPr lang="en-US" dirty="0" smtClean="0"/>
              <a:t> value</a:t>
            </a:r>
          </a:p>
          <a:p>
            <a:pPr>
              <a:spcBef>
                <a:spcPts val="1200"/>
              </a:spcBef>
            </a:pPr>
            <a:r>
              <a:rPr lang="en-US" dirty="0"/>
              <a:t>h</a:t>
            </a:r>
            <a:r>
              <a:rPr lang="en-US" dirty="0" smtClean="0"/>
              <a:t>ex value</a:t>
            </a:r>
          </a:p>
          <a:p>
            <a:endParaRPr lang="en-US" dirty="0" smtClean="0"/>
          </a:p>
          <a:p>
            <a:r>
              <a:rPr lang="en-US" dirty="0" smtClean="0"/>
              <a:t>Equivalent settings:</a:t>
            </a:r>
          </a:p>
          <a:p>
            <a:pPr marL="320040" lvl="1" indent="0">
              <a:spcBef>
                <a:spcPts val="600"/>
              </a:spcBef>
              <a:buNone/>
            </a:pPr>
            <a:r>
              <a:rPr lang="en-US" dirty="0"/>
              <a:t>color: blue</a:t>
            </a:r>
            <a:r>
              <a:rPr lang="en-US" dirty="0" smtClean="0"/>
              <a:t>;</a:t>
            </a:r>
          </a:p>
          <a:p>
            <a:pPr marL="320040" lvl="1" indent="0">
              <a:spcBef>
                <a:spcPts val="600"/>
              </a:spcBef>
              <a:buNone/>
            </a:pPr>
            <a:r>
              <a:rPr lang="en-US" dirty="0"/>
              <a:t>color: </a:t>
            </a:r>
            <a:r>
              <a:rPr lang="en-US" dirty="0" err="1" smtClean="0"/>
              <a:t>rgb</a:t>
            </a:r>
            <a:r>
              <a:rPr lang="en-US" dirty="0" smtClean="0"/>
              <a:t>(0, 0, 255);</a:t>
            </a:r>
          </a:p>
          <a:p>
            <a:pPr marL="320040" lvl="1" indent="0">
              <a:spcBef>
                <a:spcPts val="600"/>
              </a:spcBef>
              <a:buNone/>
            </a:pPr>
            <a:r>
              <a:rPr lang="en-US" dirty="0" smtClean="0"/>
              <a:t>color: </a:t>
            </a:r>
            <a:r>
              <a:rPr lang="en-US" dirty="0" err="1" smtClean="0"/>
              <a:t>rgb</a:t>
            </a:r>
            <a:r>
              <a:rPr lang="en-US" dirty="0" smtClean="0"/>
              <a:t>(0%, 0%, 100%);</a:t>
            </a:r>
          </a:p>
          <a:p>
            <a:pPr marL="320040" lvl="1" indent="0">
              <a:spcBef>
                <a:spcPts val="600"/>
              </a:spcBef>
              <a:buNone/>
            </a:pPr>
            <a:r>
              <a:rPr lang="en-US" dirty="0"/>
              <a:t>color: #</a:t>
            </a:r>
            <a:r>
              <a:rPr lang="en-US" dirty="0" smtClean="0"/>
              <a:t>00f;</a:t>
            </a:r>
          </a:p>
          <a:p>
            <a:pPr marL="320040" lvl="1" indent="0">
              <a:spcBef>
                <a:spcPts val="600"/>
              </a:spcBef>
              <a:buNone/>
            </a:pPr>
            <a:r>
              <a:rPr lang="en-US" dirty="0" smtClean="0"/>
              <a:t>color: #0000ff;</a:t>
            </a:r>
          </a:p>
          <a:p>
            <a:pPr marL="320040" lvl="1" indent="0">
              <a:buNone/>
            </a:pPr>
            <a:endParaRPr lang="en-US" dirty="0" smtClean="0"/>
          </a:p>
          <a:p>
            <a:pPr marL="320040" lvl="1" indent="0">
              <a:lnSpc>
                <a:spcPct val="120000"/>
              </a:lnSpc>
              <a:buNone/>
            </a:pPr>
            <a:r>
              <a:rPr lang="en-US" dirty="0" err="1" smtClean="0"/>
              <a:t>rgba</a:t>
            </a:r>
            <a:r>
              <a:rPr lang="en-US" dirty="0" smtClean="0"/>
              <a:t> may also be used:  </a:t>
            </a:r>
            <a:r>
              <a:rPr lang="en-US" dirty="0" err="1" smtClean="0"/>
              <a:t>rgba</a:t>
            </a:r>
            <a:r>
              <a:rPr lang="en-US" dirty="0" smtClean="0"/>
              <a:t>(0, 0, 255, 1); the fourth value refers to opacity, with 1 or 100% being completely opaque.</a:t>
            </a:r>
          </a:p>
          <a:p>
            <a:pPr marL="45720" indent="0">
              <a:buNone/>
            </a:pPr>
            <a:endParaRPr lang="en-US" dirty="0" smtClean="0"/>
          </a:p>
          <a:p>
            <a:pPr>
              <a:lnSpc>
                <a:spcPct val="120000"/>
              </a:lnSpc>
              <a:spcBef>
                <a:spcPts val="600"/>
              </a:spcBef>
            </a:pPr>
            <a:r>
              <a:rPr lang="en-US" dirty="0" smtClean="0"/>
              <a:t>Color chooser for </a:t>
            </a:r>
            <a:r>
              <a:rPr lang="en-US" dirty="0" err="1" smtClean="0"/>
              <a:t>rgb</a:t>
            </a:r>
            <a:r>
              <a:rPr lang="en-US" dirty="0" smtClean="0"/>
              <a:t> </a:t>
            </a:r>
            <a:r>
              <a:rPr lang="en-US" dirty="0"/>
              <a:t>and hex values:  </a:t>
            </a:r>
            <a:r>
              <a:rPr lang="en-US" u="sng" dirty="0">
                <a:hlinkClick r:id="rId3"/>
              </a:rPr>
              <a:t>http://www.w3schools.com/tags/ref_colorpicker.asp</a:t>
            </a:r>
            <a:endParaRPr lang="en-US" dirty="0"/>
          </a:p>
          <a:p>
            <a:endParaRPr lang="en-US" dirty="0"/>
          </a:p>
        </p:txBody>
      </p:sp>
      <p:sp>
        <p:nvSpPr>
          <p:cNvPr id="3" name="Title 2"/>
          <p:cNvSpPr>
            <a:spLocks noGrp="1"/>
          </p:cNvSpPr>
          <p:nvPr>
            <p:ph type="title"/>
          </p:nvPr>
        </p:nvSpPr>
        <p:spPr/>
        <p:txBody>
          <a:bodyPr/>
          <a:lstStyle/>
          <a:p>
            <a:r>
              <a:rPr lang="en-US" dirty="0" smtClean="0"/>
              <a:t>colors</a:t>
            </a:r>
            <a:endParaRPr lang="en-US" dirty="0"/>
          </a:p>
        </p:txBody>
      </p:sp>
    </p:spTree>
    <p:extLst>
      <p:ext uri="{BB962C8B-B14F-4D97-AF65-F5344CB8AC3E}">
        <p14:creationId xmlns:p14="http://schemas.microsoft.com/office/powerpoint/2010/main" val="792028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610601" cy="4834129"/>
          </a:xfrm>
        </p:spPr>
        <p:txBody>
          <a:bodyPr>
            <a:normAutofit fontScale="47500" lnSpcReduction="20000"/>
          </a:bodyPr>
          <a:lstStyle/>
          <a:p>
            <a:pPr>
              <a:lnSpc>
                <a:spcPct val="120000"/>
              </a:lnSpc>
            </a:pPr>
            <a:r>
              <a:rPr lang="en-US" sz="4200" dirty="0" smtClean="0"/>
              <a:t>font-family – may provide more than one, they will be searched in the order listed; always provide a generic font (serif, sans-serif, monospace, cursive, or fantasy).  Font names containing spaces must be enclosed in quotes.</a:t>
            </a:r>
            <a:r>
              <a:rPr lang="en-US" sz="4200" dirty="0"/>
              <a:t/>
            </a:r>
            <a:br>
              <a:rPr lang="en-US" sz="4200" dirty="0"/>
            </a:br>
            <a:endParaRPr lang="en-US" sz="4200" dirty="0"/>
          </a:p>
          <a:p>
            <a:pPr>
              <a:lnSpc>
                <a:spcPct val="120000"/>
              </a:lnSpc>
            </a:pPr>
            <a:r>
              <a:rPr lang="en-US" sz="4200" dirty="0" smtClean="0"/>
              <a:t>font-size – may be specified in any of the measurement terms described on the next slide</a:t>
            </a:r>
          </a:p>
          <a:p>
            <a:pPr>
              <a:lnSpc>
                <a:spcPct val="120000"/>
              </a:lnSpc>
            </a:pPr>
            <a:endParaRPr lang="en-US" sz="2600" dirty="0"/>
          </a:p>
          <a:p>
            <a:pPr marL="320040" lvl="1" indent="0">
              <a:lnSpc>
                <a:spcPct val="120000"/>
              </a:lnSpc>
              <a:buNone/>
            </a:pPr>
            <a:r>
              <a:rPr lang="en-US" sz="3300" dirty="0"/>
              <a:t>Example:  </a:t>
            </a:r>
            <a:r>
              <a:rPr lang="en-US" sz="3300" dirty="0" smtClean="0"/>
              <a:t>body </a:t>
            </a:r>
            <a:r>
              <a:rPr lang="en-US" sz="3300" dirty="0"/>
              <a:t>{</a:t>
            </a:r>
          </a:p>
          <a:p>
            <a:pPr marL="320040" lvl="1" indent="0">
              <a:lnSpc>
                <a:spcPct val="120000"/>
              </a:lnSpc>
              <a:buNone/>
            </a:pPr>
            <a:r>
              <a:rPr lang="en-US" sz="3300" dirty="0"/>
              <a:t> 	            font-family: “Times New Roman”, Times, serif; </a:t>
            </a:r>
            <a:endParaRPr lang="en-US" sz="3300" dirty="0" smtClean="0"/>
          </a:p>
          <a:p>
            <a:pPr marL="320040" lvl="1" indent="0">
              <a:lnSpc>
                <a:spcPct val="120000"/>
              </a:lnSpc>
              <a:buNone/>
            </a:pPr>
            <a:r>
              <a:rPr lang="en-US" sz="3300" dirty="0"/>
              <a:t>	 </a:t>
            </a:r>
            <a:r>
              <a:rPr lang="en-US" sz="3300" dirty="0" smtClean="0"/>
              <a:t>           font-size:  90%;    /* relative to the parent element */</a:t>
            </a:r>
            <a:endParaRPr lang="en-US" sz="3300" dirty="0"/>
          </a:p>
          <a:p>
            <a:pPr marL="1371600" lvl="5" indent="0">
              <a:lnSpc>
                <a:spcPct val="120000"/>
              </a:lnSpc>
              <a:buNone/>
            </a:pPr>
            <a:r>
              <a:rPr lang="en-US" sz="3300" dirty="0"/>
              <a:t>  </a:t>
            </a:r>
            <a:r>
              <a:rPr lang="en-US" sz="3300" dirty="0" smtClean="0"/>
              <a:t>}</a:t>
            </a:r>
          </a:p>
          <a:p>
            <a:pPr marL="1371600" lvl="5" indent="0">
              <a:lnSpc>
                <a:spcPct val="120000"/>
              </a:lnSpc>
              <a:buNone/>
            </a:pPr>
            <a:endParaRPr lang="en-US" sz="2600" dirty="0"/>
          </a:p>
          <a:p>
            <a:pPr marL="91440" indent="0">
              <a:lnSpc>
                <a:spcPct val="120000"/>
              </a:lnSpc>
              <a:buNone/>
            </a:pPr>
            <a:r>
              <a:rPr lang="en-US" sz="3300" dirty="0" smtClean="0"/>
              <a:t>Font-family and font-weight are inherited from the parent. For a list of all properties and whether they are inherited </a:t>
            </a:r>
            <a:r>
              <a:rPr lang="en-US" sz="3300" dirty="0"/>
              <a:t>or not, see http://</a:t>
            </a:r>
            <a:r>
              <a:rPr lang="en-US" sz="3300" dirty="0" smtClean="0"/>
              <a:t>www.w3.org/TR/CSS21/propidx.html</a:t>
            </a:r>
          </a:p>
        </p:txBody>
      </p:sp>
      <p:sp>
        <p:nvSpPr>
          <p:cNvPr id="3" name="Title 2"/>
          <p:cNvSpPr>
            <a:spLocks noGrp="1"/>
          </p:cNvSpPr>
          <p:nvPr>
            <p:ph type="title"/>
          </p:nvPr>
        </p:nvSpPr>
        <p:spPr/>
        <p:txBody>
          <a:bodyPr/>
          <a:lstStyle/>
          <a:p>
            <a:r>
              <a:rPr lang="en-US" dirty="0" smtClean="0"/>
              <a:t>Setting the font</a:t>
            </a:r>
            <a:endParaRPr lang="en-US" dirty="0"/>
          </a:p>
        </p:txBody>
      </p:sp>
    </p:spTree>
    <p:extLst>
      <p:ext uri="{BB962C8B-B14F-4D97-AF65-F5344CB8AC3E}">
        <p14:creationId xmlns:p14="http://schemas.microsoft.com/office/powerpoint/2010/main" val="492414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00200"/>
            <a:ext cx="8407893" cy="5029199"/>
          </a:xfrm>
        </p:spPr>
        <p:txBody>
          <a:bodyPr>
            <a:normAutofit lnSpcReduction="10000"/>
          </a:bodyPr>
          <a:lstStyle/>
          <a:p>
            <a:r>
              <a:rPr lang="en-US" dirty="0" smtClean="0"/>
              <a:t>font-style – specifies the slant; values are normal, italic, oblique</a:t>
            </a:r>
            <a:endParaRPr lang="en-US" dirty="0"/>
          </a:p>
          <a:p>
            <a:pPr>
              <a:spcBef>
                <a:spcPts val="1800"/>
              </a:spcBef>
            </a:pPr>
            <a:r>
              <a:rPr lang="en-US" dirty="0" smtClean="0"/>
              <a:t>font-weight – specifies the boldness; values are normal, bold, bolder, lighter, 100, 200, 300, 400 (normal), 500, 600, 700 (bold), 800, 900</a:t>
            </a:r>
            <a:endParaRPr lang="en-US" dirty="0"/>
          </a:p>
          <a:p>
            <a:pPr>
              <a:spcBef>
                <a:spcPts val="1800"/>
              </a:spcBef>
            </a:pPr>
            <a:r>
              <a:rPr lang="en-US" dirty="0" smtClean="0"/>
              <a:t>variant – values are normal or small-caps</a:t>
            </a:r>
            <a:endParaRPr lang="en-US" dirty="0"/>
          </a:p>
          <a:p>
            <a:pPr>
              <a:spcBef>
                <a:spcPts val="1800"/>
              </a:spcBef>
            </a:pPr>
            <a:r>
              <a:rPr lang="en-US" dirty="0" smtClean="0"/>
              <a:t>line-height</a:t>
            </a:r>
            <a:r>
              <a:rPr lang="en-US" i="1" dirty="0" smtClean="0"/>
              <a:t> </a:t>
            </a:r>
            <a:r>
              <a:rPr lang="en-US" dirty="0" smtClean="0"/>
              <a:t>– may be specified in points, pixels, ems, or %.</a:t>
            </a:r>
            <a:endParaRPr lang="en-US" dirty="0"/>
          </a:p>
          <a:p>
            <a:pPr>
              <a:spcBef>
                <a:spcPts val="1800"/>
              </a:spcBef>
            </a:pPr>
            <a:r>
              <a:rPr lang="en-US" dirty="0" smtClean="0"/>
              <a:t>font properties may be combined ( [] items are optional ):</a:t>
            </a:r>
          </a:p>
          <a:p>
            <a:pPr marL="320040" lvl="1" indent="0">
              <a:buNone/>
            </a:pPr>
            <a:r>
              <a:rPr lang="en-US" dirty="0" smtClean="0"/>
              <a:t>    font:  [style]  [weight]  [variant]  size [/line-height]  family;</a:t>
            </a:r>
          </a:p>
          <a:p>
            <a:pPr marL="320040" lvl="1" indent="0">
              <a:buNone/>
            </a:pPr>
            <a:endParaRPr lang="en-US" dirty="0"/>
          </a:p>
          <a:p>
            <a:pPr marL="320040" lvl="1" indent="0">
              <a:buNone/>
            </a:pPr>
            <a:r>
              <a:rPr lang="en-US" dirty="0" smtClean="0"/>
              <a:t>Examples:</a:t>
            </a:r>
          </a:p>
          <a:p>
            <a:pPr marL="594360" lvl="2" indent="0">
              <a:buNone/>
            </a:pPr>
            <a:r>
              <a:rPr lang="en-US" dirty="0" smtClean="0"/>
              <a:t>font: italic bold 14px/19px Arial, sans-serif;</a:t>
            </a:r>
          </a:p>
          <a:p>
            <a:pPr marL="594360" lvl="2" indent="0">
              <a:buNone/>
            </a:pPr>
            <a:r>
              <a:rPr lang="en-US" dirty="0" smtClean="0"/>
              <a:t>font: small-caps 150% “Times New Roman”, Times, serif;</a:t>
            </a:r>
          </a:p>
          <a:p>
            <a:pPr marL="594360" lvl="2" indent="0">
              <a:buNone/>
            </a:pPr>
            <a:r>
              <a:rPr lang="en-US" dirty="0" smtClean="0"/>
              <a:t>font: 90%/120% “Comic Sans MS”, Impact, sans-serif;</a:t>
            </a:r>
            <a:endParaRPr lang="en-US" dirty="0"/>
          </a:p>
        </p:txBody>
      </p:sp>
      <p:sp>
        <p:nvSpPr>
          <p:cNvPr id="3" name="Title 2"/>
          <p:cNvSpPr>
            <a:spLocks noGrp="1"/>
          </p:cNvSpPr>
          <p:nvPr>
            <p:ph type="title"/>
          </p:nvPr>
        </p:nvSpPr>
        <p:spPr/>
        <p:txBody>
          <a:bodyPr/>
          <a:lstStyle/>
          <a:p>
            <a:r>
              <a:rPr lang="en-US" dirty="0" smtClean="0"/>
              <a:t>Font properties</a:t>
            </a:r>
            <a:endParaRPr lang="en-US" dirty="0"/>
          </a:p>
        </p:txBody>
      </p:sp>
    </p:spTree>
    <p:extLst>
      <p:ext uri="{BB962C8B-B14F-4D97-AF65-F5344CB8AC3E}">
        <p14:creationId xmlns:p14="http://schemas.microsoft.com/office/powerpoint/2010/main" val="917038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828800"/>
            <a:ext cx="8407893" cy="4800599"/>
          </a:xfrm>
        </p:spPr>
        <p:txBody>
          <a:bodyPr>
            <a:normAutofit/>
          </a:bodyPr>
          <a:lstStyle/>
          <a:p>
            <a:r>
              <a:rPr lang="en-US" dirty="0" smtClean="0"/>
              <a:t>text-indent – inherited property; determines the indentation for the first line of text; may be relative or absolute</a:t>
            </a:r>
            <a:endParaRPr lang="en-US" dirty="0"/>
          </a:p>
          <a:p>
            <a:pPr>
              <a:spcBef>
                <a:spcPts val="2400"/>
              </a:spcBef>
            </a:pPr>
            <a:r>
              <a:rPr lang="en-US" dirty="0" smtClean="0"/>
              <a:t>text-align – inherited property; determines horizontal alignment. Value are left, center, right, and justify.</a:t>
            </a:r>
            <a:endParaRPr lang="en-US" dirty="0"/>
          </a:p>
          <a:p>
            <a:pPr>
              <a:spcBef>
                <a:spcPts val="2400"/>
              </a:spcBef>
            </a:pPr>
            <a:r>
              <a:rPr lang="en-US" dirty="0" smtClean="0"/>
              <a:t>vertical-align – determines vertical alignment of text; may specify a relative or absolute value or a keyword (baseline, bottom, middle, top, text-bottom, text-top, sub, and super)</a:t>
            </a:r>
            <a:endParaRPr lang="en-US" dirty="0"/>
          </a:p>
          <a:p>
            <a:pPr>
              <a:spcBef>
                <a:spcPts val="2400"/>
              </a:spcBef>
            </a:pPr>
            <a:r>
              <a:rPr lang="en-US" dirty="0" smtClean="0"/>
              <a:t>text-decoration</a:t>
            </a:r>
            <a:r>
              <a:rPr lang="en-US" i="1" dirty="0" smtClean="0"/>
              <a:t> </a:t>
            </a:r>
            <a:r>
              <a:rPr lang="en-US" dirty="0" smtClean="0"/>
              <a:t>– determines special decorations that are applied to text. Value are underline, overline, line-through, and none. Often used to remove underlining of links.</a:t>
            </a:r>
          </a:p>
        </p:txBody>
      </p:sp>
      <p:sp>
        <p:nvSpPr>
          <p:cNvPr id="3" name="Title 2"/>
          <p:cNvSpPr>
            <a:spLocks noGrp="1"/>
          </p:cNvSpPr>
          <p:nvPr>
            <p:ph type="title"/>
          </p:nvPr>
        </p:nvSpPr>
        <p:spPr/>
        <p:txBody>
          <a:bodyPr/>
          <a:lstStyle/>
          <a:p>
            <a:r>
              <a:rPr lang="en-US" dirty="0" smtClean="0"/>
              <a:t>Text Indenting, aligning, and decorating</a:t>
            </a:r>
            <a:endParaRPr lang="en-US" dirty="0"/>
          </a:p>
        </p:txBody>
      </p:sp>
    </p:spTree>
    <p:extLst>
      <p:ext uri="{BB962C8B-B14F-4D97-AF65-F5344CB8AC3E}">
        <p14:creationId xmlns:p14="http://schemas.microsoft.com/office/powerpoint/2010/main" val="145281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676400"/>
            <a:ext cx="8407893" cy="4952999"/>
          </a:xfrm>
        </p:spPr>
        <p:txBody>
          <a:bodyPr>
            <a:normAutofit/>
          </a:bodyPr>
          <a:lstStyle/>
          <a:p>
            <a:r>
              <a:rPr lang="en-US" dirty="0" smtClean="0"/>
              <a:t>The text-shadow property is used to apply a shadow to text.</a:t>
            </a:r>
          </a:p>
          <a:p>
            <a:pPr>
              <a:spcBef>
                <a:spcPts val="1800"/>
              </a:spcBef>
            </a:pPr>
            <a:r>
              <a:rPr lang="en-US" dirty="0" smtClean="0"/>
              <a:t>Four possible parameters:</a:t>
            </a:r>
          </a:p>
          <a:p>
            <a:pPr lvl="1"/>
            <a:r>
              <a:rPr lang="en-US" dirty="0" smtClean="0"/>
              <a:t>Horizontal offset (required; positive value for right, negative for left)</a:t>
            </a:r>
          </a:p>
          <a:p>
            <a:pPr lvl="1"/>
            <a:r>
              <a:rPr lang="en-US" dirty="0" smtClean="0"/>
              <a:t>Vertical offset (required; positive value for down, negative for up)</a:t>
            </a:r>
          </a:p>
          <a:p>
            <a:pPr lvl="1"/>
            <a:r>
              <a:rPr lang="en-US" dirty="0" smtClean="0"/>
              <a:t>Blur radius (optional; default is 0)</a:t>
            </a:r>
          </a:p>
          <a:p>
            <a:pPr lvl="1"/>
            <a:r>
              <a:rPr lang="en-US" dirty="0" smtClean="0"/>
              <a:t>Color (optional; default is font color of element)</a:t>
            </a:r>
            <a:endParaRPr lang="en-US" dirty="0"/>
          </a:p>
          <a:p>
            <a:pPr>
              <a:spcBef>
                <a:spcPts val="1800"/>
              </a:spcBef>
            </a:pPr>
            <a:r>
              <a:rPr lang="en-US" dirty="0" smtClean="0"/>
              <a:t>Use sparingly – can make page less accessible for visually-impaired users.</a:t>
            </a:r>
          </a:p>
          <a:p>
            <a:pPr>
              <a:spcBef>
                <a:spcPts val="1800"/>
              </a:spcBef>
            </a:pPr>
            <a:r>
              <a:rPr lang="en-US" dirty="0" smtClean="0"/>
              <a:t>Examples:</a:t>
            </a:r>
          </a:p>
          <a:p>
            <a:pPr marL="320040" lvl="1" indent="0">
              <a:buNone/>
            </a:pPr>
            <a:r>
              <a:rPr lang="en-US" dirty="0" smtClean="0"/>
              <a:t>h1 {				    h1 {</a:t>
            </a:r>
          </a:p>
          <a:p>
            <a:pPr marL="640080" lvl="2" indent="0">
              <a:buNone/>
            </a:pPr>
            <a:r>
              <a:rPr lang="en-US" sz="1800" dirty="0" smtClean="0"/>
              <a:t>color: green;		        color: blue;</a:t>
            </a:r>
          </a:p>
          <a:p>
            <a:pPr marL="365760" lvl="1" indent="0">
              <a:buNone/>
            </a:pPr>
            <a:r>
              <a:rPr lang="en-US" dirty="0"/>
              <a:t> </a:t>
            </a:r>
            <a:r>
              <a:rPr lang="en-US" dirty="0" smtClean="0"/>
              <a:t>   text-shadow: 4px </a:t>
            </a:r>
            <a:r>
              <a:rPr lang="en-US" dirty="0" err="1" smtClean="0"/>
              <a:t>4px</a:t>
            </a:r>
            <a:r>
              <a:rPr lang="en-US" dirty="0" smtClean="0"/>
              <a:t>;	        text-shadow: -2px -2px 4px red;</a:t>
            </a:r>
            <a:endParaRPr lang="en-US" dirty="0"/>
          </a:p>
          <a:p>
            <a:pPr marL="365760" lvl="1" indent="0">
              <a:buNone/>
            </a:pPr>
            <a:r>
              <a:rPr lang="en-US" dirty="0" smtClean="0"/>
              <a:t>}				    }</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Text shadow</a:t>
            </a:r>
            <a:endParaRPr lang="en-US" dirty="0"/>
          </a:p>
        </p:txBody>
      </p:sp>
    </p:spTree>
    <p:extLst>
      <p:ext uri="{BB962C8B-B14F-4D97-AF65-F5344CB8AC3E}">
        <p14:creationId xmlns:p14="http://schemas.microsoft.com/office/powerpoint/2010/main" val="3882066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Applying the </a:t>
            </a:r>
            <a:r>
              <a:rPr lang="en-US" dirty="0" smtClean="0">
                <a:solidFill>
                  <a:schemeClr val="accent2"/>
                </a:solidFill>
              </a:rPr>
              <a:t>float: left; </a:t>
            </a:r>
            <a:r>
              <a:rPr lang="en-US" dirty="0" smtClean="0"/>
              <a:t>	or</a:t>
            </a:r>
          </a:p>
          <a:p>
            <a:pPr marL="45720" indent="0">
              <a:buNone/>
            </a:pPr>
            <a:r>
              <a:rPr lang="en-US" dirty="0" smtClean="0"/>
              <a:t>	          </a:t>
            </a:r>
            <a:r>
              <a:rPr lang="en-US" dirty="0"/>
              <a:t>	 </a:t>
            </a:r>
            <a:r>
              <a:rPr lang="en-US" dirty="0" smtClean="0">
                <a:solidFill>
                  <a:schemeClr val="accent2"/>
                </a:solidFill>
              </a:rPr>
              <a:t>float: right</a:t>
            </a:r>
            <a:r>
              <a:rPr lang="en-US" dirty="0" smtClean="0">
                <a:solidFill>
                  <a:srgbClr val="7030A0"/>
                </a:solidFill>
              </a:rPr>
              <a:t>; </a:t>
            </a:r>
          </a:p>
          <a:p>
            <a:pPr marL="320040" lvl="1" indent="0">
              <a:buNone/>
            </a:pPr>
            <a:r>
              <a:rPr lang="en-US" dirty="0" smtClean="0"/>
              <a:t>properties to an image will allow text to flow around the image.</a:t>
            </a:r>
          </a:p>
          <a:p>
            <a:pPr>
              <a:spcBef>
                <a:spcPts val="2400"/>
              </a:spcBef>
            </a:pPr>
            <a:r>
              <a:rPr lang="en-US" dirty="0" smtClean="0"/>
              <a:t>Image size may need to be adjusted to allow room for text; the clear property may need to be set for elements that should not flow around the image, such as footers.</a:t>
            </a:r>
          </a:p>
          <a:p>
            <a:pPr marL="45720" indent="0">
              <a:spcBef>
                <a:spcPts val="600"/>
              </a:spcBef>
              <a:buNone/>
            </a:pPr>
            <a:r>
              <a:rPr lang="en-US" dirty="0"/>
              <a:t>	</a:t>
            </a:r>
            <a:r>
              <a:rPr lang="en-US" dirty="0" smtClean="0"/>
              <a:t>	footer { clear: left; }</a:t>
            </a:r>
          </a:p>
          <a:p>
            <a:pPr>
              <a:spcBef>
                <a:spcPts val="2400"/>
              </a:spcBef>
            </a:pPr>
            <a:r>
              <a:rPr lang="en-US" dirty="0" smtClean="0"/>
              <a:t>Specifics for formatting images and surrounding elements are covered in the next module.</a:t>
            </a:r>
            <a:endParaRPr lang="en-US" dirty="0"/>
          </a:p>
          <a:p>
            <a:pPr marL="45720" indent="0">
              <a:buNone/>
            </a:pPr>
            <a:endParaRPr lang="en-US" dirty="0" smtClean="0"/>
          </a:p>
        </p:txBody>
      </p:sp>
      <p:sp>
        <p:nvSpPr>
          <p:cNvPr id="3" name="Title 2"/>
          <p:cNvSpPr>
            <a:spLocks noGrp="1"/>
          </p:cNvSpPr>
          <p:nvPr>
            <p:ph type="title"/>
          </p:nvPr>
        </p:nvSpPr>
        <p:spPr/>
        <p:txBody>
          <a:bodyPr/>
          <a:lstStyle/>
          <a:p>
            <a:r>
              <a:rPr lang="en-US" dirty="0" smtClean="0"/>
              <a:t>Floating an image</a:t>
            </a:r>
            <a:endParaRPr lang="en-US" dirty="0"/>
          </a:p>
        </p:txBody>
      </p:sp>
    </p:spTree>
    <p:extLst>
      <p:ext uri="{BB962C8B-B14F-4D97-AF65-F5344CB8AC3E}">
        <p14:creationId xmlns:p14="http://schemas.microsoft.com/office/powerpoint/2010/main" val="187495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534401" cy="4834130"/>
          </a:xfrm>
        </p:spPr>
        <p:txBody>
          <a:bodyPr>
            <a:normAutofit lnSpcReduction="10000"/>
          </a:bodyPr>
          <a:lstStyle/>
          <a:p>
            <a:pPr marL="45720" indent="0">
              <a:buNone/>
            </a:pPr>
            <a:r>
              <a:rPr lang="en-US" dirty="0" smtClean="0"/>
              <a:t>The cascade refers to the order in which style rules are applied. The cascade combines importance, origin, specificity, and source order of style declarations to determine which style should be applied.</a:t>
            </a:r>
          </a:p>
          <a:p>
            <a:pPr marL="45720" indent="0">
              <a:buNone/>
            </a:pPr>
            <a:endParaRPr lang="en-US" dirty="0" smtClean="0"/>
          </a:p>
          <a:p>
            <a:pPr marL="45720" indent="0">
              <a:buNone/>
            </a:pPr>
            <a:r>
              <a:rPr lang="en-US" dirty="0" smtClean="0"/>
              <a:t>Style declarations are sorted in the following order (low to high):</a:t>
            </a:r>
          </a:p>
          <a:p>
            <a:pPr marL="777240" lvl="1" indent="-457200">
              <a:buFont typeface="+mj-lt"/>
              <a:buAutoNum type="arabicPeriod"/>
            </a:pPr>
            <a:r>
              <a:rPr lang="en-US" dirty="0" smtClean="0"/>
              <a:t>User agent (browser) declarations</a:t>
            </a:r>
          </a:p>
          <a:p>
            <a:pPr marL="777240" lvl="1" indent="-457200">
              <a:buFont typeface="+mj-lt"/>
              <a:buAutoNum type="arabicPeriod"/>
            </a:pPr>
            <a:r>
              <a:rPr lang="en-US" dirty="0" smtClean="0"/>
              <a:t>Normal declarations in user style sheets</a:t>
            </a:r>
          </a:p>
          <a:p>
            <a:pPr marL="777240" lvl="1" indent="-457200">
              <a:buFont typeface="+mj-lt"/>
              <a:buAutoNum type="arabicPeriod"/>
            </a:pPr>
            <a:r>
              <a:rPr lang="en-US" dirty="0" smtClean="0"/>
              <a:t>Normal declarations in author style sheets</a:t>
            </a:r>
          </a:p>
          <a:p>
            <a:pPr marL="777240" lvl="1" indent="-457200">
              <a:buFont typeface="+mj-lt"/>
              <a:buAutoNum type="arabicPeriod"/>
            </a:pPr>
            <a:r>
              <a:rPr lang="en-US" dirty="0" smtClean="0"/>
              <a:t>Important declarations in author style sheets</a:t>
            </a:r>
          </a:p>
          <a:p>
            <a:pPr marL="777240" lvl="1" indent="-457200">
              <a:buFont typeface="+mj-lt"/>
              <a:buAutoNum type="arabicPeriod"/>
            </a:pPr>
            <a:r>
              <a:rPr lang="en-US" dirty="0" smtClean="0"/>
              <a:t>Important declarations in user style sheets</a:t>
            </a:r>
          </a:p>
          <a:p>
            <a:pPr marL="45720" indent="0">
              <a:buNone/>
            </a:pPr>
            <a:endParaRPr lang="en-US" dirty="0"/>
          </a:p>
          <a:p>
            <a:pPr marL="45720" indent="0">
              <a:buNone/>
            </a:pPr>
            <a:r>
              <a:rPr lang="en-US" dirty="0" smtClean="0"/>
              <a:t>The declaration with the highest priority is applied to the element.</a:t>
            </a:r>
          </a:p>
          <a:p>
            <a:pPr marL="45720" indent="0">
              <a:spcBef>
                <a:spcPts val="1200"/>
              </a:spcBef>
              <a:buNone/>
            </a:pPr>
            <a:r>
              <a:rPr lang="en-US" dirty="0" smtClean="0"/>
              <a:t>If two or more declarations are in conflict, </a:t>
            </a:r>
            <a:r>
              <a:rPr lang="en-US" i="1" dirty="0" smtClean="0"/>
              <a:t>specificity</a:t>
            </a:r>
            <a:r>
              <a:rPr lang="en-US" dirty="0"/>
              <a:t> </a:t>
            </a:r>
            <a:r>
              <a:rPr lang="en-US" dirty="0" smtClean="0"/>
              <a:t>rules apply.</a:t>
            </a:r>
          </a:p>
        </p:txBody>
      </p:sp>
      <p:sp>
        <p:nvSpPr>
          <p:cNvPr id="3" name="Title 2"/>
          <p:cNvSpPr>
            <a:spLocks noGrp="1"/>
          </p:cNvSpPr>
          <p:nvPr>
            <p:ph type="title"/>
          </p:nvPr>
        </p:nvSpPr>
        <p:spPr/>
        <p:txBody>
          <a:bodyPr/>
          <a:lstStyle/>
          <a:p>
            <a:r>
              <a:rPr lang="en-US" dirty="0" smtClean="0"/>
              <a:t>Cascade rules</a:t>
            </a:r>
            <a:endParaRPr lang="en-US" dirty="0"/>
          </a:p>
        </p:txBody>
      </p:sp>
    </p:spTree>
    <p:extLst>
      <p:ext uri="{BB962C8B-B14F-4D97-AF65-F5344CB8AC3E}">
        <p14:creationId xmlns:p14="http://schemas.microsoft.com/office/powerpoint/2010/main" val="2164919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10000"/>
          </a:bodyPr>
          <a:lstStyle/>
          <a:p>
            <a:r>
              <a:rPr lang="en-US" dirty="0" smtClean="0"/>
              <a:t>Sort the style declarations based on the specificity of their selectors. The declaration that has the selector with the highest specificity is applied.</a:t>
            </a:r>
          </a:p>
          <a:p>
            <a:endParaRPr lang="en-US" dirty="0" smtClean="0"/>
          </a:p>
          <a:p>
            <a:r>
              <a:rPr lang="en-US" dirty="0"/>
              <a:t>General specificity rules:  an id is more specific than a class; a  class is more specific than an element; multiple parts of a selector add to the </a:t>
            </a:r>
            <a:r>
              <a:rPr lang="en-US" dirty="0" smtClean="0"/>
              <a:t>specificity</a:t>
            </a:r>
          </a:p>
          <a:p>
            <a:endParaRPr lang="en-US" dirty="0" smtClean="0"/>
          </a:p>
          <a:p>
            <a:r>
              <a:rPr lang="en-US" dirty="0" smtClean="0"/>
              <a:t>The actual for specificity is somewhat complex; a good explanation may </a:t>
            </a:r>
            <a:r>
              <a:rPr lang="en-US" dirty="0"/>
              <a:t>be found here: </a:t>
            </a:r>
            <a:r>
              <a:rPr lang="en-US" dirty="0">
                <a:hlinkClick r:id="rId2"/>
              </a:rPr>
              <a:t>http://vanseodesign.com/css/css-specificity-inheritance-cascaade</a:t>
            </a:r>
            <a:r>
              <a:rPr lang="en-US" dirty="0" smtClean="0">
                <a:hlinkClick r:id="rId2"/>
              </a:rPr>
              <a:t>/</a:t>
            </a:r>
            <a:endParaRPr lang="en-US" dirty="0" smtClean="0"/>
          </a:p>
          <a:p>
            <a:endParaRPr lang="en-US" dirty="0" smtClean="0"/>
          </a:p>
          <a:p>
            <a:r>
              <a:rPr lang="en-US" dirty="0" smtClean="0"/>
              <a:t>If two or more declarations that set the same property for the same element have the same priority and specificity, then the declaration that is specified last applies (ordering).</a:t>
            </a:r>
          </a:p>
          <a:p>
            <a:endParaRPr lang="en-US" dirty="0"/>
          </a:p>
        </p:txBody>
      </p:sp>
      <p:sp>
        <p:nvSpPr>
          <p:cNvPr id="3" name="Title 2"/>
          <p:cNvSpPr>
            <a:spLocks noGrp="1"/>
          </p:cNvSpPr>
          <p:nvPr>
            <p:ph type="title"/>
          </p:nvPr>
        </p:nvSpPr>
        <p:spPr/>
        <p:txBody>
          <a:bodyPr/>
          <a:lstStyle/>
          <a:p>
            <a:r>
              <a:rPr lang="en-US" dirty="0" smtClean="0"/>
              <a:t>Specificity rules</a:t>
            </a:r>
            <a:endParaRPr lang="en-US" dirty="0"/>
          </a:p>
        </p:txBody>
      </p:sp>
    </p:spTree>
    <p:extLst>
      <p:ext uri="{BB962C8B-B14F-4D97-AF65-F5344CB8AC3E}">
        <p14:creationId xmlns:p14="http://schemas.microsoft.com/office/powerpoint/2010/main" val="1769616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05530"/>
          </a:xfrm>
        </p:spPr>
        <p:txBody>
          <a:bodyPr>
            <a:normAutofit/>
          </a:bodyPr>
          <a:lstStyle/>
          <a:p>
            <a:pPr marL="45720" indent="0">
              <a:buNone/>
            </a:pPr>
            <a:r>
              <a:rPr lang="en-US" sz="2200" dirty="0" smtClean="0"/>
              <a:t>When the cascade rules and specificity calculation do not solve a conflict between styles, the following ordering rules are used:</a:t>
            </a:r>
          </a:p>
          <a:p>
            <a:pPr marL="502920" indent="-457200">
              <a:spcBef>
                <a:spcPts val="1200"/>
              </a:spcBef>
              <a:buFont typeface="+mj-lt"/>
              <a:buAutoNum type="arabicPeriod"/>
            </a:pPr>
            <a:r>
              <a:rPr lang="en-US" sz="2200" dirty="0" smtClean="0"/>
              <a:t>Declarations in external style sheets are applied in the order in which they are specified.</a:t>
            </a:r>
          </a:p>
          <a:p>
            <a:pPr marL="502920" indent="-457200">
              <a:spcBef>
                <a:spcPts val="1200"/>
              </a:spcBef>
              <a:buFont typeface="+mj-lt"/>
              <a:buAutoNum type="arabicPeriod"/>
            </a:pPr>
            <a:r>
              <a:rPr lang="en-US" sz="2200" dirty="0" smtClean="0"/>
              <a:t>External style sheets are applied in the order in which they are linked within the HTML head section</a:t>
            </a:r>
          </a:p>
          <a:p>
            <a:pPr marL="502920" indent="-457200">
              <a:spcBef>
                <a:spcPts val="1200"/>
              </a:spcBef>
              <a:buFont typeface="+mj-lt"/>
              <a:buAutoNum type="arabicPeriod"/>
            </a:pPr>
            <a:r>
              <a:rPr lang="en-US" sz="2200" dirty="0" smtClean="0"/>
              <a:t>In general, embedded styles are applied after external style sheets, but this is only true if the embedded styles are specified after the stylesheet link.</a:t>
            </a:r>
          </a:p>
          <a:p>
            <a:pPr marL="502920" indent="-457200">
              <a:spcBef>
                <a:spcPts val="1200"/>
              </a:spcBef>
              <a:buFont typeface="+mj-lt"/>
              <a:buAutoNum type="arabicPeriod"/>
            </a:pPr>
            <a:r>
              <a:rPr lang="en-US" sz="2200" dirty="0" smtClean="0"/>
              <a:t>Inline styles are applied last</a:t>
            </a:r>
            <a:endParaRPr lang="en-US" sz="2200" dirty="0"/>
          </a:p>
        </p:txBody>
      </p:sp>
      <p:sp>
        <p:nvSpPr>
          <p:cNvPr id="3" name="Title 2"/>
          <p:cNvSpPr>
            <a:spLocks noGrp="1"/>
          </p:cNvSpPr>
          <p:nvPr>
            <p:ph type="title"/>
          </p:nvPr>
        </p:nvSpPr>
        <p:spPr/>
        <p:txBody>
          <a:bodyPr/>
          <a:lstStyle/>
          <a:p>
            <a:r>
              <a:rPr lang="en-US" dirty="0" smtClean="0"/>
              <a:t>ordering</a:t>
            </a:r>
            <a:endParaRPr lang="en-US" dirty="0"/>
          </a:p>
        </p:txBody>
      </p:sp>
    </p:spTree>
    <p:extLst>
      <p:ext uri="{BB962C8B-B14F-4D97-AF65-F5344CB8AC3E}">
        <p14:creationId xmlns:p14="http://schemas.microsoft.com/office/powerpoint/2010/main" val="1752851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057399"/>
            <a:ext cx="8305801" cy="4069079"/>
          </a:xfrm>
        </p:spPr>
        <p:txBody>
          <a:bodyPr>
            <a:normAutofit/>
          </a:bodyPr>
          <a:lstStyle/>
          <a:p>
            <a:r>
              <a:rPr lang="en-US" sz="2800" dirty="0" smtClean="0"/>
              <a:t>Open the tools by pressing F12 or click the hamburger button and choose More tools -&gt; Developer</a:t>
            </a:r>
          </a:p>
          <a:p>
            <a:endParaRPr lang="en-US" sz="2800" dirty="0" smtClean="0"/>
          </a:p>
          <a:p>
            <a:r>
              <a:rPr lang="en-US" sz="2800" dirty="0" smtClean="0"/>
              <a:t>Click on an element to view the styles that have been applied to it.</a:t>
            </a:r>
            <a:endParaRPr lang="en-US" sz="2800" dirty="0"/>
          </a:p>
        </p:txBody>
      </p:sp>
      <p:sp>
        <p:nvSpPr>
          <p:cNvPr id="3" name="Title 2"/>
          <p:cNvSpPr>
            <a:spLocks noGrp="1"/>
          </p:cNvSpPr>
          <p:nvPr>
            <p:ph type="title"/>
          </p:nvPr>
        </p:nvSpPr>
        <p:spPr/>
        <p:txBody>
          <a:bodyPr/>
          <a:lstStyle/>
          <a:p>
            <a:r>
              <a:rPr lang="en-US" dirty="0" smtClean="0"/>
              <a:t>Using Chrome development tools to show effects of cascading styles</a:t>
            </a:r>
            <a:endParaRPr lang="en-US" dirty="0"/>
          </a:p>
        </p:txBody>
      </p:sp>
    </p:spTree>
    <p:extLst>
      <p:ext uri="{BB962C8B-B14F-4D97-AF65-F5344CB8AC3E}">
        <p14:creationId xmlns:p14="http://schemas.microsoft.com/office/powerpoint/2010/main" val="170107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719070"/>
            <a:ext cx="8839200" cy="4834130"/>
          </a:xfrm>
        </p:spPr>
        <p:txBody>
          <a:bodyPr>
            <a:normAutofit fontScale="62500" lnSpcReduction="20000"/>
          </a:bodyPr>
          <a:lstStyle/>
          <a:p>
            <a:pPr marL="605790" indent="-514350">
              <a:spcBef>
                <a:spcPts val="1200"/>
              </a:spcBef>
              <a:buFont typeface="+mj-lt"/>
              <a:buAutoNum type="arabicPeriod"/>
            </a:pPr>
            <a:r>
              <a:rPr lang="en-US" sz="3800" dirty="0" smtClean="0"/>
              <a:t>inline (within an HTML tag) </a:t>
            </a:r>
          </a:p>
          <a:p>
            <a:pPr marL="640080" lvl="2" indent="0">
              <a:spcBef>
                <a:spcPts val="1200"/>
              </a:spcBef>
              <a:buNone/>
            </a:pPr>
            <a:r>
              <a:rPr lang="en-US" sz="3100" dirty="0" smtClean="0"/>
              <a:t>    </a:t>
            </a:r>
            <a:r>
              <a:rPr lang="en-US" sz="2900" dirty="0" smtClean="0"/>
              <a:t>&lt;</a:t>
            </a:r>
            <a:r>
              <a:rPr lang="en-US" sz="2900" dirty="0"/>
              <a:t>h1 style=“</a:t>
            </a:r>
            <a:r>
              <a:rPr lang="en-US" sz="2900" dirty="0" err="1" smtClean="0"/>
              <a:t>color:red</a:t>
            </a:r>
            <a:r>
              <a:rPr lang="en-US" sz="2900" dirty="0"/>
              <a:t>;”&gt;About Me&lt;/h1&gt;</a:t>
            </a:r>
          </a:p>
          <a:p>
            <a:pPr lvl="1">
              <a:spcBef>
                <a:spcPts val="1200"/>
              </a:spcBef>
            </a:pPr>
            <a:endParaRPr lang="en-US" sz="3100" dirty="0" smtClean="0"/>
          </a:p>
          <a:p>
            <a:pPr marL="605790" indent="-514350">
              <a:buFont typeface="+mj-lt"/>
              <a:buAutoNum type="arabicPeriod"/>
            </a:pPr>
            <a:r>
              <a:rPr lang="en-US" sz="3800" dirty="0" smtClean="0"/>
              <a:t>as embedded code within the HTML &lt;head&gt; section: </a:t>
            </a:r>
          </a:p>
          <a:p>
            <a:pPr marL="868680" lvl="3" indent="0">
              <a:buNone/>
            </a:pPr>
            <a:r>
              <a:rPr lang="en-US" sz="2900" dirty="0"/>
              <a:t>&lt;style&gt;</a:t>
            </a:r>
          </a:p>
          <a:p>
            <a:pPr marL="868680" lvl="3" indent="0">
              <a:buNone/>
            </a:pPr>
            <a:r>
              <a:rPr lang="en-US" sz="2900" dirty="0"/>
              <a:t>    h1 </a:t>
            </a:r>
            <a:r>
              <a:rPr lang="en-US" sz="2900" dirty="0" smtClean="0"/>
              <a:t> {  </a:t>
            </a:r>
            <a:r>
              <a:rPr lang="en-US" sz="2900" dirty="0"/>
              <a:t>color: red; </a:t>
            </a:r>
            <a:r>
              <a:rPr lang="en-US" sz="2900" dirty="0" smtClean="0"/>
              <a:t> }</a:t>
            </a:r>
            <a:endParaRPr lang="en-US" sz="2900" dirty="0"/>
          </a:p>
          <a:p>
            <a:pPr marL="868680" lvl="3" indent="0">
              <a:buNone/>
            </a:pPr>
            <a:r>
              <a:rPr lang="en-US" sz="2900" dirty="0"/>
              <a:t>&lt;/style&gt;</a:t>
            </a:r>
          </a:p>
          <a:p>
            <a:pPr lvl="1"/>
            <a:endParaRPr lang="en-US" sz="3100" dirty="0" smtClean="0"/>
          </a:p>
          <a:p>
            <a:pPr marL="605790" indent="-514350">
              <a:buFont typeface="+mj-lt"/>
              <a:buAutoNum type="arabicPeriod"/>
            </a:pPr>
            <a:r>
              <a:rPr lang="en-US" sz="3800" dirty="0" smtClean="0"/>
              <a:t>as an external style sheet linked within the HTML head section:</a:t>
            </a:r>
          </a:p>
          <a:p>
            <a:pPr marL="914400" lvl="3" indent="0">
              <a:buNone/>
            </a:pPr>
            <a:r>
              <a:rPr lang="en-US" sz="2900" dirty="0"/>
              <a:t>&lt;link </a:t>
            </a:r>
            <a:r>
              <a:rPr lang="en-US" sz="2900" dirty="0" err="1"/>
              <a:t>rel</a:t>
            </a:r>
            <a:r>
              <a:rPr lang="en-US" sz="2900" dirty="0"/>
              <a:t>=“stylesheet” </a:t>
            </a:r>
            <a:r>
              <a:rPr lang="en-US" sz="2900" dirty="0" err="1"/>
              <a:t>href</a:t>
            </a:r>
            <a:r>
              <a:rPr lang="en-US" sz="2900" dirty="0"/>
              <a:t>=“</a:t>
            </a:r>
            <a:r>
              <a:rPr lang="en-US" sz="2900" dirty="0" err="1"/>
              <a:t>css</a:t>
            </a:r>
            <a:r>
              <a:rPr lang="en-US" sz="2900" dirty="0"/>
              <a:t>/main.css</a:t>
            </a:r>
            <a:r>
              <a:rPr lang="en-US" sz="2900" dirty="0" smtClean="0"/>
              <a:t>”&gt;</a:t>
            </a:r>
          </a:p>
          <a:p>
            <a:pPr marL="914400" lvl="3" indent="0">
              <a:buNone/>
            </a:pPr>
            <a:endParaRPr lang="en-US" sz="3100" dirty="0" smtClean="0"/>
          </a:p>
          <a:p>
            <a:pPr marL="91440" indent="0">
              <a:buNone/>
            </a:pPr>
            <a:endParaRPr lang="en-US" sz="3200" dirty="0" smtClean="0"/>
          </a:p>
          <a:p>
            <a:pPr marL="91440" indent="0">
              <a:buNone/>
            </a:pPr>
            <a:r>
              <a:rPr lang="en-US" sz="3200" dirty="0" smtClean="0"/>
              <a:t>In this class, only external style sheets will be used to specify CSS.</a:t>
            </a:r>
            <a:endParaRPr lang="en-US" sz="3200" dirty="0"/>
          </a:p>
          <a:p>
            <a:pPr lvl="1"/>
            <a:endParaRPr lang="en-US" sz="2600" dirty="0" smtClean="0"/>
          </a:p>
          <a:p>
            <a:pPr marL="45720" indent="0">
              <a:buNone/>
            </a:pPr>
            <a:endParaRPr lang="en-US" sz="2800" dirty="0" smtClean="0"/>
          </a:p>
        </p:txBody>
      </p:sp>
      <p:sp>
        <p:nvSpPr>
          <p:cNvPr id="3" name="Title 2"/>
          <p:cNvSpPr>
            <a:spLocks noGrp="1"/>
          </p:cNvSpPr>
          <p:nvPr>
            <p:ph type="title"/>
          </p:nvPr>
        </p:nvSpPr>
        <p:spPr>
          <a:xfrm>
            <a:off x="228600" y="355847"/>
            <a:ext cx="8686800" cy="1054394"/>
          </a:xfrm>
        </p:spPr>
        <p:txBody>
          <a:bodyPr/>
          <a:lstStyle/>
          <a:p>
            <a:r>
              <a:rPr lang="en-US" sz="2800" dirty="0"/>
              <a:t>CSS may be specified in one of three ways</a:t>
            </a:r>
          </a:p>
        </p:txBody>
      </p:sp>
    </p:spTree>
    <p:extLst>
      <p:ext uri="{BB962C8B-B14F-4D97-AF65-F5344CB8AC3E}">
        <p14:creationId xmlns:p14="http://schemas.microsoft.com/office/powerpoint/2010/main" val="146618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a:bodyPr>
          <a:lstStyle/>
          <a:p>
            <a:r>
              <a:rPr lang="en-US" sz="2800" dirty="0" smtClean="0"/>
              <a:t>Browsers use their own default styling for CSS.</a:t>
            </a:r>
            <a:br>
              <a:rPr lang="en-US" sz="2800" dirty="0" smtClean="0"/>
            </a:br>
            <a:r>
              <a:rPr lang="en-US" sz="2800" dirty="0" smtClean="0"/>
              <a:t>  </a:t>
            </a:r>
            <a:endParaRPr lang="en-US" sz="2800" dirty="0"/>
          </a:p>
          <a:p>
            <a:r>
              <a:rPr lang="en-US" sz="2800" dirty="0" smtClean="0"/>
              <a:t>Normalize.css is used to set all browser defaults alike</a:t>
            </a:r>
            <a:br>
              <a:rPr lang="en-US" sz="2800" dirty="0" smtClean="0"/>
            </a:br>
            <a:endParaRPr lang="en-US" sz="2800" dirty="0" smtClean="0"/>
          </a:p>
          <a:p>
            <a:r>
              <a:rPr lang="en-US" sz="2800" dirty="0" smtClean="0"/>
              <a:t>Download the file here:  </a:t>
            </a:r>
          </a:p>
          <a:p>
            <a:pPr marL="594360" lvl="2" indent="0">
              <a:buNone/>
            </a:pPr>
            <a:r>
              <a:rPr lang="en-US" sz="2400" dirty="0" smtClean="0">
                <a:hlinkClick r:id="rId2"/>
              </a:rPr>
              <a:t>http://necolas.github.io/normalize.css</a:t>
            </a:r>
            <a:r>
              <a:rPr lang="en-US" sz="2400" dirty="0" smtClean="0"/>
              <a:t/>
            </a:r>
            <a:br>
              <a:rPr lang="en-US" sz="2400" dirty="0" smtClean="0"/>
            </a:br>
            <a:endParaRPr lang="en-US" sz="2400" dirty="0" smtClean="0"/>
          </a:p>
          <a:p>
            <a:pPr marL="388620" indent="-342900"/>
            <a:r>
              <a:rPr lang="en-US" sz="2800" dirty="0" smtClean="0"/>
              <a:t>Link to the normalize file within the html head section.</a:t>
            </a:r>
            <a:endParaRPr lang="en-US" sz="2800" dirty="0"/>
          </a:p>
        </p:txBody>
      </p:sp>
      <p:sp>
        <p:nvSpPr>
          <p:cNvPr id="3" name="Title 2"/>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val="1055883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spcAft>
                <a:spcPts val="1200"/>
              </a:spcAft>
              <a:buNone/>
            </a:pPr>
            <a:r>
              <a:rPr lang="en-US" sz="2400" dirty="0" smtClean="0"/>
              <a:t>Style rules are applied to elements in this way:</a:t>
            </a:r>
          </a:p>
          <a:p>
            <a:pPr marL="320040" lvl="1" indent="0">
              <a:buNone/>
            </a:pPr>
            <a:r>
              <a:rPr lang="en-US" sz="2400" dirty="0" smtClean="0"/>
              <a:t>selector {			          Example:  h1 {</a:t>
            </a:r>
          </a:p>
          <a:p>
            <a:pPr marL="640080" lvl="2" indent="0">
              <a:buNone/>
            </a:pPr>
            <a:r>
              <a:rPr lang="en-US" sz="2400" dirty="0" smtClean="0"/>
              <a:t>property: value;				color: red;</a:t>
            </a:r>
          </a:p>
          <a:p>
            <a:pPr marL="274320" lvl="2" indent="0">
              <a:buNone/>
            </a:pPr>
            <a:r>
              <a:rPr lang="en-US" sz="2400" dirty="0"/>
              <a:t> </a:t>
            </a:r>
            <a:r>
              <a:rPr lang="en-US" sz="2400" dirty="0" smtClean="0"/>
              <a:t>}					                 }</a:t>
            </a:r>
          </a:p>
          <a:p>
            <a:pPr marL="0" lvl="1" indent="0">
              <a:buNone/>
            </a:pPr>
            <a:endParaRPr lang="en-US" sz="2400" dirty="0" smtClean="0"/>
          </a:p>
          <a:p>
            <a:pPr marL="0" lvl="1" indent="0">
              <a:buNone/>
            </a:pPr>
            <a:endParaRPr lang="en-US" sz="2400" dirty="0"/>
          </a:p>
          <a:p>
            <a:pPr marL="0" lvl="1" indent="0">
              <a:buNone/>
            </a:pPr>
            <a:r>
              <a:rPr lang="en-US" sz="2400" dirty="0" smtClean="0"/>
              <a:t>Comments in CSS:</a:t>
            </a:r>
          </a:p>
          <a:p>
            <a:pPr marL="0" lvl="1" indent="0">
              <a:buNone/>
            </a:pPr>
            <a:r>
              <a:rPr lang="en-US" sz="2400" dirty="0" smtClean="0"/>
              <a:t>/*  comment here (single or multi-line)  */</a:t>
            </a:r>
          </a:p>
        </p:txBody>
      </p:sp>
      <p:sp>
        <p:nvSpPr>
          <p:cNvPr id="3" name="Title 2"/>
          <p:cNvSpPr>
            <a:spLocks noGrp="1"/>
          </p:cNvSpPr>
          <p:nvPr>
            <p:ph type="title"/>
          </p:nvPr>
        </p:nvSpPr>
        <p:spPr/>
        <p:txBody>
          <a:bodyPr/>
          <a:lstStyle/>
          <a:p>
            <a:r>
              <a:rPr lang="en-US" dirty="0" err="1" smtClean="0"/>
              <a:t>Css</a:t>
            </a:r>
            <a:r>
              <a:rPr lang="en-US" dirty="0" smtClean="0"/>
              <a:t> syntax</a:t>
            </a:r>
            <a:endParaRPr lang="en-US" dirty="0"/>
          </a:p>
        </p:txBody>
      </p:sp>
    </p:spTree>
    <p:extLst>
      <p:ext uri="{BB962C8B-B14F-4D97-AF65-F5344CB8AC3E}">
        <p14:creationId xmlns:p14="http://schemas.microsoft.com/office/powerpoint/2010/main" val="318137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spcAft>
                <a:spcPts val="1800"/>
              </a:spcAft>
            </a:pPr>
            <a:r>
              <a:rPr lang="en-US" dirty="0" smtClean="0"/>
              <a:t>Selector to specify all elements:   *</a:t>
            </a:r>
          </a:p>
          <a:p>
            <a:pPr>
              <a:spcAft>
                <a:spcPts val="1800"/>
              </a:spcAft>
            </a:pPr>
            <a:r>
              <a:rPr lang="en-US" dirty="0" smtClean="0"/>
              <a:t>Selector to specify an element:  </a:t>
            </a:r>
            <a:r>
              <a:rPr lang="en-US" dirty="0" err="1" smtClean="0"/>
              <a:t>element_name</a:t>
            </a:r>
            <a:r>
              <a:rPr lang="en-US" dirty="0" smtClean="0"/>
              <a:t> (such as h1)</a:t>
            </a:r>
          </a:p>
          <a:p>
            <a:pPr>
              <a:spcAft>
                <a:spcPts val="1800"/>
              </a:spcAft>
            </a:pPr>
            <a:r>
              <a:rPr lang="en-US" dirty="0" smtClean="0"/>
              <a:t>Selector to specify a class:  .</a:t>
            </a:r>
            <a:r>
              <a:rPr lang="en-US" dirty="0" err="1" smtClean="0"/>
              <a:t>class_name</a:t>
            </a:r>
            <a:endParaRPr lang="en-US" dirty="0" smtClean="0"/>
          </a:p>
          <a:p>
            <a:pPr>
              <a:spcAft>
                <a:spcPts val="1800"/>
              </a:spcAft>
            </a:pPr>
            <a:r>
              <a:rPr lang="en-US" dirty="0" smtClean="0"/>
              <a:t>Selector to specify an id:  #id</a:t>
            </a:r>
          </a:p>
          <a:p>
            <a:pPr marL="45720" indent="0">
              <a:buNone/>
            </a:pPr>
            <a:endParaRPr lang="en-US" dirty="0"/>
          </a:p>
          <a:p>
            <a:pPr marL="45720" indent="0">
              <a:buNone/>
            </a:pPr>
            <a:r>
              <a:rPr lang="en-US" dirty="0" smtClean="0"/>
              <a:t>Class and ID are attributes that may be given to an html element to use as a reference when styling. </a:t>
            </a:r>
          </a:p>
          <a:p>
            <a:pPr marL="45720" indent="0">
              <a:buNone/>
            </a:pPr>
            <a:endParaRPr lang="en-US" dirty="0" smtClean="0"/>
          </a:p>
          <a:p>
            <a:pPr marL="45720" indent="0">
              <a:buNone/>
            </a:pPr>
            <a:r>
              <a:rPr lang="en-US" dirty="0" smtClean="0"/>
              <a:t>The class and ID attributes can often by avoided by using relational selectors instead.</a:t>
            </a:r>
            <a:endParaRPr lang="en-US" dirty="0"/>
          </a:p>
        </p:txBody>
      </p:sp>
      <p:sp>
        <p:nvSpPr>
          <p:cNvPr id="3" name="Title 2"/>
          <p:cNvSpPr>
            <a:spLocks noGrp="1"/>
          </p:cNvSpPr>
          <p:nvPr>
            <p:ph type="title"/>
          </p:nvPr>
        </p:nvSpPr>
        <p:spPr/>
        <p:txBody>
          <a:bodyPr/>
          <a:lstStyle/>
          <a:p>
            <a:r>
              <a:rPr lang="en-US" dirty="0" err="1" smtClean="0"/>
              <a:t>Css</a:t>
            </a:r>
            <a:r>
              <a:rPr lang="en-US" dirty="0" smtClean="0"/>
              <a:t> selectors</a:t>
            </a:r>
            <a:endParaRPr lang="en-US" dirty="0"/>
          </a:p>
        </p:txBody>
      </p:sp>
    </p:spTree>
    <p:extLst>
      <p:ext uri="{BB962C8B-B14F-4D97-AF65-F5344CB8AC3E}">
        <p14:creationId xmlns:p14="http://schemas.microsoft.com/office/powerpoint/2010/main" val="45348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92500" lnSpcReduction="20000"/>
          </a:bodyPr>
          <a:lstStyle/>
          <a:p>
            <a:pPr marL="45720" indent="0">
              <a:buNone/>
            </a:pPr>
            <a:r>
              <a:rPr lang="en-US" dirty="0" smtClean="0"/>
              <a:t>The following HTML code will be used to illustrate the selectors on </a:t>
            </a:r>
            <a:r>
              <a:rPr lang="en-US" dirty="0"/>
              <a:t>the subsequent slides.</a:t>
            </a:r>
            <a:br>
              <a:rPr lang="en-US" dirty="0"/>
            </a:br>
            <a:r>
              <a:rPr lang="en-US" dirty="0"/>
              <a:t/>
            </a:r>
            <a:br>
              <a:rPr lang="en-US" dirty="0"/>
            </a:br>
            <a:r>
              <a:rPr lang="en-US" dirty="0" smtClean="0"/>
              <a:t>   </a:t>
            </a:r>
            <a:r>
              <a:rPr lang="en-US" sz="1900" dirty="0" smtClean="0"/>
              <a:t>&lt;</a:t>
            </a:r>
            <a:r>
              <a:rPr lang="en-US" sz="1900" dirty="0"/>
              <a:t>main&gt;        </a:t>
            </a:r>
            <a:endParaRPr lang="en-US" sz="1900" dirty="0" smtClean="0"/>
          </a:p>
          <a:p>
            <a:pPr marL="320040" lvl="1" indent="0">
              <a:buNone/>
            </a:pPr>
            <a:r>
              <a:rPr lang="en-US" sz="1900" dirty="0" smtClean="0"/>
              <a:t>  &lt;h1&gt;Classes </a:t>
            </a:r>
            <a:r>
              <a:rPr lang="en-US" sz="1900" dirty="0"/>
              <a:t>I am currently teaching:&lt;/</a:t>
            </a:r>
            <a:r>
              <a:rPr lang="en-US" sz="1900" dirty="0" smtClean="0"/>
              <a:t>h1&gt; </a:t>
            </a:r>
          </a:p>
          <a:p>
            <a:pPr marL="320040" lvl="1" indent="0">
              <a:buNone/>
            </a:pPr>
            <a:r>
              <a:rPr lang="en-US" sz="1900" dirty="0" smtClean="0"/>
              <a:t>    </a:t>
            </a:r>
            <a:r>
              <a:rPr lang="en-US" sz="1900" dirty="0"/>
              <a:t>&lt;</a:t>
            </a:r>
            <a:r>
              <a:rPr lang="en-US" sz="1900" dirty="0" err="1"/>
              <a:t>ul</a:t>
            </a:r>
            <a:r>
              <a:rPr lang="en-US" sz="1900" dirty="0"/>
              <a:t>&gt;        </a:t>
            </a:r>
            <a:endParaRPr lang="en-US" sz="1900" dirty="0" smtClean="0"/>
          </a:p>
          <a:p>
            <a:pPr marL="320040" lvl="1" indent="0">
              <a:buNone/>
            </a:pPr>
            <a:r>
              <a:rPr lang="en-US" sz="1900" dirty="0"/>
              <a:t>	</a:t>
            </a:r>
            <a:r>
              <a:rPr lang="en-US" sz="1900" dirty="0" smtClean="0"/>
              <a:t>&lt;</a:t>
            </a:r>
            <a:r>
              <a:rPr lang="en-US" sz="1900" dirty="0"/>
              <a:t>li&gt;CS1180-01, Computer Science I&lt;/li</a:t>
            </a:r>
            <a:r>
              <a:rPr lang="en-US" sz="1900" dirty="0" smtClean="0"/>
              <a:t>&gt;</a:t>
            </a:r>
          </a:p>
          <a:p>
            <a:pPr marL="320040" lvl="1" indent="0">
              <a:buNone/>
            </a:pPr>
            <a:r>
              <a:rPr lang="it-IT" sz="1900" dirty="0" smtClean="0"/>
              <a:t>	   &lt;ol class=</a:t>
            </a:r>
            <a:r>
              <a:rPr lang="en-US" sz="2000" dirty="0" smtClean="0"/>
              <a:t>“inner”&gt;</a:t>
            </a:r>
            <a:endParaRPr lang="it-IT" sz="1900" dirty="0"/>
          </a:p>
          <a:p>
            <a:pPr marL="320040" lvl="1" indent="0">
              <a:buNone/>
            </a:pPr>
            <a:r>
              <a:rPr lang="it-IT" sz="1900" dirty="0"/>
              <a:t>            </a:t>
            </a:r>
            <a:r>
              <a:rPr lang="it-IT" sz="1900" dirty="0" smtClean="0"/>
              <a:t>   &lt;</a:t>
            </a:r>
            <a:r>
              <a:rPr lang="it-IT" sz="1900" dirty="0"/>
              <a:t>li&gt;Section 01&lt;/li&gt;</a:t>
            </a:r>
          </a:p>
          <a:p>
            <a:pPr marL="320040" lvl="1" indent="0">
              <a:buNone/>
            </a:pPr>
            <a:r>
              <a:rPr lang="it-IT" sz="1900" dirty="0"/>
              <a:t>            </a:t>
            </a:r>
            <a:r>
              <a:rPr lang="it-IT" sz="1900" dirty="0" smtClean="0"/>
              <a:t>   &lt;</a:t>
            </a:r>
            <a:r>
              <a:rPr lang="it-IT" sz="1900" dirty="0"/>
              <a:t>li&gt;Section 04&lt;/li&gt;</a:t>
            </a:r>
          </a:p>
          <a:p>
            <a:pPr marL="320040" lvl="1" indent="0">
              <a:buNone/>
            </a:pPr>
            <a:r>
              <a:rPr lang="it-IT" sz="1900" dirty="0"/>
              <a:t>         </a:t>
            </a:r>
            <a:r>
              <a:rPr lang="it-IT" sz="1900" dirty="0" smtClean="0"/>
              <a:t>   &lt;/</a:t>
            </a:r>
            <a:r>
              <a:rPr lang="it-IT" sz="1900" dirty="0"/>
              <a:t>ol&gt;</a:t>
            </a:r>
            <a:r>
              <a:rPr lang="en-US" sz="1900" dirty="0" smtClean="0"/>
              <a:t> </a:t>
            </a:r>
          </a:p>
          <a:p>
            <a:pPr marL="320040" lvl="1" indent="0">
              <a:buNone/>
            </a:pPr>
            <a:r>
              <a:rPr lang="it-IT" sz="1900" dirty="0" smtClean="0"/>
              <a:t>	&lt;</a:t>
            </a:r>
            <a:r>
              <a:rPr lang="it-IT" sz="1900" dirty="0"/>
              <a:t>li&gt;CS2800-01, Web Development I&lt;/li</a:t>
            </a:r>
            <a:r>
              <a:rPr lang="it-IT" sz="1900" dirty="0" smtClean="0"/>
              <a:t>&gt;</a:t>
            </a:r>
          </a:p>
          <a:p>
            <a:pPr marL="320040" lvl="1" indent="0">
              <a:buNone/>
            </a:pPr>
            <a:r>
              <a:rPr lang="it-IT" sz="1900" dirty="0" smtClean="0"/>
              <a:t>         </a:t>
            </a:r>
            <a:r>
              <a:rPr lang="it-IT" sz="1900" dirty="0"/>
              <a:t>&lt;li&gt;CEG2170-01, Introduction to C </a:t>
            </a:r>
            <a:r>
              <a:rPr lang="it-IT" sz="1900" dirty="0" smtClean="0"/>
              <a:t>Programming&lt;/li&gt;</a:t>
            </a:r>
            <a:endParaRPr lang="en-US" sz="1900" dirty="0" smtClean="0"/>
          </a:p>
          <a:p>
            <a:pPr marL="320040" lvl="1" indent="0">
              <a:buNone/>
            </a:pPr>
            <a:r>
              <a:rPr lang="en-US" sz="1900" dirty="0" smtClean="0"/>
              <a:t>    &lt;/</a:t>
            </a:r>
            <a:r>
              <a:rPr lang="en-US" sz="1900" dirty="0" err="1"/>
              <a:t>ul</a:t>
            </a:r>
            <a:r>
              <a:rPr lang="en-US" sz="1900" dirty="0" smtClean="0"/>
              <a:t>&gt;</a:t>
            </a:r>
          </a:p>
          <a:p>
            <a:pPr marL="320040" lvl="1" indent="0">
              <a:buNone/>
            </a:pPr>
            <a:r>
              <a:rPr lang="en-US" sz="1900" dirty="0" smtClean="0"/>
              <a:t>    </a:t>
            </a:r>
            <a:r>
              <a:rPr lang="en-US" sz="1900" dirty="0"/>
              <a:t>&lt;h2&gt;Office hours&lt;/h2&gt;</a:t>
            </a:r>
          </a:p>
          <a:p>
            <a:pPr marL="320040" lvl="1" indent="0">
              <a:buNone/>
            </a:pPr>
            <a:r>
              <a:rPr lang="en-US" sz="1900" dirty="0"/>
              <a:t>     </a:t>
            </a:r>
            <a:r>
              <a:rPr lang="en-US" sz="1900" dirty="0" smtClean="0"/>
              <a:t>  &lt;</a:t>
            </a:r>
            <a:r>
              <a:rPr lang="en-US" sz="1900" dirty="0"/>
              <a:t>p&gt;Monday and Wednesday 3:30-4:30&lt;/p&gt;</a:t>
            </a:r>
          </a:p>
          <a:p>
            <a:pPr marL="320040" lvl="1" indent="0">
              <a:buNone/>
            </a:pPr>
            <a:r>
              <a:rPr lang="en-US" sz="1900" dirty="0"/>
              <a:t>    </a:t>
            </a:r>
            <a:r>
              <a:rPr lang="en-US" sz="1900" dirty="0" smtClean="0"/>
              <a:t>   </a:t>
            </a:r>
            <a:r>
              <a:rPr lang="en-US" sz="1900" dirty="0"/>
              <a:t>&lt;p&gt;Tuesday and Thursday 2:00-3:00&lt;/p</a:t>
            </a:r>
            <a:endParaRPr lang="en-US" sz="1900" dirty="0" smtClean="0"/>
          </a:p>
          <a:p>
            <a:pPr marL="45720" indent="0">
              <a:buNone/>
            </a:pPr>
            <a:r>
              <a:rPr lang="en-US" sz="1900" dirty="0" smtClean="0"/>
              <a:t>    </a:t>
            </a:r>
            <a:r>
              <a:rPr lang="en-US" sz="1900" dirty="0"/>
              <a:t>&lt;/main&gt;</a:t>
            </a:r>
          </a:p>
        </p:txBody>
      </p:sp>
      <p:sp>
        <p:nvSpPr>
          <p:cNvPr id="3" name="Title 2"/>
          <p:cNvSpPr>
            <a:spLocks noGrp="1"/>
          </p:cNvSpPr>
          <p:nvPr>
            <p:ph type="title"/>
          </p:nvPr>
        </p:nvSpPr>
        <p:spPr/>
        <p:txBody>
          <a:bodyPr/>
          <a:lstStyle/>
          <a:p>
            <a:r>
              <a:rPr lang="en-US" dirty="0" smtClean="0"/>
              <a:t>Example html</a:t>
            </a:r>
            <a:endParaRPr lang="en-US" dirty="0"/>
          </a:p>
        </p:txBody>
      </p:sp>
    </p:spTree>
    <p:extLst>
      <p:ext uri="{BB962C8B-B14F-4D97-AF65-F5344CB8AC3E}">
        <p14:creationId xmlns:p14="http://schemas.microsoft.com/office/powerpoint/2010/main" val="4216830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34130"/>
          </a:xfrm>
        </p:spPr>
        <p:txBody>
          <a:bodyPr>
            <a:normAutofit fontScale="85000" lnSpcReduction="10000"/>
          </a:bodyPr>
          <a:lstStyle/>
          <a:p>
            <a:r>
              <a:rPr lang="en-US" dirty="0" smtClean="0"/>
              <a:t>Descendant selector – select an element that is descended from another element:</a:t>
            </a:r>
          </a:p>
          <a:p>
            <a:pPr marL="45720" indent="0">
              <a:spcBef>
                <a:spcPts val="1200"/>
              </a:spcBef>
              <a:buNone/>
            </a:pPr>
            <a:r>
              <a:rPr lang="en-US" dirty="0"/>
              <a:t> </a:t>
            </a:r>
            <a:r>
              <a:rPr lang="en-US" dirty="0" smtClean="0"/>
              <a:t>  	main h1 {</a:t>
            </a:r>
          </a:p>
          <a:p>
            <a:pPr marL="45720" indent="0">
              <a:buNone/>
            </a:pPr>
            <a:r>
              <a:rPr lang="en-US" dirty="0"/>
              <a:t>	 </a:t>
            </a:r>
            <a:r>
              <a:rPr lang="en-US" dirty="0" smtClean="0"/>
              <a:t>   color; red;</a:t>
            </a:r>
          </a:p>
          <a:p>
            <a:pPr marL="45720" indent="0">
              <a:buNone/>
            </a:pPr>
            <a:r>
              <a:rPr lang="en-US" dirty="0"/>
              <a:t>	</a:t>
            </a:r>
            <a:r>
              <a:rPr lang="en-US" dirty="0" smtClean="0"/>
              <a:t>}</a:t>
            </a:r>
          </a:p>
          <a:p>
            <a:pPr marL="320040" lvl="1" indent="0">
              <a:buNone/>
            </a:pPr>
            <a:r>
              <a:rPr lang="en-US" dirty="0" smtClean="0"/>
              <a:t>This selects only h1 elements that are within the main section of the html document.</a:t>
            </a:r>
            <a:br>
              <a:rPr lang="en-US" dirty="0" smtClean="0"/>
            </a:br>
            <a:endParaRPr lang="en-US" dirty="0" smtClean="0"/>
          </a:p>
          <a:p>
            <a:pPr>
              <a:spcBef>
                <a:spcPts val="1200"/>
              </a:spcBef>
            </a:pPr>
            <a:r>
              <a:rPr lang="en-US" dirty="0"/>
              <a:t>Child selector – select an element only if it is a child of the parent element (will not select a grandchild or later descendant):</a:t>
            </a:r>
          </a:p>
          <a:p>
            <a:pPr marL="45720" indent="0">
              <a:spcBef>
                <a:spcPts val="1200"/>
              </a:spcBef>
              <a:buNone/>
            </a:pPr>
            <a:r>
              <a:rPr lang="en-US" dirty="0"/>
              <a:t>   	</a:t>
            </a:r>
            <a:r>
              <a:rPr lang="en-US" dirty="0" err="1"/>
              <a:t>ul</a:t>
            </a:r>
            <a:r>
              <a:rPr lang="en-US" dirty="0"/>
              <a:t> &gt; li {</a:t>
            </a:r>
          </a:p>
          <a:p>
            <a:pPr marL="45720" indent="0">
              <a:buNone/>
            </a:pPr>
            <a:r>
              <a:rPr lang="en-US" dirty="0"/>
              <a:t>	    color; green;</a:t>
            </a:r>
          </a:p>
          <a:p>
            <a:pPr marL="45720" indent="0">
              <a:buNone/>
            </a:pPr>
            <a:r>
              <a:rPr lang="en-US" dirty="0"/>
              <a:t>	}</a:t>
            </a:r>
          </a:p>
          <a:p>
            <a:pPr marL="320040" lvl="1" indent="0">
              <a:buNone/>
            </a:pPr>
            <a:r>
              <a:rPr lang="en-US" dirty="0"/>
              <a:t>This selects only li elements that are direct children of the </a:t>
            </a:r>
            <a:r>
              <a:rPr lang="en-US" dirty="0" err="1"/>
              <a:t>ul</a:t>
            </a:r>
            <a:r>
              <a:rPr lang="en-US" dirty="0"/>
              <a:t> element.</a:t>
            </a:r>
          </a:p>
          <a:p>
            <a:pPr marL="320040" lvl="1" indent="0">
              <a:buNone/>
            </a:pPr>
            <a:r>
              <a:rPr lang="en-US" dirty="0"/>
              <a:t>In the example, the numbered li elements in the ordered list will NOT be selected, as they would be if the descendant selector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li </a:t>
            </a:r>
            <a:r>
              <a:rPr lang="en-US" dirty="0"/>
              <a:t>had been used.</a:t>
            </a:r>
            <a:br>
              <a:rPr lang="en-US" dirty="0"/>
            </a:br>
            <a:endParaRPr lang="en-US" dirty="0"/>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Relational selectors</a:t>
            </a:r>
            <a:endParaRPr lang="en-US" dirty="0"/>
          </a:p>
        </p:txBody>
      </p:sp>
    </p:spTree>
    <p:extLst>
      <p:ext uri="{BB962C8B-B14F-4D97-AF65-F5344CB8AC3E}">
        <p14:creationId xmlns:p14="http://schemas.microsoft.com/office/powerpoint/2010/main" val="3412011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719070"/>
            <a:ext cx="8686800" cy="4757929"/>
          </a:xfrm>
        </p:spPr>
        <p:txBody>
          <a:bodyPr>
            <a:normAutofit fontScale="92500" lnSpcReduction="10000"/>
          </a:bodyPr>
          <a:lstStyle/>
          <a:p>
            <a:r>
              <a:rPr lang="en-US" dirty="0" smtClean="0"/>
              <a:t>Adjacent sibling selector – use a + select a sibling element that is adjacent to another element</a:t>
            </a:r>
          </a:p>
          <a:p>
            <a:pPr marL="45720" indent="0">
              <a:spcBef>
                <a:spcPts val="1200"/>
              </a:spcBef>
              <a:buNone/>
            </a:pPr>
            <a:r>
              <a:rPr lang="en-US" dirty="0" smtClean="0"/>
              <a:t>	h2+p{</a:t>
            </a:r>
            <a:endParaRPr lang="en-US" dirty="0"/>
          </a:p>
          <a:p>
            <a:pPr marL="45720" indent="0">
              <a:buNone/>
            </a:pPr>
            <a:r>
              <a:rPr lang="en-US" dirty="0"/>
              <a:t>	</a:t>
            </a:r>
            <a:r>
              <a:rPr lang="en-US" dirty="0" smtClean="0"/>
              <a:t>    color: blue;</a:t>
            </a:r>
            <a:endParaRPr lang="en-US" dirty="0"/>
          </a:p>
          <a:p>
            <a:pPr marL="45720" indent="0">
              <a:buNone/>
            </a:pPr>
            <a:r>
              <a:rPr lang="en-US" dirty="0"/>
              <a:t>	</a:t>
            </a:r>
            <a:r>
              <a:rPr lang="en-US" dirty="0" smtClean="0"/>
              <a:t>}</a:t>
            </a:r>
          </a:p>
          <a:p>
            <a:pPr marL="320040" lvl="1" indent="0">
              <a:buNone/>
            </a:pPr>
            <a:r>
              <a:rPr lang="en-US" dirty="0" smtClean="0"/>
              <a:t>This selects only a paragraph </a:t>
            </a:r>
            <a:r>
              <a:rPr lang="en-US" smtClean="0"/>
              <a:t>directly </a:t>
            </a:r>
            <a:r>
              <a:rPr lang="en-US" smtClean="0"/>
              <a:t>below </a:t>
            </a:r>
            <a:r>
              <a:rPr lang="en-US" dirty="0" smtClean="0"/>
              <a:t>an h2 heading.</a:t>
            </a:r>
            <a:endParaRPr lang="en-US" dirty="0"/>
          </a:p>
          <a:p>
            <a:pPr marL="45720" indent="0">
              <a:buNone/>
            </a:pPr>
            <a:endParaRPr lang="en-US" dirty="0"/>
          </a:p>
          <a:p>
            <a:r>
              <a:rPr lang="en-US" dirty="0" smtClean="0"/>
              <a:t>General sibling selector </a:t>
            </a:r>
            <a:r>
              <a:rPr lang="en-US" dirty="0"/>
              <a:t>– select </a:t>
            </a:r>
            <a:r>
              <a:rPr lang="en-US" dirty="0" smtClean="0"/>
              <a:t>any </a:t>
            </a:r>
            <a:r>
              <a:rPr lang="en-US" dirty="0"/>
              <a:t>element </a:t>
            </a:r>
            <a:r>
              <a:rPr lang="en-US" dirty="0" smtClean="0"/>
              <a:t>if it is a sibling of another element:</a:t>
            </a:r>
            <a:endParaRPr lang="en-US" dirty="0"/>
          </a:p>
          <a:p>
            <a:pPr marL="45720" indent="0">
              <a:spcBef>
                <a:spcPts val="1200"/>
              </a:spcBef>
              <a:buNone/>
            </a:pPr>
            <a:r>
              <a:rPr lang="en-US" dirty="0"/>
              <a:t>   	</a:t>
            </a:r>
            <a:r>
              <a:rPr lang="en-US" dirty="0" smtClean="0"/>
              <a:t>h2~p {</a:t>
            </a:r>
            <a:endParaRPr lang="en-US" dirty="0"/>
          </a:p>
          <a:p>
            <a:pPr marL="45720" indent="0">
              <a:buNone/>
            </a:pPr>
            <a:r>
              <a:rPr lang="en-US" dirty="0"/>
              <a:t>	    color; </a:t>
            </a:r>
            <a:r>
              <a:rPr lang="en-US" dirty="0" smtClean="0"/>
              <a:t>blue;</a:t>
            </a:r>
            <a:endParaRPr lang="en-US" dirty="0"/>
          </a:p>
          <a:p>
            <a:pPr marL="45720" indent="0">
              <a:buNone/>
            </a:pPr>
            <a:r>
              <a:rPr lang="en-US" dirty="0"/>
              <a:t>	}</a:t>
            </a:r>
          </a:p>
          <a:p>
            <a:pPr marL="320040" lvl="1" indent="0">
              <a:buNone/>
            </a:pPr>
            <a:r>
              <a:rPr lang="en-US" dirty="0"/>
              <a:t>This selects </a:t>
            </a:r>
            <a:r>
              <a:rPr lang="en-US" dirty="0" smtClean="0"/>
              <a:t>all paragraph elements that are siblings to h2 elements.</a:t>
            </a:r>
            <a:r>
              <a:rPr lang="en-US" dirty="0"/>
              <a:t/>
            </a:r>
            <a:br>
              <a:rPr lang="en-US" dirty="0"/>
            </a:b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Relational selectors</a:t>
            </a:r>
            <a:endParaRPr lang="en-US" dirty="0"/>
          </a:p>
        </p:txBody>
      </p:sp>
    </p:spTree>
    <p:extLst>
      <p:ext uri="{BB962C8B-B14F-4D97-AF65-F5344CB8AC3E}">
        <p14:creationId xmlns:p14="http://schemas.microsoft.com/office/powerpoint/2010/main" val="1050129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180 presentation theme">
  <a:themeElements>
    <a:clrScheme name="CS2800">
      <a:dk1>
        <a:srgbClr val="002F8E"/>
      </a:dk1>
      <a:lt1>
        <a:srgbClr val="FFFFFF"/>
      </a:lt1>
      <a:dk2>
        <a:srgbClr val="00236A"/>
      </a:dk2>
      <a:lt2>
        <a:srgbClr val="FFFFFF"/>
      </a:lt2>
      <a:accent1>
        <a:srgbClr val="860000"/>
      </a:accent1>
      <a:accent2>
        <a:srgbClr val="6E2C11"/>
      </a:accent2>
      <a:accent3>
        <a:srgbClr val="526DB0"/>
      </a:accent3>
      <a:accent4>
        <a:srgbClr val="D5D5D5"/>
      </a:accent4>
      <a:accent5>
        <a:srgbClr val="DC5924"/>
      </a:accent5>
      <a:accent6>
        <a:srgbClr val="B4B392"/>
      </a:accent6>
      <a:hlink>
        <a:srgbClr val="2F75FF"/>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CS1180 presentation theme</Template>
  <TotalTime>945</TotalTime>
  <Words>1612</Words>
  <Application>Microsoft Office PowerPoint</Application>
  <PresentationFormat>On-screen Show (4:3)</PresentationFormat>
  <Paragraphs>309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CS1180 presentation theme</vt:lpstr>
      <vt:lpstr>Styling with css</vt:lpstr>
      <vt:lpstr>What is css?</vt:lpstr>
      <vt:lpstr>CSS may be specified in one of three ways</vt:lpstr>
      <vt:lpstr>Browser compatibility</vt:lpstr>
      <vt:lpstr>Css syntax</vt:lpstr>
      <vt:lpstr>Css selectors</vt:lpstr>
      <vt:lpstr>Example html</vt:lpstr>
      <vt:lpstr>Relational selectors</vt:lpstr>
      <vt:lpstr>Relational selectors</vt:lpstr>
      <vt:lpstr>Combinations of selectors</vt:lpstr>
      <vt:lpstr>Attribute selectors</vt:lpstr>
      <vt:lpstr>Pseudo-class selectors</vt:lpstr>
      <vt:lpstr>Anchor pseudo-classes</vt:lpstr>
      <vt:lpstr>:first-child pseudo-class</vt:lpstr>
      <vt:lpstr>:first-of-type  :last-child and :last-of-type</vt:lpstr>
      <vt:lpstr>:nth-child </vt:lpstr>
      <vt:lpstr>Pseudo-elements</vt:lpstr>
      <vt:lpstr>Pseudo-elements (continued)</vt:lpstr>
      <vt:lpstr>units of measurement</vt:lpstr>
      <vt:lpstr>colors</vt:lpstr>
      <vt:lpstr>Setting the font</vt:lpstr>
      <vt:lpstr>Font properties</vt:lpstr>
      <vt:lpstr>Text Indenting, aligning, and decorating</vt:lpstr>
      <vt:lpstr>Text shadow</vt:lpstr>
      <vt:lpstr>Floating an image</vt:lpstr>
      <vt:lpstr>Cascade rules</vt:lpstr>
      <vt:lpstr>Specificity rules</vt:lpstr>
      <vt:lpstr>ordering</vt:lpstr>
      <vt:lpstr>Using Chrome development tools to show effects of cascading styles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Vanessa Starkey</dc:creator>
  <cp:lastModifiedBy>VStarkey</cp:lastModifiedBy>
  <cp:revision>116</cp:revision>
  <cp:lastPrinted>2015-09-22T11:33:13Z</cp:lastPrinted>
  <dcterms:created xsi:type="dcterms:W3CDTF">2015-01-22T15:05:06Z</dcterms:created>
  <dcterms:modified xsi:type="dcterms:W3CDTF">2015-10-05T21:57:11Z</dcterms:modified>
</cp:coreProperties>
</file>