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9" r:id="rId3"/>
  </p:sldMasterIdLst>
  <p:notesMasterIdLst>
    <p:notesMasterId r:id="rId19"/>
  </p:notesMasterIdLst>
  <p:sldIdLst>
    <p:sldId id="257" r:id="rId4"/>
    <p:sldId id="260" r:id="rId5"/>
    <p:sldId id="262" r:id="rId6"/>
    <p:sldId id="258" r:id="rId7"/>
    <p:sldId id="259" r:id="rId8"/>
    <p:sldId id="263" r:id="rId9"/>
    <p:sldId id="261" r:id="rId10"/>
    <p:sldId id="264" r:id="rId11"/>
    <p:sldId id="265" r:id="rId12"/>
    <p:sldId id="318" r:id="rId13"/>
    <p:sldId id="290" r:id="rId14"/>
    <p:sldId id="291" r:id="rId15"/>
    <p:sldId id="306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 Wikimedia Commons,</a:t>
            </a:r>
            <a:r>
              <a:rPr lang="en-US" baseline="0" dirty="0" smtClean="0"/>
              <a:t> https://commons.wikimedia.org/wiki/File:DOM-model.svg; author: Birger Eriksson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BF5C1183-B085-4070-A402-C03A3F977D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9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1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BF5C1183-B085-4070-A402-C03A3F977D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8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BF5C1183-B085-4070-A402-C03A3F977D3D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BF5C1183-B085-4070-A402-C03A3F977D3D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ebstorage/" TargetMode="External"/><Relationship Id="rId2" Type="http://schemas.openxmlformats.org/officeDocument/2006/relationships/hyperlink" Target="http://www.sitepoint.com/html5-local-storage-revisit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Learn/Getting_started_with_the_web/JavaScript_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5943600" cy="1470025"/>
          </a:xfrm>
        </p:spPr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and </a:t>
            </a:r>
            <a:r>
              <a:rPr lang="en-US" b="1" dirty="0" err="1" smtClean="0"/>
              <a:t>jquery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4816"/>
            <a:ext cx="6248400" cy="274338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altLang="en-US" sz="2400" dirty="0" smtClean="0"/>
              <a:t>Document Object Model</a:t>
            </a:r>
          </a:p>
          <a:p>
            <a:pPr>
              <a:spcBef>
                <a:spcPts val="1800"/>
              </a:spcBef>
            </a:pPr>
            <a:r>
              <a:rPr lang="en-US" altLang="en-US" sz="2400" dirty="0" smtClean="0"/>
              <a:t>JavaScript examples</a:t>
            </a:r>
          </a:p>
          <a:p>
            <a:pPr>
              <a:spcBef>
                <a:spcPts val="1800"/>
              </a:spcBef>
            </a:pPr>
            <a:r>
              <a:rPr lang="en-US" altLang="en-US" sz="2400" smtClean="0"/>
              <a:t>jQuery examples</a:t>
            </a:r>
            <a:endParaRPr lang="en-US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3532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948777"/>
              </p:ext>
            </p:extLst>
          </p:nvPr>
        </p:nvGraphicFramePr>
        <p:xfrm>
          <a:off x="914400" y="1066800"/>
          <a:ext cx="7300912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7" imgW="7301323" imgH="2145273" progId="Word.Document.12">
                  <p:embed/>
                </p:oleObj>
              </mc:Choice>
              <mc:Fallback>
                <p:oleObj name="Document" r:id="rId7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031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01244"/>
              </p:ext>
            </p:extLst>
          </p:nvPr>
        </p:nvGraphicFramePr>
        <p:xfrm>
          <a:off x="914400" y="1066800"/>
          <a:ext cx="730091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7" imgW="7301323" imgH="2605437" progId="Word.Document.12">
                  <p:embed/>
                </p:oleObj>
              </mc:Choice>
              <mc:Fallback>
                <p:oleObj name="Document" r:id="rId7" imgW="7301323" imgH="2605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4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6825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00122"/>
              </p:ext>
            </p:extLst>
          </p:nvPr>
        </p:nvGraphicFramePr>
        <p:xfrm>
          <a:off x="914400" y="1066800"/>
          <a:ext cx="7300912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7" imgW="7301323" imgH="4280824" progId="Word.Document.12">
                  <p:embed/>
                </p:oleObj>
              </mc:Choice>
              <mc:Fallback>
                <p:oleObj name="Document" r:id="rId7" imgW="7301323" imgH="4280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27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1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99157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93819"/>
              </p:ext>
            </p:extLst>
          </p:nvPr>
        </p:nvGraphicFramePr>
        <p:xfrm>
          <a:off x="914400" y="1143000"/>
          <a:ext cx="7301323" cy="465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7" imgW="7301323" imgH="4656373" progId="Word.Document.12">
                  <p:embed/>
                </p:oleObj>
              </mc:Choice>
              <mc:Fallback>
                <p:oleObj name="Document" r:id="rId7" imgW="7301323" imgH="4656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5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2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4356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77891"/>
              </p:ext>
            </p:extLst>
          </p:nvPr>
        </p:nvGraphicFramePr>
        <p:xfrm>
          <a:off x="914400" y="1184089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7" imgW="7301323" imgH="3006911" progId="Word.Document.12">
                  <p:embed/>
                </p:oleObj>
              </mc:Choice>
              <mc:Fallback>
                <p:oleObj name="Document" r:id="rId7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84089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9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Murach's HTML5 and CSS3 (3rd Ed.), C15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2015, Mike Murach &amp; Associates,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16747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6648"/>
            <a:ext cx="6934200" cy="49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Object Model represents the structure of an HTML document and provides a way to navigate through and interact with the objects in that document.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19400"/>
            <a:ext cx="351074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981199"/>
            <a:ext cx="8407893" cy="4145279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3200" dirty="0" smtClean="0"/>
              <a:t>JavaScript - a programing language used to interact with the DOM.</a:t>
            </a:r>
          </a:p>
          <a:p>
            <a:pPr marL="45720" indent="0">
              <a:buNone/>
            </a:pPr>
            <a:endParaRPr lang="en-US" sz="3200" dirty="0"/>
          </a:p>
          <a:p>
            <a:pPr marL="457200" indent="-457200">
              <a:buNone/>
            </a:pPr>
            <a:r>
              <a:rPr lang="en-US" sz="3200" dirty="0" smtClean="0"/>
              <a:t>jQuery - a JavaScript library.  Using jQuery simplifies code writing and helps ensure that your scripts are well written.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34401" cy="4986530"/>
          </a:xfrm>
        </p:spPr>
        <p:txBody>
          <a:bodyPr>
            <a:normAutofit/>
          </a:bodyPr>
          <a:lstStyle/>
          <a:p>
            <a:r>
              <a:rPr lang="en-US" dirty="0" smtClean="0"/>
              <a:t>Dynamic typing – the type is determined during execution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myVariable</a:t>
            </a:r>
            <a:r>
              <a:rPr lang="en-US" dirty="0"/>
              <a:t> = </a:t>
            </a:r>
            <a:r>
              <a:rPr lang="en-US" dirty="0" smtClean="0"/>
              <a:t>‘apple';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myVariable</a:t>
            </a:r>
            <a:r>
              <a:rPr lang="en-US" dirty="0" smtClean="0"/>
              <a:t> = 53;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Use === for testing equality and !== for </a:t>
            </a:r>
            <a:r>
              <a:rPr lang="en-US" dirty="0" err="1" smtClean="0"/>
              <a:t>testsing</a:t>
            </a:r>
            <a:r>
              <a:rPr lang="en-US" dirty="0" smtClean="0"/>
              <a:t> inequality. This ensures that the comparison will be true only for values that are the same type and the same value.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200"/>
              </a:spcBef>
            </a:pPr>
            <a:r>
              <a:rPr lang="pt-BR" dirty="0" smtClean="0"/>
              <a:t>Functions do not need to state parameter types or return types:</a:t>
            </a:r>
          </a:p>
          <a:p>
            <a:pPr marL="868680" lvl="3" indent="0">
              <a:spcBef>
                <a:spcPts val="1200"/>
              </a:spcBef>
              <a:buNone/>
            </a:pPr>
            <a:r>
              <a:rPr lang="pt-BR" sz="2000" dirty="0" smtClean="0"/>
              <a:t>function </a:t>
            </a:r>
            <a:r>
              <a:rPr lang="pt-BR" sz="2000" dirty="0"/>
              <a:t>multiply(num1,num2) { </a:t>
            </a:r>
            <a:endParaRPr lang="pt-BR" sz="2000" dirty="0" smtClean="0"/>
          </a:p>
          <a:p>
            <a:pPr marL="868680" lvl="3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    var </a:t>
            </a:r>
            <a:r>
              <a:rPr lang="pt-BR" sz="2000" dirty="0"/>
              <a:t>result = num1 * num2; </a:t>
            </a:r>
            <a:endParaRPr lang="pt-BR" sz="2000" dirty="0" smtClean="0"/>
          </a:p>
          <a:p>
            <a:pPr marL="868680" lvl="3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    return </a:t>
            </a:r>
            <a:r>
              <a:rPr lang="pt-BR" sz="2000" dirty="0"/>
              <a:t>result; </a:t>
            </a:r>
            <a:endParaRPr lang="pt-BR" sz="2000" dirty="0" smtClean="0"/>
          </a:p>
          <a:p>
            <a:pPr marL="868680" lvl="3" indent="0">
              <a:buNone/>
            </a:pPr>
            <a:r>
              <a:rPr lang="pt-BR" sz="2000" dirty="0" smtClean="0"/>
              <a:t>}</a:t>
            </a:r>
            <a:endParaRPr lang="en-US" sz="2000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Events may be attached to an element directly by using a selector; element and attribute references may be stored in variables:</a:t>
            </a:r>
          </a:p>
          <a:p>
            <a:pPr marL="594360" lvl="2" indent="0">
              <a:spcBef>
                <a:spcPts val="1800"/>
              </a:spcBef>
              <a:buNone/>
            </a:pPr>
            <a:r>
              <a:rPr lang="en-US" sz="2000" dirty="0" err="1" smtClean="0"/>
              <a:t>document.querySelector</a:t>
            </a:r>
            <a:r>
              <a:rPr lang="en-US" sz="2000" dirty="0" smtClean="0"/>
              <a:t>(‘h1’).</a:t>
            </a:r>
            <a:r>
              <a:rPr lang="en-US" sz="2000" dirty="0" err="1" smtClean="0"/>
              <a:t>onclick</a:t>
            </a:r>
            <a:r>
              <a:rPr lang="en-US" sz="2000" dirty="0" smtClean="0"/>
              <a:t> = function() {</a:t>
            </a:r>
          </a:p>
          <a:p>
            <a:pPr marL="1097280" lvl="4" indent="0">
              <a:spcBef>
                <a:spcPts val="1200"/>
              </a:spcBef>
              <a:buNone/>
            </a:pPr>
            <a:r>
              <a:rPr lang="en-US" sz="2000" dirty="0" smtClean="0"/>
              <a:t>//code here</a:t>
            </a:r>
            <a:endParaRPr lang="en-US" sz="2000" dirty="0"/>
          </a:p>
          <a:p>
            <a:pPr marL="594360" lvl="2" indent="0">
              <a:spcBef>
                <a:spcPts val="1200"/>
              </a:spcBef>
              <a:buNone/>
            </a:pPr>
            <a:r>
              <a:rPr lang="en-US" sz="2000" dirty="0" smtClean="0"/>
              <a:t> };</a:t>
            </a:r>
          </a:p>
          <a:p>
            <a:pPr marL="594360" lvl="2" indent="0">
              <a:spcBef>
                <a:spcPts val="1200"/>
              </a:spcBef>
              <a:buNone/>
            </a:pPr>
            <a:endParaRPr lang="en-US" sz="2000" dirty="0"/>
          </a:p>
          <a:p>
            <a:pPr marL="594360" lvl="2" indent="0">
              <a:spcBef>
                <a:spcPts val="1200"/>
              </a:spcBef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myImage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document.querySelector</a:t>
            </a:r>
            <a:r>
              <a:rPr lang="en-US" sz="2000" dirty="0" smtClean="0"/>
              <a:t>(‘</a:t>
            </a:r>
            <a:r>
              <a:rPr lang="en-US" sz="2000" dirty="0" err="1" smtClean="0"/>
              <a:t>img</a:t>
            </a:r>
            <a:r>
              <a:rPr lang="en-US" sz="2000" dirty="0" smtClean="0"/>
              <a:t>’);</a:t>
            </a:r>
          </a:p>
          <a:p>
            <a:pPr marL="594360" lvl="2" indent="0">
              <a:spcBef>
                <a:spcPts val="600"/>
              </a:spcBef>
              <a:buNone/>
            </a:pPr>
            <a:r>
              <a:rPr lang="en-US" sz="2000" dirty="0" err="1" smtClean="0"/>
              <a:t>myImage.onclick</a:t>
            </a:r>
            <a:r>
              <a:rPr lang="en-US" sz="2000" dirty="0" smtClean="0"/>
              <a:t> </a:t>
            </a:r>
            <a:r>
              <a:rPr lang="en-US" sz="2000" dirty="0"/>
              <a:t>= function() {</a:t>
            </a:r>
          </a:p>
          <a:p>
            <a:pPr marL="1097280" lvl="4" indent="0">
              <a:spcBef>
                <a:spcPts val="1200"/>
              </a:spcBef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mySrc</a:t>
            </a:r>
            <a:r>
              <a:rPr lang="en-US" sz="2000" dirty="0" smtClean="0"/>
              <a:t> = </a:t>
            </a:r>
            <a:r>
              <a:rPr lang="en-US" sz="2000" dirty="0" err="1" smtClean="0"/>
              <a:t>myImage.getAttribute</a:t>
            </a:r>
            <a:r>
              <a:rPr lang="en-US" sz="2000" dirty="0" smtClean="0"/>
              <a:t>(‘</a:t>
            </a:r>
            <a:r>
              <a:rPr lang="en-US" sz="2000" dirty="0" err="1" smtClean="0"/>
              <a:t>src</a:t>
            </a:r>
            <a:r>
              <a:rPr lang="en-US" sz="2000" dirty="0" smtClean="0"/>
              <a:t>’);</a:t>
            </a:r>
          </a:p>
          <a:p>
            <a:pPr marL="1097280" lvl="4" indent="0">
              <a:spcBef>
                <a:spcPts val="1200"/>
              </a:spcBef>
              <a:buNone/>
            </a:pPr>
            <a:r>
              <a:rPr lang="en-US" sz="2000" dirty="0" smtClean="0"/>
              <a:t>//additional code </a:t>
            </a:r>
            <a:r>
              <a:rPr lang="en-US" sz="2000" dirty="0"/>
              <a:t>here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sz="2000" dirty="0"/>
              <a:t> };</a:t>
            </a:r>
          </a:p>
          <a:p>
            <a:pPr marL="594360" lvl="2" indent="0">
              <a:spcBef>
                <a:spcPts val="1200"/>
              </a:spcBef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400" dirty="0" smtClean="0"/>
              <a:t>HTML5 provides two objects for storing data on the client side: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localStorage – persists between sessions (but is deleted when browser history is cleared).</a:t>
            </a:r>
          </a:p>
          <a:p>
            <a:pPr lvl="2">
              <a:spcBef>
                <a:spcPts val="600"/>
              </a:spcBef>
            </a:pPr>
            <a:r>
              <a:rPr lang="en-US" sz="2100" dirty="0"/>
              <a:t>u</a:t>
            </a:r>
            <a:r>
              <a:rPr lang="en-US" sz="2100" dirty="0" smtClean="0"/>
              <a:t>se localStorage.setItem(keyName, keyValue) to store and localStorage.getItem(keyName) to retrieve.  keyName and keyValue are strings.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sessionStorage – data is lost when the browser tab is closed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good explanation of how local storage works may be </a:t>
            </a:r>
            <a:r>
              <a:rPr lang="en-US" dirty="0"/>
              <a:t>found at </a:t>
            </a:r>
            <a:r>
              <a:rPr lang="en-US" dirty="0">
                <a:hlinkClick r:id="rId2"/>
              </a:rPr>
              <a:t>http://www.sitepoint.com/html5-local-storage-revisited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thorough discussion of the WebStorage API may </a:t>
            </a:r>
            <a:r>
              <a:rPr lang="en-US" dirty="0"/>
              <a:t>be found at </a:t>
            </a:r>
            <a:r>
              <a:rPr lang="en-US" dirty="0">
                <a:hlinkClick r:id="rId3"/>
              </a:rPr>
              <a:t>http://www.w3.org/TR/webstorage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Mozille</a:t>
            </a:r>
            <a:r>
              <a:rPr lang="en-US" dirty="0" smtClean="0"/>
              <a:t> Developer Network is a good resource for learning more about JavaScript.   An introductory lesson may </a:t>
            </a:r>
            <a:r>
              <a:rPr lang="en-US" dirty="0"/>
              <a:t>be found 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developer.mozilla.org/en-US/Learn/Getting_started_with_the_web/JavaScript_basics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19071"/>
            <a:ext cx="8686799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needs to be available on your local computer or through a Content Delivery Network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=“jquery-2.1.3.js”&gt;&lt;/script&gt;  //if on computer</a:t>
            </a:r>
            <a:br>
              <a:rPr lang="en-US" dirty="0" smtClean="0"/>
            </a:br>
            <a:endParaRPr lang="en-US" dirty="0" smtClean="0"/>
          </a:p>
          <a:p>
            <a:pPr marL="45720" indent="0">
              <a:buNone/>
            </a:pPr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=http://code.jquery.com/jquery-1.11.3.min.js&gt;&lt;script&gt;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https://jquery.com/download</a:t>
            </a:r>
            <a:r>
              <a:rPr lang="en-US" dirty="0" smtClean="0"/>
              <a:t> for files; scroll down to find the file reference from a CDN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133599"/>
            <a:ext cx="8407893" cy="39928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The next slides are provided with the textbook </a:t>
            </a:r>
            <a:r>
              <a:rPr lang="en-US" sz="3200" i="1" dirty="0" err="1" smtClean="0"/>
              <a:t>Murach’s</a:t>
            </a:r>
            <a:r>
              <a:rPr lang="en-US" sz="3200" i="1" dirty="0" smtClean="0"/>
              <a:t> HTML5 and CSS3</a:t>
            </a:r>
            <a:r>
              <a:rPr lang="en-US" sz="3200" dirty="0" smtClean="0"/>
              <a:t>,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edition.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 smtClean="0"/>
              <a:t>A reference for </a:t>
            </a:r>
            <a:r>
              <a:rPr lang="en-US" sz="3200" smtClean="0"/>
              <a:t>the jQuery </a:t>
            </a:r>
            <a:r>
              <a:rPr lang="en-US" sz="3200" dirty="0" smtClean="0"/>
              <a:t>API may </a:t>
            </a:r>
            <a:r>
              <a:rPr lang="en-US" sz="3200" dirty="0"/>
              <a:t>be found at </a:t>
            </a:r>
            <a:r>
              <a:rPr lang="en-US" sz="3200" dirty="0">
                <a:hlinkClick r:id="rId2"/>
              </a:rPr>
              <a:t>https://api.jquery.com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1417</TotalTime>
  <Words>467</Words>
  <Application>Microsoft Office PowerPoint</Application>
  <PresentationFormat>On-screen Show (4:3)</PresentationFormat>
  <Paragraphs>87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CS1180 presentation theme</vt:lpstr>
      <vt:lpstr>1_Slide with title</vt:lpstr>
      <vt:lpstr>2_Slide with title</vt:lpstr>
      <vt:lpstr>Document</vt:lpstr>
      <vt:lpstr>Javascript and jquery</vt:lpstr>
      <vt:lpstr>Document object model</vt:lpstr>
      <vt:lpstr>Javascript and jquery</vt:lpstr>
      <vt:lpstr>Javascript notes</vt:lpstr>
      <vt:lpstr>events</vt:lpstr>
      <vt:lpstr>Local storage</vt:lpstr>
      <vt:lpstr>Additional information</vt:lpstr>
      <vt:lpstr>jQuery</vt:lpstr>
      <vt:lpstr>Using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VStarkey</cp:lastModifiedBy>
  <cp:revision>150</cp:revision>
  <cp:lastPrinted>2015-09-22T11:33:13Z</cp:lastPrinted>
  <dcterms:created xsi:type="dcterms:W3CDTF">2015-01-22T15:05:06Z</dcterms:created>
  <dcterms:modified xsi:type="dcterms:W3CDTF">2015-11-18T17:49:39Z</dcterms:modified>
</cp:coreProperties>
</file>