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gif"/><Relationship Id="rId4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gif"/><Relationship Id="rId4" Type="http://schemas.openxmlformats.org/officeDocument/2006/relationships/image" Target="../media/image08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gif"/><Relationship Id="rId4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/>
        </p:nvSpPr>
        <p:spPr>
          <a:xfrm>
            <a:off x="236750" y="232950"/>
            <a:ext cx="7238099" cy="485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433FF"/>
                </a:solidFill>
              </a:rPr>
              <a:t>&lt;!</a:t>
            </a:r>
            <a:r>
              <a:rPr lang="en" sz="1200">
                <a:solidFill>
                  <a:srgbClr val="B4261A"/>
                </a:solidFill>
              </a:rPr>
              <a:t>DOCTYPE </a:t>
            </a:r>
            <a:r>
              <a:rPr lang="en" sz="1200">
                <a:solidFill>
                  <a:srgbClr val="0433FF"/>
                </a:solidFill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433FF"/>
                </a:solidFill>
              </a:rPr>
              <a:t>&lt;</a:t>
            </a:r>
            <a:r>
              <a:rPr lang="en" sz="1200">
                <a:solidFill>
                  <a:srgbClr val="B4261A"/>
                </a:solidFill>
              </a:rPr>
              <a:t>html</a:t>
            </a:r>
            <a:r>
              <a:rPr lang="en" sz="1200">
                <a:solidFill>
                  <a:srgbClr val="0433FF"/>
                </a:solidFill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r>
              <a:rPr lang="en" sz="1200">
                <a:solidFill>
                  <a:srgbClr val="0433FF"/>
                </a:solidFill>
              </a:rPr>
              <a:t>&lt;</a:t>
            </a:r>
            <a:r>
              <a:rPr lang="en" sz="1200">
                <a:solidFill>
                  <a:srgbClr val="B4261A"/>
                </a:solidFill>
              </a:rPr>
              <a:t>head</a:t>
            </a:r>
            <a:r>
              <a:rPr lang="en" sz="1200">
                <a:solidFill>
                  <a:srgbClr val="0433FF"/>
                </a:solidFill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</a:t>
            </a:r>
            <a:r>
              <a:rPr lang="en" sz="1200">
                <a:solidFill>
                  <a:srgbClr val="0433FF"/>
                </a:solidFill>
              </a:rPr>
              <a:t>&lt;</a:t>
            </a:r>
            <a:r>
              <a:rPr lang="en" sz="1200">
                <a:solidFill>
                  <a:srgbClr val="B4261A"/>
                </a:solidFill>
              </a:rPr>
              <a:t>h1</a:t>
            </a:r>
            <a:r>
              <a:rPr lang="en" sz="1200">
                <a:solidFill>
                  <a:srgbClr val="0433FF"/>
                </a:solidFill>
              </a:rPr>
              <a:t>&gt;</a:t>
            </a:r>
            <a:r>
              <a:rPr lang="en" sz="1200">
                <a:solidFill>
                  <a:schemeClr val="dk1"/>
                </a:solidFill>
              </a:rPr>
              <a:t>Forms</a:t>
            </a:r>
            <a:r>
              <a:rPr lang="en" sz="1200">
                <a:solidFill>
                  <a:srgbClr val="0433FF"/>
                </a:solidFill>
              </a:rPr>
              <a:t>&lt;/</a:t>
            </a:r>
            <a:r>
              <a:rPr lang="en" sz="1200">
                <a:solidFill>
                  <a:srgbClr val="B4261A"/>
                </a:solidFill>
              </a:rPr>
              <a:t>h1</a:t>
            </a:r>
            <a:r>
              <a:rPr lang="en" sz="1200">
                <a:solidFill>
                  <a:srgbClr val="0433FF"/>
                </a:solidFill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r>
              <a:rPr lang="en" sz="1200">
                <a:solidFill>
                  <a:srgbClr val="0433FF"/>
                </a:solidFill>
              </a:rPr>
              <a:t>&lt;/</a:t>
            </a:r>
            <a:r>
              <a:rPr lang="en" sz="1200">
                <a:solidFill>
                  <a:srgbClr val="B4261A"/>
                </a:solidFill>
              </a:rPr>
              <a:t>head</a:t>
            </a:r>
            <a:r>
              <a:rPr lang="en" sz="1200">
                <a:solidFill>
                  <a:srgbClr val="0433FF"/>
                </a:solidFill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r>
              <a:rPr lang="en" sz="1200">
                <a:solidFill>
                  <a:srgbClr val="0433FF"/>
                </a:solidFill>
              </a:rPr>
              <a:t>&lt;</a:t>
            </a:r>
            <a:r>
              <a:rPr lang="en" sz="1200">
                <a:solidFill>
                  <a:schemeClr val="dk1"/>
                </a:solidFill>
              </a:rPr>
              <a:t>main</a:t>
            </a:r>
            <a:r>
              <a:rPr lang="en" sz="1200">
                <a:solidFill>
                  <a:srgbClr val="0433FF"/>
                </a:solidFill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</a:t>
            </a:r>
            <a:r>
              <a:rPr lang="en" sz="1200">
                <a:solidFill>
                  <a:srgbClr val="0433FF"/>
                </a:solidFill>
              </a:rPr>
              <a:t>&lt;</a:t>
            </a:r>
            <a:r>
              <a:rPr lang="en" sz="1200">
                <a:solidFill>
                  <a:srgbClr val="B4261A"/>
                </a:solidFill>
              </a:rPr>
              <a:t>header</a:t>
            </a:r>
            <a:r>
              <a:rPr lang="en" sz="1200">
                <a:solidFill>
                  <a:srgbClr val="0433FF"/>
                </a:solidFill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</a:t>
            </a:r>
            <a:r>
              <a:rPr lang="en" sz="1200">
                <a:solidFill>
                  <a:srgbClr val="0433FF"/>
                </a:solidFill>
              </a:rPr>
              <a:t>&lt;</a:t>
            </a:r>
            <a:r>
              <a:rPr lang="en" sz="1200">
                <a:solidFill>
                  <a:srgbClr val="B4261A"/>
                </a:solidFill>
              </a:rPr>
              <a:t>h1</a:t>
            </a:r>
            <a:r>
              <a:rPr lang="en" sz="1200">
                <a:solidFill>
                  <a:srgbClr val="0433FF"/>
                </a:solidFill>
              </a:rPr>
              <a:t>&gt;</a:t>
            </a:r>
            <a:r>
              <a:rPr lang="en" sz="1200">
                <a:solidFill>
                  <a:schemeClr val="dk1"/>
                </a:solidFill>
              </a:rPr>
              <a:t>                                		</a:t>
            </a:r>
            <a:r>
              <a:rPr lang="en" sz="1200">
                <a:solidFill>
                  <a:srgbClr val="0433FF"/>
                </a:solidFill>
              </a:rPr>
              <a:t>&lt;/</a:t>
            </a:r>
            <a:r>
              <a:rPr lang="en" sz="1200">
                <a:solidFill>
                  <a:srgbClr val="B4261A"/>
                </a:solidFill>
              </a:rPr>
              <a:t>h1</a:t>
            </a:r>
            <a:r>
              <a:rPr lang="en" sz="1200">
                <a:solidFill>
                  <a:srgbClr val="0433FF"/>
                </a:solidFill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</a:t>
            </a:r>
            <a:r>
              <a:rPr lang="en" sz="1200">
                <a:solidFill>
                  <a:srgbClr val="0433FF"/>
                </a:solidFill>
              </a:rPr>
              <a:t>&lt;</a:t>
            </a:r>
            <a:r>
              <a:rPr lang="en" sz="1200">
                <a:solidFill>
                  <a:srgbClr val="B4261A"/>
                </a:solidFill>
              </a:rPr>
              <a:t>h2</a:t>
            </a:r>
            <a:r>
              <a:rPr lang="en" sz="1200">
                <a:solidFill>
                  <a:srgbClr val="0433FF"/>
                </a:solidFill>
              </a:rPr>
              <a:t>&gt;</a:t>
            </a:r>
            <a:r>
              <a:rPr lang="en" sz="1200">
                <a:solidFill>
                  <a:schemeClr val="dk1"/>
                </a:solidFill>
              </a:rPr>
              <a:t>                                		</a:t>
            </a:r>
            <a:r>
              <a:rPr lang="en" sz="1200">
                <a:solidFill>
                  <a:srgbClr val="0433FF"/>
                </a:solidFill>
              </a:rPr>
              <a:t>&lt;/</a:t>
            </a:r>
            <a:r>
              <a:rPr lang="en" sz="1200">
                <a:solidFill>
                  <a:srgbClr val="B4261A"/>
                </a:solidFill>
              </a:rPr>
              <a:t>h2</a:t>
            </a:r>
            <a:r>
              <a:rPr lang="en" sz="1200">
                <a:solidFill>
                  <a:srgbClr val="0433FF"/>
                </a:solidFill>
              </a:rPr>
              <a:t>&gt;</a:t>
            </a:r>
            <a:r>
              <a:rPr lang="en" sz="1200">
                <a:solidFill>
                  <a:schemeClr val="dk1"/>
                </a:solidFill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</a:t>
            </a:r>
            <a:r>
              <a:rPr lang="en" sz="1200">
                <a:solidFill>
                  <a:srgbClr val="0433FF"/>
                </a:solidFill>
              </a:rPr>
              <a:t>&lt;</a:t>
            </a:r>
            <a:r>
              <a:rPr lang="en" sz="1200">
                <a:solidFill>
                  <a:srgbClr val="B4261A"/>
                </a:solidFill>
              </a:rPr>
              <a:t>h2</a:t>
            </a:r>
            <a:r>
              <a:rPr lang="en" sz="1200">
                <a:solidFill>
                  <a:srgbClr val="0433FF"/>
                </a:solidFill>
              </a:rPr>
              <a:t>&gt;</a:t>
            </a:r>
            <a:r>
              <a:rPr lang="en" sz="1200">
                <a:solidFill>
                  <a:schemeClr val="dk1"/>
                </a:solidFill>
              </a:rPr>
              <a:t>                                		</a:t>
            </a:r>
            <a:r>
              <a:rPr lang="en" sz="1200">
                <a:solidFill>
                  <a:srgbClr val="0433FF"/>
                </a:solidFill>
              </a:rPr>
              <a:t>&lt;/</a:t>
            </a:r>
            <a:r>
              <a:rPr lang="en" sz="1200">
                <a:solidFill>
                  <a:srgbClr val="B4261A"/>
                </a:solidFill>
              </a:rPr>
              <a:t>h2</a:t>
            </a:r>
            <a:r>
              <a:rPr lang="en" sz="1200">
                <a:solidFill>
                  <a:srgbClr val="0433FF"/>
                </a:solidFill>
              </a:rPr>
              <a:t>&gt;</a:t>
            </a:r>
            <a:r>
              <a:rPr lang="en" sz="1200">
                <a:solidFill>
                  <a:schemeClr val="dk1"/>
                </a:solidFill>
              </a:rPr>
              <a:t>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</a:t>
            </a:r>
            <a:r>
              <a:rPr lang="en" sz="1200">
                <a:solidFill>
                  <a:srgbClr val="0433FF"/>
                </a:solidFill>
              </a:rPr>
              <a:t>&lt;</a:t>
            </a:r>
            <a:r>
              <a:rPr lang="en" sz="1200">
                <a:solidFill>
                  <a:srgbClr val="B4261A"/>
                </a:solidFill>
              </a:rPr>
              <a:t>h2</a:t>
            </a:r>
            <a:r>
              <a:rPr lang="en" sz="1200">
                <a:solidFill>
                  <a:srgbClr val="0433FF"/>
                </a:solidFill>
              </a:rPr>
              <a:t>&gt;</a:t>
            </a:r>
            <a:r>
              <a:rPr lang="en" sz="1200">
                <a:solidFill>
                  <a:schemeClr val="dk1"/>
                </a:solidFill>
              </a:rPr>
              <a:t>                                		</a:t>
            </a:r>
            <a:r>
              <a:rPr lang="en" sz="1200">
                <a:solidFill>
                  <a:srgbClr val="0433FF"/>
                </a:solidFill>
              </a:rPr>
              <a:t>&lt;/</a:t>
            </a:r>
            <a:r>
              <a:rPr lang="en" sz="1200">
                <a:solidFill>
                  <a:srgbClr val="B4261A"/>
                </a:solidFill>
              </a:rPr>
              <a:t>h2</a:t>
            </a:r>
            <a:r>
              <a:rPr lang="en" sz="1200">
                <a:solidFill>
                  <a:srgbClr val="0433FF"/>
                </a:solidFill>
              </a:rPr>
              <a:t>&gt;</a:t>
            </a:r>
            <a:r>
              <a:rPr lang="en" sz="1200">
                <a:solidFill>
                  <a:schemeClr val="dk1"/>
                </a:solidFill>
              </a:rPr>
              <a:t>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</a:t>
            </a:r>
            <a:r>
              <a:rPr lang="en" sz="1200">
                <a:solidFill>
                  <a:srgbClr val="0433FF"/>
                </a:solidFill>
              </a:rPr>
              <a:t>&lt;</a:t>
            </a:r>
            <a:r>
              <a:rPr lang="en" sz="1200">
                <a:solidFill>
                  <a:srgbClr val="B4261A"/>
                </a:solidFill>
              </a:rPr>
              <a:t>h2</a:t>
            </a:r>
            <a:r>
              <a:rPr lang="en" sz="1200">
                <a:solidFill>
                  <a:srgbClr val="0433FF"/>
                </a:solidFill>
              </a:rPr>
              <a:t>&gt;</a:t>
            </a:r>
            <a:r>
              <a:rPr lang="en" sz="1200">
                <a:solidFill>
                  <a:schemeClr val="dk1"/>
                </a:solidFill>
              </a:rPr>
              <a:t>                                		</a:t>
            </a:r>
            <a:r>
              <a:rPr lang="en" sz="1200">
                <a:solidFill>
                  <a:srgbClr val="0433FF"/>
                </a:solidFill>
              </a:rPr>
              <a:t>&lt;/</a:t>
            </a:r>
            <a:r>
              <a:rPr lang="en" sz="1200">
                <a:solidFill>
                  <a:srgbClr val="B4261A"/>
                </a:solidFill>
              </a:rPr>
              <a:t>h2</a:t>
            </a:r>
            <a:r>
              <a:rPr lang="en" sz="1200">
                <a:solidFill>
                  <a:srgbClr val="0433FF"/>
                </a:solidFill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</a:t>
            </a:r>
            <a:r>
              <a:rPr lang="en" sz="1200">
                <a:solidFill>
                  <a:srgbClr val="0433FF"/>
                </a:solidFill>
              </a:rPr>
              <a:t>&lt;</a:t>
            </a:r>
            <a:r>
              <a:rPr lang="en" sz="1200">
                <a:solidFill>
                  <a:srgbClr val="B4261A"/>
                </a:solidFill>
              </a:rPr>
              <a:t>h2</a:t>
            </a:r>
            <a:r>
              <a:rPr lang="en" sz="1200">
                <a:solidFill>
                  <a:srgbClr val="0433FF"/>
                </a:solidFill>
              </a:rPr>
              <a:t>&gt;</a:t>
            </a:r>
            <a:r>
              <a:rPr lang="en" sz="1200">
                <a:solidFill>
                  <a:schemeClr val="dk1"/>
                </a:solidFill>
              </a:rPr>
              <a:t>                                		</a:t>
            </a:r>
            <a:r>
              <a:rPr lang="en" sz="1200">
                <a:solidFill>
                  <a:srgbClr val="0433FF"/>
                </a:solidFill>
              </a:rPr>
              <a:t>&lt;/</a:t>
            </a:r>
            <a:r>
              <a:rPr lang="en" sz="1200">
                <a:solidFill>
                  <a:srgbClr val="B4261A"/>
                </a:solidFill>
              </a:rPr>
              <a:t>h2</a:t>
            </a:r>
            <a:r>
              <a:rPr lang="en" sz="1200">
                <a:solidFill>
                  <a:srgbClr val="0433FF"/>
                </a:solidFill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</a:t>
            </a:r>
            <a:r>
              <a:rPr lang="en" sz="1200">
                <a:solidFill>
                  <a:srgbClr val="0433FF"/>
                </a:solidFill>
              </a:rPr>
              <a:t>&lt;</a:t>
            </a:r>
            <a:r>
              <a:rPr lang="en" sz="1200">
                <a:solidFill>
                  <a:srgbClr val="B4261A"/>
                </a:solidFill>
              </a:rPr>
              <a:t>h2</a:t>
            </a:r>
            <a:r>
              <a:rPr lang="en" sz="1200">
                <a:solidFill>
                  <a:srgbClr val="0433FF"/>
                </a:solidFill>
              </a:rPr>
              <a:t>&gt;</a:t>
            </a:r>
            <a:r>
              <a:rPr lang="en" sz="1200">
                <a:solidFill>
                  <a:schemeClr val="dk1"/>
                </a:solidFill>
              </a:rPr>
              <a:t>                                		</a:t>
            </a:r>
            <a:r>
              <a:rPr lang="en" sz="1200">
                <a:solidFill>
                  <a:srgbClr val="0433FF"/>
                </a:solidFill>
              </a:rPr>
              <a:t>&lt;/</a:t>
            </a:r>
            <a:r>
              <a:rPr lang="en" sz="1200">
                <a:solidFill>
                  <a:srgbClr val="B4261A"/>
                </a:solidFill>
              </a:rPr>
              <a:t>h2</a:t>
            </a:r>
            <a:r>
              <a:rPr lang="en" sz="1200">
                <a:solidFill>
                  <a:srgbClr val="0433FF"/>
                </a:solidFill>
              </a:rPr>
              <a:t>&gt;</a:t>
            </a:r>
            <a:r>
              <a:rPr lang="en" sz="1200">
                <a:solidFill>
                  <a:schemeClr val="dk1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</a:t>
            </a:r>
            <a:r>
              <a:rPr lang="en" sz="1200">
                <a:solidFill>
                  <a:srgbClr val="0433FF"/>
                </a:solidFill>
              </a:rPr>
              <a:t>&lt;/</a:t>
            </a:r>
            <a:r>
              <a:rPr lang="en" sz="1200">
                <a:solidFill>
                  <a:srgbClr val="B4261A"/>
                </a:solidFill>
              </a:rPr>
              <a:t>header</a:t>
            </a:r>
            <a:r>
              <a:rPr lang="en" sz="1200">
                <a:solidFill>
                  <a:srgbClr val="0433FF"/>
                </a:solidFill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</a:t>
            </a:r>
            <a:r>
              <a:rPr lang="en" sz="1200">
                <a:solidFill>
                  <a:srgbClr val="0433FF"/>
                </a:solidFill>
              </a:rPr>
              <a:t>&lt;</a:t>
            </a:r>
            <a:r>
              <a:rPr lang="en" sz="1200">
                <a:solidFill>
                  <a:srgbClr val="B4261A"/>
                </a:solidFill>
              </a:rPr>
              <a:t>body</a:t>
            </a:r>
            <a:r>
              <a:rPr lang="en" sz="1200">
                <a:solidFill>
                  <a:srgbClr val="0433FF"/>
                </a:solidFill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</a:t>
            </a:r>
            <a:r>
              <a:rPr lang="en" sz="1200">
                <a:solidFill>
                  <a:srgbClr val="0433FF"/>
                </a:solidFill>
              </a:rPr>
              <a:t>&lt;</a:t>
            </a:r>
            <a:r>
              <a:rPr lang="en" sz="1200">
                <a:solidFill>
                  <a:srgbClr val="B4261A"/>
                </a:solidFill>
              </a:rPr>
              <a:t>form</a:t>
            </a:r>
            <a:r>
              <a:rPr lang="en" sz="1200">
                <a:solidFill>
                  <a:srgbClr val="0433FF"/>
                </a:solidFill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  First name: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  </a:t>
            </a:r>
            <a:r>
              <a:rPr lang="en" sz="1200">
                <a:solidFill>
                  <a:srgbClr val="0433FF"/>
                </a:solidFill>
              </a:rPr>
              <a:t>&lt;</a:t>
            </a:r>
            <a:r>
              <a:rPr lang="en" sz="1200">
                <a:solidFill>
                  <a:srgbClr val="B4261A"/>
                </a:solidFill>
              </a:rPr>
              <a:t>br</a:t>
            </a:r>
            <a:r>
              <a:rPr lang="en" sz="1200">
                <a:solidFill>
                  <a:srgbClr val="0433FF"/>
                </a:solidFill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  </a:t>
            </a:r>
            <a:r>
              <a:rPr lang="en" sz="1200">
                <a:solidFill>
                  <a:srgbClr val="0433FF"/>
                </a:solidFill>
              </a:rPr>
              <a:t>&lt;</a:t>
            </a:r>
            <a:r>
              <a:rPr lang="en" sz="1200">
                <a:solidFill>
                  <a:srgbClr val="B4261A"/>
                </a:solidFill>
              </a:rPr>
              <a:t>input </a:t>
            </a:r>
            <a:r>
              <a:rPr lang="en" sz="1200">
                <a:solidFill>
                  <a:srgbClr val="FF2600"/>
                </a:solidFill>
              </a:rPr>
              <a:t>type</a:t>
            </a:r>
            <a:r>
              <a:rPr lang="en" sz="1200">
                <a:solidFill>
                  <a:schemeClr val="dk1"/>
                </a:solidFill>
              </a:rPr>
              <a:t>=</a:t>
            </a:r>
            <a:r>
              <a:rPr lang="en" sz="1200">
                <a:solidFill>
                  <a:srgbClr val="0433FF"/>
                </a:solidFill>
              </a:rPr>
              <a:t>"text" </a:t>
            </a:r>
            <a:r>
              <a:rPr lang="en" sz="1200">
                <a:solidFill>
                  <a:srgbClr val="FF2600"/>
                </a:solidFill>
              </a:rPr>
              <a:t>name</a:t>
            </a:r>
            <a:r>
              <a:rPr lang="en" sz="1200">
                <a:solidFill>
                  <a:schemeClr val="dk1"/>
                </a:solidFill>
              </a:rPr>
              <a:t>=</a:t>
            </a:r>
            <a:r>
              <a:rPr lang="en" sz="1200">
                <a:solidFill>
                  <a:srgbClr val="0433FF"/>
                </a:solidFill>
              </a:rPr>
              <a:t>"firstname"&gt;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  </a:t>
            </a:r>
            <a:r>
              <a:rPr lang="en" sz="1200">
                <a:solidFill>
                  <a:srgbClr val="0433FF"/>
                </a:solidFill>
              </a:rPr>
              <a:t>&lt;</a:t>
            </a:r>
            <a:r>
              <a:rPr lang="en" sz="1200">
                <a:solidFill>
                  <a:srgbClr val="B4261A"/>
                </a:solidFill>
              </a:rPr>
              <a:t>br</a:t>
            </a:r>
            <a:r>
              <a:rPr lang="en" sz="1200">
                <a:solidFill>
                  <a:srgbClr val="0433FF"/>
                </a:solidFill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        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986075" y="1732625"/>
            <a:ext cx="2055000" cy="63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 u="sng"/>
              <a:t>CHAPTER 11 FORMS 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986075" y="2322475"/>
            <a:ext cx="1697700" cy="152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Michael Rutkowski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Philip Carl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Josh Corbin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Brett Worley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Michael Kay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Ethan Lavarnway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2486012"/>
            <a:ext cx="47625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Text Areas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Text area may hold an unlimited amount of characters but the width and height can be adjusted.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25" y="2117150"/>
            <a:ext cx="6908800" cy="26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5525" y="2117150"/>
            <a:ext cx="2006950" cy="20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Labels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184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Labels are Text that appears the right of the form input.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Should be used to improve the accessibility of forms.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25" y="2030375"/>
            <a:ext cx="7685101" cy="29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Group Control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Uses the fieldset command to group controls.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Would make it easier to disable or hide multiple related controls.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975" y="2400987"/>
            <a:ext cx="47815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File Upload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form action prompts the user for file input from the computer.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74" y="1885725"/>
            <a:ext cx="6803200" cy="268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0650" y="0"/>
            <a:ext cx="2123350" cy="132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Submit Button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input type “submit” is used to return the data to the server side.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012" y="2545950"/>
            <a:ext cx="50958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Tabindex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970700"/>
            <a:ext cx="8520599" cy="160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tabindex is defined by the order that the forms are put in the html but negates labels.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An access key can be used to assign an accesskey to a label to select the text box related to it.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975" y="2513050"/>
            <a:ext cx="5906789" cy="25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0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Activity: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912" y="402675"/>
            <a:ext cx="595312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What are Forms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Forms allow the user to input data to the website.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The input data can then be sent to the web server to be processed.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Attributes 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4190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Form Elements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Name: Client side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Action: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Method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Target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4501800" y="1152475"/>
            <a:ext cx="3539400" cy="27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Input Elements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Type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Name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Disabled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Readonly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forms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Button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Text field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Radio button and checkbox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Drop down list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List boxes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Text areas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Labels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Group controls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Upload files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447" y="1093947"/>
            <a:ext cx="4657050" cy="312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Button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33767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This provides a clickable button. This button can contain images or text on it.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21617" t="0"/>
          <a:stretch/>
        </p:blipFill>
        <p:spPr>
          <a:xfrm>
            <a:off x="3798850" y="1070275"/>
            <a:ext cx="4686000" cy="31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550" y="2379350"/>
            <a:ext cx="2865150" cy="23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Text Field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23975" y="1193575"/>
            <a:ext cx="5907900" cy="127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input method allows text input. The default width is 20 characters.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725" y="2347775"/>
            <a:ext cx="6061750" cy="24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Radio Buttons and Checkboxes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These buttons can be marked to determine user input. When Checkboxes are implemented the user may select multiple options. When a Radio button is implemented the user may select multiple choices.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600" y="2311675"/>
            <a:ext cx="5081574" cy="244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Drop-down List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599" cy="49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Provides the user with a list of default values that they may choose from by clicking the form button and selecting an item from the drop down list.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75" y="2020500"/>
            <a:ext cx="7526624" cy="29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68925" y="4129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 Box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36437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Similar to a drop-down list but the number of options can be specified so that all of the options are not shown and a scroll can be used.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By default only one option can be selected.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748" y="1148975"/>
            <a:ext cx="4835974" cy="351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