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than Bolen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1" d="100"/>
          <a:sy n="121" d="100"/>
        </p:scale>
        <p:origin x="-90"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Okay guys. I have the PowerPoint done. Let me know if you have any suggestions or, if you see an obvious error, feel free to fix it. Everyone should be able to edit this document freely.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8199361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cxnSp>
        <p:nvCxnSpPr>
          <p:cNvPr id="9" name="Shape 9"/>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0" name="Shape 10"/>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a:endParaRPr/>
          </a:p>
        </p:txBody>
      </p:sp>
      <p:sp>
        <p:nvSpPr>
          <p:cNvPr id="11" name="Shape 11"/>
          <p:cNvSpPr txBox="1">
            <a:spLocks noGrp="1"/>
          </p:cNvSpPr>
          <p:nvPr>
            <p:ph type="subTitle" idx="1"/>
          </p:nvPr>
        </p:nvSpPr>
        <p:spPr>
          <a:xfrm>
            <a:off x="510450" y="3182312"/>
            <a:ext cx="8123100" cy="629999"/>
          </a:xfrm>
          <a:prstGeom prst="rect">
            <a:avLst/>
          </a:prstGeom>
        </p:spPr>
        <p:txBody>
          <a:bodyPr lIns="91425" tIns="91425" rIns="91425" bIns="91425" anchor="t" anchorCtr="0"/>
          <a:lstStyle>
            <a:lvl1pPr>
              <a:lnSpc>
                <a:spcPct val="100000"/>
              </a:lnSpc>
              <a:spcBef>
                <a:spcPts val="0"/>
              </a:spcBef>
              <a:spcAft>
                <a:spcPts val="0"/>
              </a:spcAft>
              <a:buClr>
                <a:schemeClr val="lt1"/>
              </a:buClr>
              <a:buSzPct val="100000"/>
              <a:buNone/>
              <a:defRPr sz="2400">
                <a:solidFill>
                  <a:schemeClr val="lt1"/>
                </a:solidFill>
              </a:defRPr>
            </a:lvl1pPr>
            <a:lvl2pPr>
              <a:lnSpc>
                <a:spcPct val="100000"/>
              </a:lnSpc>
              <a:spcBef>
                <a:spcPts val="0"/>
              </a:spcBef>
              <a:spcAft>
                <a:spcPts val="0"/>
              </a:spcAft>
              <a:buClr>
                <a:schemeClr val="lt1"/>
              </a:buClr>
              <a:buSzPct val="100000"/>
              <a:buNone/>
              <a:defRPr sz="2400">
                <a:solidFill>
                  <a:schemeClr val="lt1"/>
                </a:solidFill>
              </a:defRPr>
            </a:lvl2pPr>
            <a:lvl3pPr>
              <a:lnSpc>
                <a:spcPct val="100000"/>
              </a:lnSpc>
              <a:spcBef>
                <a:spcPts val="0"/>
              </a:spcBef>
              <a:spcAft>
                <a:spcPts val="0"/>
              </a:spcAft>
              <a:buClr>
                <a:schemeClr val="lt1"/>
              </a:buClr>
              <a:buSzPct val="100000"/>
              <a:buNone/>
              <a:defRPr sz="2400">
                <a:solidFill>
                  <a:schemeClr val="lt1"/>
                </a:solidFill>
              </a:defRPr>
            </a:lvl3pPr>
            <a:lvl4pPr>
              <a:lnSpc>
                <a:spcPct val="100000"/>
              </a:lnSpc>
              <a:spcBef>
                <a:spcPts val="0"/>
              </a:spcBef>
              <a:spcAft>
                <a:spcPts val="0"/>
              </a:spcAft>
              <a:buClr>
                <a:schemeClr val="lt1"/>
              </a:buClr>
              <a:buSzPct val="100000"/>
              <a:buNone/>
              <a:defRPr sz="2400">
                <a:solidFill>
                  <a:schemeClr val="lt1"/>
                </a:solidFill>
              </a:defRPr>
            </a:lvl4pPr>
            <a:lvl5pPr>
              <a:lnSpc>
                <a:spcPct val="100000"/>
              </a:lnSpc>
              <a:spcBef>
                <a:spcPts val="0"/>
              </a:spcBef>
              <a:spcAft>
                <a:spcPts val="0"/>
              </a:spcAft>
              <a:buClr>
                <a:schemeClr val="lt1"/>
              </a:buClr>
              <a:buSzPct val="100000"/>
              <a:buNone/>
              <a:defRPr sz="2400">
                <a:solidFill>
                  <a:schemeClr val="lt1"/>
                </a:solidFill>
              </a:defRPr>
            </a:lvl5pPr>
            <a:lvl6pPr>
              <a:lnSpc>
                <a:spcPct val="100000"/>
              </a:lnSpc>
              <a:spcBef>
                <a:spcPts val="0"/>
              </a:spcBef>
              <a:spcAft>
                <a:spcPts val="0"/>
              </a:spcAft>
              <a:buClr>
                <a:schemeClr val="lt1"/>
              </a:buClr>
              <a:buSzPct val="100000"/>
              <a:buNone/>
              <a:defRPr sz="2400">
                <a:solidFill>
                  <a:schemeClr val="lt1"/>
                </a:solidFill>
              </a:defRPr>
            </a:lvl6pPr>
            <a:lvl7pPr>
              <a:lnSpc>
                <a:spcPct val="100000"/>
              </a:lnSpc>
              <a:spcBef>
                <a:spcPts val="0"/>
              </a:spcBef>
              <a:spcAft>
                <a:spcPts val="0"/>
              </a:spcAft>
              <a:buClr>
                <a:schemeClr val="lt1"/>
              </a:buClr>
              <a:buSzPct val="100000"/>
              <a:buNone/>
              <a:defRPr sz="2400">
                <a:solidFill>
                  <a:schemeClr val="lt1"/>
                </a:solidFill>
              </a:defRPr>
            </a:lvl7pPr>
            <a:lvl8pPr>
              <a:lnSpc>
                <a:spcPct val="100000"/>
              </a:lnSpc>
              <a:spcBef>
                <a:spcPts val="0"/>
              </a:spcBef>
              <a:spcAft>
                <a:spcPts val="0"/>
              </a:spcAft>
              <a:buClr>
                <a:schemeClr val="lt1"/>
              </a:buClr>
              <a:buSzPct val="100000"/>
              <a:buNone/>
              <a:defRPr sz="2400">
                <a:solidFill>
                  <a:schemeClr val="lt1"/>
                </a:solidFill>
              </a:defRPr>
            </a:lvl8pPr>
            <a:lvl9pPr>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49" name="Shape 49"/>
          <p:cNvSpPr txBox="1">
            <a:spLocks noGrp="1"/>
          </p:cNvSpPr>
          <p:nvPr>
            <p:ph type="title"/>
          </p:nvPr>
        </p:nvSpPr>
        <p:spPr>
          <a:xfrm>
            <a:off x="311700" y="991475"/>
            <a:ext cx="8520599" cy="1917899"/>
          </a:xfrm>
          <a:prstGeom prst="rect">
            <a:avLst/>
          </a:prstGeom>
        </p:spPr>
        <p:txBody>
          <a:bodyPr lIns="91425" tIns="91425" rIns="91425" bIns="91425" anchor="ctr" anchorCtr="0"/>
          <a:lstStyle>
            <a:lvl1pPr algn="ctr">
              <a:spcBef>
                <a:spcPts val="0"/>
              </a:spcBef>
              <a:buSzPct val="100000"/>
              <a:defRPr sz="14000" b="1"/>
            </a:lvl1pPr>
            <a:lvl2pPr algn="ctr">
              <a:spcBef>
                <a:spcPts val="0"/>
              </a:spcBef>
              <a:buSzPct val="100000"/>
              <a:defRPr sz="14000" b="1"/>
            </a:lvl2pPr>
            <a:lvl3pPr algn="ctr">
              <a:spcBef>
                <a:spcPts val="0"/>
              </a:spcBef>
              <a:buSzPct val="100000"/>
              <a:defRPr sz="14000" b="1"/>
            </a:lvl3pPr>
            <a:lvl4pPr algn="ctr">
              <a:spcBef>
                <a:spcPts val="0"/>
              </a:spcBef>
              <a:buSzPct val="100000"/>
              <a:defRPr sz="14000" b="1"/>
            </a:lvl4pPr>
            <a:lvl5pPr algn="ctr">
              <a:spcBef>
                <a:spcPts val="0"/>
              </a:spcBef>
              <a:buSzPct val="100000"/>
              <a:defRPr sz="14000" b="1"/>
            </a:lvl5pPr>
            <a:lvl6pPr algn="ctr">
              <a:spcBef>
                <a:spcPts val="0"/>
              </a:spcBef>
              <a:buSzPct val="100000"/>
              <a:defRPr sz="14000" b="1"/>
            </a:lvl6pPr>
            <a:lvl7pPr algn="ctr">
              <a:spcBef>
                <a:spcPts val="0"/>
              </a:spcBef>
              <a:buSzPct val="100000"/>
              <a:defRPr sz="14000" b="1"/>
            </a:lvl7pPr>
            <a:lvl8pPr algn="ctr">
              <a:spcBef>
                <a:spcPts val="0"/>
              </a:spcBef>
              <a:buSzPct val="100000"/>
              <a:defRPr sz="14000" b="1"/>
            </a:lvl8pPr>
            <a:lvl9pPr algn="ctr">
              <a:spcBef>
                <a:spcPts val="0"/>
              </a:spcBef>
              <a:buSzPct val="100000"/>
              <a:defRPr sz="14000" b="1"/>
            </a:lvl9pPr>
          </a:lstStyle>
          <a:p>
            <a:endParaRPr/>
          </a:p>
        </p:txBody>
      </p:sp>
      <p:sp>
        <p:nvSpPr>
          <p:cNvPr id="50" name="Shape 50"/>
          <p:cNvSpPr txBox="1">
            <a:spLocks noGrp="1"/>
          </p:cNvSpPr>
          <p:nvPr>
            <p:ph type="body" idx="1"/>
          </p:nvPr>
        </p:nvSpPr>
        <p:spPr>
          <a:xfrm>
            <a:off x="311700" y="3071300"/>
            <a:ext cx="8520599" cy="901799"/>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1" name="Shape 5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3"/>
        <p:cNvGrpSpPr/>
        <p:nvPr/>
      </p:nvGrpSpPr>
      <p:grpSpPr>
        <a:xfrm>
          <a:off x="0" y="0"/>
          <a:ext cx="0" cy="0"/>
          <a:chOff x="0" y="0"/>
          <a:chExt cx="0" cy="0"/>
        </a:xfrm>
      </p:grpSpPr>
      <p:cxnSp>
        <p:nvCxnSpPr>
          <p:cNvPr id="14" name="Shape 14"/>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5" name="Shape 15"/>
          <p:cNvSpPr txBox="1">
            <a:spLocks noGrp="1"/>
          </p:cNvSpPr>
          <p:nvPr>
            <p:ph type="title"/>
          </p:nvPr>
        </p:nvSpPr>
        <p:spPr>
          <a:xfrm>
            <a:off x="510450" y="2057400"/>
            <a:ext cx="8123100" cy="778800"/>
          </a:xfrm>
          <a:prstGeom prst="rect">
            <a:avLst/>
          </a:prstGeom>
        </p:spPr>
        <p:txBody>
          <a:bodyPr lIns="91425" tIns="91425" rIns="91425" bIns="91425" anchor="b" anchorCtr="0"/>
          <a:lstStyle>
            <a:lvl1pPr>
              <a:spcBef>
                <a:spcPts val="0"/>
              </a:spcBef>
              <a:buClr>
                <a:schemeClr val="lt1"/>
              </a:buClr>
              <a:buSzPct val="100000"/>
              <a:defRPr sz="3600">
                <a:solidFill>
                  <a:schemeClr val="lt1"/>
                </a:solidFill>
              </a:defRPr>
            </a:lvl1pPr>
            <a:lvl2pPr>
              <a:spcBef>
                <a:spcPts val="0"/>
              </a:spcBef>
              <a:buClr>
                <a:schemeClr val="lt1"/>
              </a:buClr>
              <a:buSzPct val="100000"/>
              <a:defRPr sz="3600">
                <a:solidFill>
                  <a:schemeClr val="lt1"/>
                </a:solidFill>
              </a:defRPr>
            </a:lvl2pPr>
            <a:lvl3pPr>
              <a:spcBef>
                <a:spcPts val="0"/>
              </a:spcBef>
              <a:buClr>
                <a:schemeClr val="lt1"/>
              </a:buClr>
              <a:buSzPct val="100000"/>
              <a:defRPr sz="3600">
                <a:solidFill>
                  <a:schemeClr val="lt1"/>
                </a:solidFill>
              </a:defRPr>
            </a:lvl3pPr>
            <a:lvl4pPr>
              <a:spcBef>
                <a:spcPts val="0"/>
              </a:spcBef>
              <a:buClr>
                <a:schemeClr val="lt1"/>
              </a:buClr>
              <a:buSzPct val="100000"/>
              <a:defRPr sz="3600">
                <a:solidFill>
                  <a:schemeClr val="lt1"/>
                </a:solidFill>
              </a:defRPr>
            </a:lvl4pPr>
            <a:lvl5pPr>
              <a:spcBef>
                <a:spcPts val="0"/>
              </a:spcBef>
              <a:buClr>
                <a:schemeClr val="lt1"/>
              </a:buClr>
              <a:buSzPct val="100000"/>
              <a:defRPr sz="3600">
                <a:solidFill>
                  <a:schemeClr val="lt1"/>
                </a:solidFill>
              </a:defRPr>
            </a:lvl5pPr>
            <a:lvl6pPr>
              <a:spcBef>
                <a:spcPts val="0"/>
              </a:spcBef>
              <a:buClr>
                <a:schemeClr val="lt1"/>
              </a:buClr>
              <a:buSzPct val="100000"/>
              <a:defRPr sz="3600">
                <a:solidFill>
                  <a:schemeClr val="lt1"/>
                </a:solidFill>
              </a:defRPr>
            </a:lvl6pPr>
            <a:lvl7pPr>
              <a:spcBef>
                <a:spcPts val="0"/>
              </a:spcBef>
              <a:buClr>
                <a:schemeClr val="lt1"/>
              </a:buClr>
              <a:buSzPct val="100000"/>
              <a:defRPr sz="3600">
                <a:solidFill>
                  <a:schemeClr val="lt1"/>
                </a:solidFill>
              </a:defRPr>
            </a:lvl7pPr>
            <a:lvl8pPr>
              <a:spcBef>
                <a:spcPts val="0"/>
              </a:spcBef>
              <a:buClr>
                <a:schemeClr val="lt1"/>
              </a:buClr>
              <a:buSzPct val="100000"/>
              <a:defRPr sz="3600">
                <a:solidFill>
                  <a:schemeClr val="lt1"/>
                </a:solidFill>
              </a:defRPr>
            </a:lvl8pPr>
            <a:lvl9pPr>
              <a:spcBef>
                <a:spcPts val="0"/>
              </a:spcBef>
              <a:buClr>
                <a:schemeClr val="lt1"/>
              </a:buClr>
              <a:buSzPct val="100000"/>
              <a:defRPr sz="3600">
                <a:solidFill>
                  <a:schemeClr val="lt1"/>
                </a:solidFill>
              </a:defRPr>
            </a:lvl9pPr>
          </a:lstStyle>
          <a:p>
            <a:endParaRPr/>
          </a:p>
        </p:txBody>
      </p:sp>
      <p:sp>
        <p:nvSpPr>
          <p:cNvPr id="16" name="Shape 1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19" name="Shape 19"/>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5" name="Shape 25"/>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6" name="Shape 2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9" name="Shape 2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2" name="Shape 32"/>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3" name="Shape 3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526350"/>
            <a:ext cx="5797500" cy="4090800"/>
          </a:xfrm>
          <a:prstGeom prst="rect">
            <a:avLst/>
          </a:prstGeom>
        </p:spPr>
        <p:txBody>
          <a:bodyPr lIns="91425" tIns="91425" rIns="91425" bIns="91425" anchor="ctr"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36" name="Shape 3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39" name="Shape 39"/>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0" name="Shape 40"/>
          <p:cNvSpPr txBox="1">
            <a:spLocks noGrp="1"/>
          </p:cNvSpPr>
          <p:nvPr>
            <p:ph type="title"/>
          </p:nvPr>
        </p:nvSpPr>
        <p:spPr>
          <a:xfrm>
            <a:off x="265500" y="1205825"/>
            <a:ext cx="4045199" cy="1509599"/>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41" name="Shape 41"/>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6825"/>
            <a:ext cx="5998800" cy="598799"/>
          </a:xfrm>
          <a:prstGeom prst="rect">
            <a:avLst/>
          </a:prstGeom>
        </p:spPr>
        <p:txBody>
          <a:bodyPr lIns="91425" tIns="91425" rIns="91425" bIns="91425" anchor="ctr" anchorCtr="0"/>
          <a:lstStyle>
            <a:lvl1pPr>
              <a:lnSpc>
                <a:spcPct val="100000"/>
              </a:lnSpc>
              <a:spcBef>
                <a:spcPts val="0"/>
              </a:spcBef>
              <a:spcAft>
                <a:spcPts val="0"/>
              </a:spcAft>
              <a:buSzPct val="100000"/>
              <a:buNone/>
              <a:defRPr sz="2100"/>
            </a:lvl1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510450" y="1257300"/>
            <a:ext cx="8123100" cy="1588500"/>
          </a:xfrm>
          <a:prstGeom prst="rect">
            <a:avLst/>
          </a:prstGeom>
        </p:spPr>
        <p:txBody>
          <a:bodyPr lIns="91425" tIns="91425" rIns="91425" bIns="91425" anchor="b" anchorCtr="0">
            <a:noAutofit/>
          </a:bodyPr>
          <a:lstStyle/>
          <a:p>
            <a:pPr>
              <a:spcBef>
                <a:spcPts val="0"/>
              </a:spcBef>
              <a:buNone/>
            </a:pPr>
            <a:r>
              <a:rPr lang="en"/>
              <a:t>Embedding Audio and Video</a:t>
            </a:r>
          </a:p>
        </p:txBody>
      </p:sp>
      <p:sp>
        <p:nvSpPr>
          <p:cNvPr id="56" name="Shape 56"/>
          <p:cNvSpPr txBox="1">
            <a:spLocks noGrp="1"/>
          </p:cNvSpPr>
          <p:nvPr>
            <p:ph type="subTitle" idx="1"/>
          </p:nvPr>
        </p:nvSpPr>
        <p:spPr>
          <a:xfrm>
            <a:off x="510450" y="3182342"/>
            <a:ext cx="8123100" cy="1533600"/>
          </a:xfrm>
          <a:prstGeom prst="rect">
            <a:avLst/>
          </a:prstGeom>
        </p:spPr>
        <p:txBody>
          <a:bodyPr lIns="91425" tIns="91425" rIns="91425" bIns="91425" anchor="t" anchorCtr="0">
            <a:noAutofit/>
          </a:bodyPr>
          <a:lstStyle/>
          <a:p>
            <a:pPr rtl="0">
              <a:spcBef>
                <a:spcPts val="0"/>
              </a:spcBef>
              <a:buNone/>
            </a:pPr>
            <a:r>
              <a:rPr lang="en"/>
              <a:t>Table 1</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Attributes of the Embed Element</a:t>
            </a:r>
          </a:p>
        </p:txBody>
      </p:sp>
      <p:sp>
        <p:nvSpPr>
          <p:cNvPr id="111" name="Shape 11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type - The MIME type of the file to be played.</a:t>
            </a:r>
          </a:p>
          <a:p>
            <a:pPr marL="457200" lvl="0" indent="-228600" rtl="0">
              <a:spcBef>
                <a:spcPts val="0"/>
              </a:spcBef>
            </a:pPr>
            <a:r>
              <a:rPr lang="en"/>
              <a:t>src - The URL of the file to be played. </a:t>
            </a:r>
          </a:p>
          <a:p>
            <a:pPr marL="457200" lvl="0" indent="-228600" rtl="0">
              <a:spcBef>
                <a:spcPts val="0"/>
              </a:spcBef>
            </a:pPr>
            <a:r>
              <a:rPr lang="en"/>
              <a:t>width - The width of the file or the media player that’s used.</a:t>
            </a:r>
          </a:p>
          <a:p>
            <a:pPr marL="457200" lvl="0" indent="-228600">
              <a:spcBef>
                <a:spcPts val="0"/>
              </a:spcBef>
            </a:pPr>
            <a:r>
              <a:rPr lang="en"/>
              <a:t>height - The height of the file or the media player that’s used.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Embed Element Example</a:t>
            </a:r>
          </a:p>
        </p:txBody>
      </p:sp>
      <p:sp>
        <p:nvSpPr>
          <p:cNvPr id="117" name="Shape 117"/>
          <p:cNvSpPr txBox="1">
            <a:spLocks noGrp="1"/>
          </p:cNvSpPr>
          <p:nvPr>
            <p:ph type="body" idx="1"/>
          </p:nvPr>
        </p:nvSpPr>
        <p:spPr>
          <a:xfrm>
            <a:off x="311700" y="1152475"/>
            <a:ext cx="3999899" cy="3416400"/>
          </a:xfrm>
          <a:prstGeom prst="rect">
            <a:avLst/>
          </a:prstGeom>
        </p:spPr>
        <p:txBody>
          <a:bodyPr lIns="91425" tIns="91425" rIns="91425" bIns="91425" anchor="t" anchorCtr="0">
            <a:noAutofit/>
          </a:bodyPr>
          <a:lstStyle/>
          <a:p>
            <a:pPr algn="ctr" rtl="0">
              <a:spcBef>
                <a:spcPts val="0"/>
              </a:spcBef>
              <a:buNone/>
            </a:pPr>
            <a:r>
              <a:rPr lang="en" sz="1400" b="1"/>
              <a:t>Audio</a:t>
            </a:r>
          </a:p>
          <a:p>
            <a:pPr rtl="0">
              <a:spcBef>
                <a:spcPts val="0"/>
              </a:spcBef>
              <a:buNone/>
            </a:pPr>
            <a:r>
              <a:rPr lang="en" sz="1000"/>
              <a:t>&lt;embed type="audio/mp3" </a:t>
            </a:r>
          </a:p>
          <a:p>
            <a:pPr rtl="0">
              <a:spcBef>
                <a:spcPts val="0"/>
              </a:spcBef>
              <a:buNone/>
            </a:pPr>
            <a:r>
              <a:rPr lang="en" sz="1000"/>
              <a:t>	   src="media/sjv_welcome.mp3"</a:t>
            </a:r>
          </a:p>
          <a:p>
            <a:pPr rtl="0">
              <a:spcBef>
                <a:spcPts val="0"/>
              </a:spcBef>
              <a:buNone/>
            </a:pPr>
            <a:r>
              <a:rPr lang="en" sz="1000"/>
              <a:t>       width="300" height="75"</a:t>
            </a:r>
          </a:p>
          <a:p>
            <a:pPr rtl="0">
              <a:spcBef>
                <a:spcPts val="0"/>
              </a:spcBef>
              <a:buNone/>
            </a:pPr>
            <a:r>
              <a:rPr lang="en" sz="1000"/>
              <a:t>       autoplay="true"&gt;</a:t>
            </a:r>
          </a:p>
          <a:p>
            <a:pPr rtl="0">
              <a:spcBef>
                <a:spcPts val="0"/>
              </a:spcBef>
              <a:buNone/>
            </a:pPr>
            <a:endParaRPr sz="1400"/>
          </a:p>
          <a:p>
            <a:pPr>
              <a:spcBef>
                <a:spcPts val="0"/>
              </a:spcBef>
              <a:buNone/>
            </a:pPr>
            <a:endParaRPr sz="1400"/>
          </a:p>
        </p:txBody>
      </p:sp>
      <p:sp>
        <p:nvSpPr>
          <p:cNvPr id="118" name="Shape 118"/>
          <p:cNvSpPr txBox="1">
            <a:spLocks noGrp="1"/>
          </p:cNvSpPr>
          <p:nvPr>
            <p:ph type="body" idx="2"/>
          </p:nvPr>
        </p:nvSpPr>
        <p:spPr>
          <a:xfrm>
            <a:off x="4815750" y="1152475"/>
            <a:ext cx="4328400" cy="3416400"/>
          </a:xfrm>
          <a:prstGeom prst="rect">
            <a:avLst/>
          </a:prstGeom>
        </p:spPr>
        <p:txBody>
          <a:bodyPr lIns="91425" tIns="91425" rIns="91425" bIns="91425" anchor="t" anchorCtr="0">
            <a:noAutofit/>
          </a:bodyPr>
          <a:lstStyle/>
          <a:p>
            <a:pPr algn="ctr" rtl="0">
              <a:spcBef>
                <a:spcPts val="0"/>
              </a:spcBef>
              <a:buNone/>
            </a:pPr>
            <a:r>
              <a:rPr lang="en" b="1"/>
              <a:t>Video</a:t>
            </a:r>
          </a:p>
          <a:p>
            <a:pPr rtl="0">
              <a:spcBef>
                <a:spcPts val="0"/>
              </a:spcBef>
              <a:buNone/>
            </a:pPr>
            <a:r>
              <a:rPr lang="en" sz="1000"/>
              <a:t>&lt;embed src="https://www.youtube.com/embed/NkfJjWJnl-w"</a:t>
            </a:r>
          </a:p>
          <a:p>
            <a:pPr rtl="0">
              <a:spcBef>
                <a:spcPts val="0"/>
              </a:spcBef>
              <a:buNone/>
            </a:pPr>
            <a:r>
              <a:rPr lang="en" sz="1000"/>
              <a:t>       width="560"</a:t>
            </a:r>
          </a:p>
          <a:p>
            <a:pPr rtl="0">
              <a:spcBef>
                <a:spcPts val="0"/>
              </a:spcBef>
              <a:buNone/>
            </a:pPr>
            <a:r>
              <a:rPr lang="en" sz="1000"/>
              <a:t>       height="349"&gt;</a:t>
            </a:r>
          </a:p>
          <a:p>
            <a:pPr rtl="0">
              <a:spcBef>
                <a:spcPts val="0"/>
              </a:spcBef>
              <a:buNone/>
            </a:pPr>
            <a:endParaRPr/>
          </a:p>
          <a:p>
            <a:pPr>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HTML5 Audio and Video Elements</a:t>
            </a:r>
          </a:p>
        </p:txBody>
      </p:sp>
      <p:sp>
        <p:nvSpPr>
          <p:cNvPr id="124" name="Shape 12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a:spcBef>
                <a:spcPts val="0"/>
              </a:spcBef>
              <a:buNone/>
            </a:pPr>
            <a:r>
              <a:rPr lang="en"/>
              <a:t>This is the simplest way to embed audio and video into a webpage and provides the most options for customizing the way that the file plays and appears on the webpage. This is also the preferred method for embedding audio and video since it conforms to the newest HTML5 standard.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Common Attributes for Audio and Video Elements</a:t>
            </a:r>
          </a:p>
        </p:txBody>
      </p:sp>
      <p:sp>
        <p:nvSpPr>
          <p:cNvPr id="130" name="Shape 13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buSzPct val="100000"/>
            </a:pPr>
            <a:r>
              <a:rPr lang="en" sz="1400"/>
              <a:t>src - The URL of the file to be played.</a:t>
            </a:r>
          </a:p>
          <a:p>
            <a:pPr marL="457200" lvl="0" indent="-228600" rtl="0">
              <a:spcBef>
                <a:spcPts val="0"/>
              </a:spcBef>
              <a:buSzPct val="100000"/>
            </a:pPr>
            <a:r>
              <a:rPr lang="en" sz="1400"/>
              <a:t>poster - Supported only by the video element, provides a path to a static image to be displayed in place of the video before it is played.</a:t>
            </a:r>
          </a:p>
          <a:p>
            <a:pPr marL="457200" lvl="0" indent="-228600" rtl="0">
              <a:spcBef>
                <a:spcPts val="0"/>
              </a:spcBef>
              <a:buSzPct val="100000"/>
            </a:pPr>
            <a:r>
              <a:rPr lang="en" sz="1400"/>
              <a:t>preload - One of three possible values that tell the browser whether to preload any data: none(default), metadata(info such as track name and dimensions), or auto(preload the entire media file).</a:t>
            </a:r>
          </a:p>
          <a:p>
            <a:pPr marL="457200" lvl="0" indent="-228600" rtl="0">
              <a:spcBef>
                <a:spcPts val="0"/>
              </a:spcBef>
              <a:buSzPct val="100000"/>
            </a:pPr>
            <a:r>
              <a:rPr lang="en" sz="1400"/>
              <a:t>autoplay - starts playing the media as soon as the webpage is loaded.</a:t>
            </a:r>
          </a:p>
          <a:p>
            <a:pPr marL="457200" lvl="0" indent="-228600" rtl="0">
              <a:spcBef>
                <a:spcPts val="0"/>
              </a:spcBef>
              <a:buSzPct val="100000"/>
            </a:pPr>
            <a:r>
              <a:rPr lang="en" sz="1400"/>
              <a:t>loop - causes media to repeat when it reaches the end.</a:t>
            </a:r>
          </a:p>
          <a:p>
            <a:pPr marL="457200" lvl="0" indent="-228600" rtl="0">
              <a:spcBef>
                <a:spcPts val="0"/>
              </a:spcBef>
              <a:buSzPct val="100000"/>
            </a:pPr>
            <a:r>
              <a:rPr lang="en" sz="1400"/>
              <a:t>muted - supported only by the video element, causes the video element to begin playing with volume muted (if autoplay is enabled).</a:t>
            </a:r>
          </a:p>
          <a:p>
            <a:pPr marL="457200" lvl="0" indent="-228600" rtl="0">
              <a:spcBef>
                <a:spcPts val="0"/>
              </a:spcBef>
              <a:buSzPct val="100000"/>
            </a:pPr>
            <a:r>
              <a:rPr lang="en" sz="1400"/>
              <a:t>controls - Displays the default control toolbar underneath the media to be played.</a:t>
            </a:r>
          </a:p>
          <a:p>
            <a:pPr marL="457200" lvl="0" indent="-228600" rtl="0">
              <a:spcBef>
                <a:spcPts val="0"/>
              </a:spcBef>
              <a:buSzPct val="100000"/>
            </a:pPr>
            <a:r>
              <a:rPr lang="en" sz="1400"/>
              <a:t>width - specifies the width of the media file to be played in the browser.</a:t>
            </a:r>
          </a:p>
          <a:p>
            <a:pPr marL="457200" lvl="0" indent="-228600">
              <a:spcBef>
                <a:spcPts val="0"/>
              </a:spcBef>
              <a:buSzPct val="100000"/>
            </a:pPr>
            <a:r>
              <a:rPr lang="en" sz="1400"/>
              <a:t>height - specifies the height of the media file to be played in the browser.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Audio and Video Element example</a:t>
            </a:r>
          </a:p>
        </p:txBody>
      </p:sp>
      <p:sp>
        <p:nvSpPr>
          <p:cNvPr id="136" name="Shape 136"/>
          <p:cNvSpPr txBox="1">
            <a:spLocks noGrp="1"/>
          </p:cNvSpPr>
          <p:nvPr>
            <p:ph type="body" idx="1"/>
          </p:nvPr>
        </p:nvSpPr>
        <p:spPr>
          <a:xfrm>
            <a:off x="311700" y="1152475"/>
            <a:ext cx="4303499" cy="3416400"/>
          </a:xfrm>
          <a:prstGeom prst="rect">
            <a:avLst/>
          </a:prstGeom>
        </p:spPr>
        <p:txBody>
          <a:bodyPr lIns="91425" tIns="91425" rIns="91425" bIns="91425" anchor="t" anchorCtr="0">
            <a:noAutofit/>
          </a:bodyPr>
          <a:lstStyle/>
          <a:p>
            <a:pPr algn="ctr" rtl="0">
              <a:spcBef>
                <a:spcPts val="0"/>
              </a:spcBef>
              <a:buNone/>
            </a:pPr>
            <a:r>
              <a:rPr lang="en" sz="1000" b="1"/>
              <a:t>Video</a:t>
            </a:r>
          </a:p>
          <a:p>
            <a:pPr rtl="0">
              <a:spcBef>
                <a:spcPts val="0"/>
              </a:spcBef>
              <a:buNone/>
            </a:pPr>
            <a:r>
              <a:rPr lang="en" sz="1000"/>
              <a:t>&lt;video id="videoplayer" width="480" height="270" controls autoplay&gt;</a:t>
            </a:r>
          </a:p>
          <a:p>
            <a:pPr rtl="0">
              <a:spcBef>
                <a:spcPts val="0"/>
              </a:spcBef>
              <a:buNone/>
            </a:pPr>
            <a:r>
              <a:rPr lang="en" sz="1000"/>
              <a:t>	&lt;source src="media/sjv_speakers_sampson.mp4"&gt;</a:t>
            </a:r>
          </a:p>
          <a:p>
            <a:pPr>
              <a:spcBef>
                <a:spcPts val="0"/>
              </a:spcBef>
              <a:buNone/>
            </a:pPr>
            <a:endParaRPr/>
          </a:p>
        </p:txBody>
      </p:sp>
      <p:sp>
        <p:nvSpPr>
          <p:cNvPr id="137" name="Shape 137"/>
          <p:cNvSpPr txBox="1">
            <a:spLocks noGrp="1"/>
          </p:cNvSpPr>
          <p:nvPr>
            <p:ph type="body" idx="2"/>
          </p:nvPr>
        </p:nvSpPr>
        <p:spPr>
          <a:xfrm>
            <a:off x="4832400" y="1152475"/>
            <a:ext cx="3999899" cy="3416400"/>
          </a:xfrm>
          <a:prstGeom prst="rect">
            <a:avLst/>
          </a:prstGeom>
        </p:spPr>
        <p:txBody>
          <a:bodyPr lIns="91425" tIns="91425" rIns="91425" bIns="91425" anchor="t" anchorCtr="0">
            <a:noAutofit/>
          </a:bodyPr>
          <a:lstStyle/>
          <a:p>
            <a:pPr algn="ctr" rtl="0">
              <a:spcBef>
                <a:spcPts val="0"/>
              </a:spcBef>
              <a:buNone/>
            </a:pPr>
            <a:r>
              <a:rPr lang="en" b="1"/>
              <a:t>Audio</a:t>
            </a:r>
          </a:p>
          <a:p>
            <a:pPr rtl="0">
              <a:spcBef>
                <a:spcPts val="0"/>
              </a:spcBef>
              <a:buNone/>
            </a:pPr>
            <a:r>
              <a:rPr lang="en" sz="1000"/>
              <a:t>&lt;audio id="audioplayer" controls&gt;</a:t>
            </a:r>
          </a:p>
          <a:p>
            <a:pPr rtl="0">
              <a:spcBef>
                <a:spcPts val="0"/>
              </a:spcBef>
              <a:buNone/>
            </a:pPr>
            <a:r>
              <a:rPr lang="en" sz="1000"/>
              <a:t>	&lt;source src="media/sjv_welcome.mp3" type="audio/mp3"&gt;</a:t>
            </a:r>
          </a:p>
          <a:p>
            <a:pPr>
              <a:spcBef>
                <a:spcPts val="0"/>
              </a:spcBef>
              <a:buNone/>
            </a:pPr>
            <a:endParaRPr b="1"/>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Common Media Types-Video </a:t>
            </a:r>
          </a:p>
        </p:txBody>
      </p:sp>
      <p:sp>
        <p:nvSpPr>
          <p:cNvPr id="62" name="Shape 62"/>
          <p:cNvSpPr txBox="1">
            <a:spLocks noGrp="1"/>
          </p:cNvSpPr>
          <p:nvPr>
            <p:ph type="body" idx="1"/>
          </p:nvPr>
        </p:nvSpPr>
        <p:spPr>
          <a:xfrm>
            <a:off x="311700" y="1152475"/>
            <a:ext cx="8520599" cy="3877200"/>
          </a:xfrm>
          <a:prstGeom prst="rect">
            <a:avLst/>
          </a:prstGeom>
        </p:spPr>
        <p:txBody>
          <a:bodyPr lIns="91425" tIns="91425" rIns="91425" bIns="91425" anchor="t" anchorCtr="0">
            <a:noAutofit/>
          </a:bodyPr>
          <a:lstStyle/>
          <a:p>
            <a:pPr marL="457200" lvl="0" indent="-228600" rtl="0">
              <a:spcBef>
                <a:spcPts val="0"/>
              </a:spcBef>
              <a:buSzPct val="100000"/>
            </a:pPr>
            <a:r>
              <a:rPr lang="en" sz="1400"/>
              <a:t>MPEG-4 - Commonly found with a .mp4 or .m4v extension. Loosely based on Apple’s QuickTime(.mov) media type.</a:t>
            </a:r>
          </a:p>
          <a:p>
            <a:pPr marL="457200" lvl="0" indent="-228600" rtl="0">
              <a:spcBef>
                <a:spcPts val="0"/>
              </a:spcBef>
              <a:buSzPct val="100000"/>
            </a:pPr>
            <a:r>
              <a:rPr lang="en" sz="1400"/>
              <a:t>Flash Video - Commonly found with either the .flv or .f4v extension. Developed by Adobe and was one of the most popular media types for online video in the last 10 years.</a:t>
            </a:r>
          </a:p>
          <a:p>
            <a:pPr marL="457200" lvl="0" indent="-228600" rtl="0">
              <a:spcBef>
                <a:spcPts val="0"/>
              </a:spcBef>
              <a:buSzPct val="100000"/>
            </a:pPr>
            <a:r>
              <a:rPr lang="en" sz="1400"/>
              <a:t>Ogg - Usually has .ogg extension. Ogg is an open-source, open-standard media </a:t>
            </a:r>
          </a:p>
          <a:p>
            <a:pPr marL="457200" lvl="0" indent="-228600" rtl="0">
              <a:spcBef>
                <a:spcPts val="0"/>
              </a:spcBef>
              <a:buSzPct val="100000"/>
            </a:pPr>
            <a:r>
              <a:rPr lang="en" sz="1400"/>
              <a:t>WebM - Relatively new file format with .webm extension. Currently supported by Chrome, FireFox, and Opera.</a:t>
            </a:r>
          </a:p>
          <a:p>
            <a:pPr marL="457200" lvl="0" indent="-228600" rtl="0">
              <a:spcBef>
                <a:spcPts val="0"/>
              </a:spcBef>
              <a:buSzPct val="100000"/>
            </a:pPr>
            <a:r>
              <a:rPr lang="en" sz="1400"/>
              <a:t>ASF - Advanced Systems Format with .asf extension. ASF is a Microsoft proprietary video type designed for specifically for media streaming.</a:t>
            </a:r>
          </a:p>
          <a:p>
            <a:pPr marL="457200" lvl="0" indent="-228600" rtl="0">
              <a:spcBef>
                <a:spcPts val="0"/>
              </a:spcBef>
              <a:buSzPct val="100000"/>
            </a:pPr>
            <a:r>
              <a:rPr lang="en" sz="1400"/>
              <a:t>AVI - Audio Video Interleave commonly found with .avi extension. AVI is also a Microsoft proprietary video type. AVI was introduced back in 1992 when computer-based video was largely just a hope for the future, not a certainty. </a:t>
            </a:r>
          </a:p>
          <a:p>
            <a:pPr>
              <a:spcBef>
                <a:spcPts val="0"/>
              </a:spcBef>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Common Media Types for Audio</a:t>
            </a:r>
          </a:p>
        </p:txBody>
      </p:sp>
      <p:sp>
        <p:nvSpPr>
          <p:cNvPr id="68" name="Shape 68"/>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MP3 - MPEG-1 Audio Layer 3 - one of the most common audio file types.</a:t>
            </a:r>
          </a:p>
          <a:p>
            <a:pPr marL="457200" lvl="0" indent="-228600" rtl="0">
              <a:spcBef>
                <a:spcPts val="0"/>
              </a:spcBef>
            </a:pPr>
            <a:r>
              <a:rPr lang="en"/>
              <a:t>AAC - Advanced Audio Coding - Format used by Apple to deliver audio for the iTunes store. Originally designed to deliver better quality audio than MP3.</a:t>
            </a:r>
          </a:p>
          <a:p>
            <a:pPr marL="457200" lvl="0" indent="-228600" rtl="0">
              <a:spcBef>
                <a:spcPts val="0"/>
              </a:spcBef>
            </a:pPr>
            <a:r>
              <a:rPr lang="en"/>
              <a:t>Ogg - usually has .ogg extension - Open-source, open-standard media type supported by Chrome, Firefox, and Opera. The audio stream of an Ogg media type is technically referred to as Vorbis.</a:t>
            </a:r>
          </a:p>
          <a:p>
            <a:pPr marL="457200" lvl="0" indent="-228600">
              <a:spcBef>
                <a:spcPts val="0"/>
              </a:spcBef>
            </a:pPr>
            <a:r>
              <a:rPr lang="en"/>
              <a:t>WMA - Windows Media Audio - The audio stream of an ASF video is typically WMA.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Video Codecs</a:t>
            </a:r>
          </a:p>
        </p:txBody>
      </p:sp>
      <p:sp>
        <p:nvSpPr>
          <p:cNvPr id="74" name="Shape 74"/>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r>
              <a:rPr lang="en"/>
              <a:t>A video codec is a piece of software component responsible for compressing and decompressing video files for use on the internet. There are many different video codecs, but the three most common are:</a:t>
            </a:r>
          </a:p>
          <a:p>
            <a:pPr marL="457200" lvl="0" indent="-228600" rtl="0">
              <a:spcBef>
                <a:spcPts val="0"/>
              </a:spcBef>
            </a:pPr>
            <a:r>
              <a:rPr lang="en"/>
              <a:t>H.264 - Developed by the MPEG group in 1993. It was designed to provide a single “all - inclusive” codec that would support both low and high power devices.</a:t>
            </a:r>
          </a:p>
          <a:p>
            <a:pPr marL="457200" lvl="0" indent="-228600" rtl="0">
              <a:spcBef>
                <a:spcPts val="0"/>
              </a:spcBef>
            </a:pPr>
            <a:r>
              <a:rPr lang="en"/>
              <a:t>Theora - Royalty free codec that can produce video streams that can be embedded in virtually any format.</a:t>
            </a:r>
          </a:p>
          <a:p>
            <a:pPr marL="457200" lvl="0" indent="-228600">
              <a:spcBef>
                <a:spcPts val="0"/>
              </a:spcBef>
            </a:pPr>
            <a:r>
              <a:rPr lang="en"/>
              <a:t>VP8 - Originally developed by On2 Technologies (later acquired by Google). VP8 is an open-source, royalty-free encoder.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Audio Codecs</a:t>
            </a:r>
          </a:p>
        </p:txBody>
      </p:sp>
      <p:sp>
        <p:nvSpPr>
          <p:cNvPr id="80" name="Shape 8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Audio codecs perform the same services that a video codec does, except on audio streams. </a:t>
            </a:r>
          </a:p>
          <a:p>
            <a:pPr marL="457200" lvl="0" indent="-228600" rtl="0">
              <a:spcBef>
                <a:spcPts val="0"/>
              </a:spcBef>
            </a:pPr>
            <a:r>
              <a:rPr lang="en"/>
              <a:t>When playing video on a website, an audio codec is used to encode and decode the audio of the video and send it to the speakers. </a:t>
            </a:r>
          </a:p>
          <a:p>
            <a:pPr marL="457200" lvl="0" indent="-228600" rtl="0">
              <a:spcBef>
                <a:spcPts val="0"/>
              </a:spcBef>
            </a:pPr>
            <a:r>
              <a:rPr lang="en"/>
              <a:t>Most audio files have two channels, one for each speaker, but it is possible for them to have several more channels in order to support surround sound. </a:t>
            </a:r>
          </a:p>
          <a:p>
            <a:pPr marL="457200" lvl="0" indent="-228600">
              <a:spcBef>
                <a:spcPts val="0"/>
              </a:spcBef>
            </a:pPr>
            <a:r>
              <a:rPr lang="en"/>
              <a:t>Unlike video codecs, which are named differently than the media types, audio codecs share the same name as their respective media types.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How to Add Audio and Video to a Webpage</a:t>
            </a:r>
          </a:p>
        </p:txBody>
      </p:sp>
      <p:sp>
        <p:nvSpPr>
          <p:cNvPr id="86" name="Shape 86"/>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spcBef>
                <a:spcPts val="0"/>
              </a:spcBef>
              <a:buNone/>
            </a:pPr>
            <a:r>
              <a:rPr lang="en"/>
              <a:t>The commands for adding video to a webpage are fairly simple. The two major components needed to add video are the object and param elements. </a:t>
            </a:r>
          </a:p>
          <a:p>
            <a:pPr marL="457200" lvl="0" indent="-228600" rtl="0">
              <a:spcBef>
                <a:spcPts val="0"/>
              </a:spcBef>
            </a:pPr>
            <a:r>
              <a:rPr lang="en"/>
              <a:t>Object - Embeds a media file into a web page.</a:t>
            </a:r>
          </a:p>
          <a:p>
            <a:pPr marL="457200" lvl="0" indent="-228600">
              <a:spcBef>
                <a:spcPts val="0"/>
              </a:spcBef>
            </a:pPr>
            <a:r>
              <a:rPr lang="en"/>
              <a:t>Param - Provides parameters to the media player being used to open the file.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Attributes of the Object and Param Elements</a:t>
            </a:r>
          </a:p>
        </p:txBody>
      </p:sp>
      <p:sp>
        <p:nvSpPr>
          <p:cNvPr id="92" name="Shape 92"/>
          <p:cNvSpPr txBox="1">
            <a:spLocks noGrp="1"/>
          </p:cNvSpPr>
          <p:nvPr>
            <p:ph type="body" idx="1"/>
          </p:nvPr>
        </p:nvSpPr>
        <p:spPr>
          <a:xfrm>
            <a:off x="311700" y="1152475"/>
            <a:ext cx="3999899" cy="3416400"/>
          </a:xfrm>
          <a:prstGeom prst="rect">
            <a:avLst/>
          </a:prstGeom>
        </p:spPr>
        <p:txBody>
          <a:bodyPr lIns="91425" tIns="91425" rIns="91425" bIns="91425" anchor="t" anchorCtr="0">
            <a:noAutofit/>
          </a:bodyPr>
          <a:lstStyle/>
          <a:p>
            <a:pPr algn="ctr" rtl="0">
              <a:spcBef>
                <a:spcPts val="0"/>
              </a:spcBef>
              <a:buNone/>
            </a:pPr>
            <a:r>
              <a:rPr lang="en" b="1"/>
              <a:t>Object</a:t>
            </a:r>
          </a:p>
          <a:p>
            <a:pPr rtl="0">
              <a:spcBef>
                <a:spcPts val="0"/>
              </a:spcBef>
              <a:buNone/>
            </a:pPr>
            <a:r>
              <a:rPr lang="en"/>
              <a:t>type - The MIME type of the file.</a:t>
            </a:r>
          </a:p>
          <a:p>
            <a:pPr rtl="0">
              <a:spcBef>
                <a:spcPts val="0"/>
              </a:spcBef>
              <a:buNone/>
            </a:pPr>
            <a:r>
              <a:rPr lang="en"/>
              <a:t>data - The URL of the file.</a:t>
            </a:r>
          </a:p>
          <a:p>
            <a:pPr rtl="0">
              <a:spcBef>
                <a:spcPts val="0"/>
              </a:spcBef>
              <a:buNone/>
            </a:pPr>
            <a:r>
              <a:rPr lang="en"/>
              <a:t>width - The width of the media player being used.</a:t>
            </a:r>
          </a:p>
          <a:p>
            <a:pPr>
              <a:spcBef>
                <a:spcPts val="0"/>
              </a:spcBef>
              <a:buNone/>
            </a:pPr>
            <a:r>
              <a:rPr lang="en"/>
              <a:t>height - The height of the media player being used.</a:t>
            </a:r>
          </a:p>
        </p:txBody>
      </p:sp>
      <p:sp>
        <p:nvSpPr>
          <p:cNvPr id="93" name="Shape 93"/>
          <p:cNvSpPr txBox="1">
            <a:spLocks noGrp="1"/>
          </p:cNvSpPr>
          <p:nvPr>
            <p:ph type="body" idx="2"/>
          </p:nvPr>
        </p:nvSpPr>
        <p:spPr>
          <a:xfrm>
            <a:off x="4832400" y="1152475"/>
            <a:ext cx="3999899" cy="3416400"/>
          </a:xfrm>
          <a:prstGeom prst="rect">
            <a:avLst/>
          </a:prstGeom>
        </p:spPr>
        <p:txBody>
          <a:bodyPr lIns="91425" tIns="91425" rIns="91425" bIns="91425" anchor="t" anchorCtr="0">
            <a:noAutofit/>
          </a:bodyPr>
          <a:lstStyle/>
          <a:p>
            <a:pPr algn="ctr" rtl="0">
              <a:spcBef>
                <a:spcPts val="0"/>
              </a:spcBef>
              <a:buNone/>
            </a:pPr>
            <a:r>
              <a:rPr lang="en" b="1"/>
              <a:t>Param</a:t>
            </a:r>
          </a:p>
          <a:p>
            <a:pPr rtl="0">
              <a:spcBef>
                <a:spcPts val="0"/>
              </a:spcBef>
              <a:buNone/>
            </a:pPr>
            <a:r>
              <a:rPr lang="en"/>
              <a:t>name - The name of the parameter. Each media player has its own parameters.</a:t>
            </a:r>
          </a:p>
          <a:p>
            <a:pPr>
              <a:spcBef>
                <a:spcPts val="0"/>
              </a:spcBef>
              <a:buNone/>
            </a:pPr>
            <a:r>
              <a:rPr lang="en"/>
              <a:t>value - The value of the parameter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a:spcBef>
                <a:spcPts val="0"/>
              </a:spcBef>
              <a:buNone/>
            </a:pPr>
            <a:r>
              <a:rPr lang="en"/>
              <a:t>Object and Param Example</a:t>
            </a:r>
          </a:p>
        </p:txBody>
      </p:sp>
      <p:sp>
        <p:nvSpPr>
          <p:cNvPr id="99" name="Shape 99"/>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rtl="0">
              <a:lnSpc>
                <a:spcPct val="100000"/>
              </a:lnSpc>
              <a:spcBef>
                <a:spcPts val="0"/>
              </a:spcBef>
              <a:spcAft>
                <a:spcPts val="0"/>
              </a:spcAft>
              <a:buNone/>
            </a:pPr>
            <a:r>
              <a:rPr lang="en"/>
              <a:t>&lt;object type="application/x-shockwave-flash"</a:t>
            </a:r>
          </a:p>
          <a:p>
            <a:pPr marL="457200" indent="457200" rtl="0">
              <a:lnSpc>
                <a:spcPct val="100000"/>
              </a:lnSpc>
              <a:spcBef>
                <a:spcPts val="0"/>
              </a:spcBef>
              <a:spcAft>
                <a:spcPts val="0"/>
              </a:spcAft>
              <a:buNone/>
            </a:pPr>
            <a:r>
              <a:rPr lang="en"/>
              <a:t>data="media/sjv_speakers_sampson.swf"</a:t>
            </a:r>
          </a:p>
          <a:p>
            <a:pPr marL="457200" indent="457200" rtl="0">
              <a:lnSpc>
                <a:spcPct val="100000"/>
              </a:lnSpc>
              <a:spcBef>
                <a:spcPts val="0"/>
              </a:spcBef>
              <a:spcAft>
                <a:spcPts val="0"/>
              </a:spcAft>
              <a:buNone/>
            </a:pPr>
            <a:r>
              <a:rPr lang="en"/>
              <a:t>width="400" height="150"&gt;</a:t>
            </a:r>
          </a:p>
          <a:p>
            <a:pPr indent="457200" rtl="0">
              <a:lnSpc>
                <a:spcPct val="100000"/>
              </a:lnSpc>
              <a:spcBef>
                <a:spcPts val="0"/>
              </a:spcBef>
              <a:spcAft>
                <a:spcPts val="0"/>
              </a:spcAft>
              <a:buNone/>
            </a:pPr>
            <a:r>
              <a:rPr lang="en"/>
              <a:t>&lt;param name="autoplay" value="true"&gt;</a:t>
            </a:r>
          </a:p>
          <a:p>
            <a:pPr rtl="0">
              <a:lnSpc>
                <a:spcPct val="100000"/>
              </a:lnSpc>
              <a:spcBef>
                <a:spcPts val="0"/>
              </a:spcBef>
              <a:spcAft>
                <a:spcPts val="0"/>
              </a:spcAft>
              <a:buNone/>
            </a:pPr>
            <a:r>
              <a:rPr lang="en"/>
              <a:t>&lt;/object&gt;</a:t>
            </a:r>
          </a:p>
          <a:p>
            <a:pPr>
              <a:spcBef>
                <a:spcPts val="0"/>
              </a:spcBef>
              <a:buNone/>
            </a:pP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599" cy="905999"/>
          </a:xfrm>
          <a:prstGeom prst="rect">
            <a:avLst/>
          </a:prstGeom>
        </p:spPr>
        <p:txBody>
          <a:bodyPr lIns="91425" tIns="91425" rIns="91425" bIns="91425" anchor="t" anchorCtr="0">
            <a:noAutofit/>
          </a:bodyPr>
          <a:lstStyle/>
          <a:p>
            <a:pPr algn="ctr">
              <a:spcBef>
                <a:spcPts val="0"/>
              </a:spcBef>
              <a:buNone/>
            </a:pPr>
            <a:r>
              <a:rPr lang="en"/>
              <a:t>Embedding Audio and Video Using the Embed Element</a:t>
            </a:r>
          </a:p>
        </p:txBody>
      </p:sp>
      <p:sp>
        <p:nvSpPr>
          <p:cNvPr id="105" name="Shape 105"/>
          <p:cNvSpPr txBox="1">
            <a:spLocks noGrp="1"/>
          </p:cNvSpPr>
          <p:nvPr>
            <p:ph type="body" idx="1"/>
          </p:nvPr>
        </p:nvSpPr>
        <p:spPr>
          <a:xfrm>
            <a:off x="311700" y="1458100"/>
            <a:ext cx="8520599" cy="3110700"/>
          </a:xfrm>
          <a:prstGeom prst="rect">
            <a:avLst/>
          </a:prstGeom>
        </p:spPr>
        <p:txBody>
          <a:bodyPr lIns="91425" tIns="91425" rIns="91425" bIns="91425" anchor="t" anchorCtr="0">
            <a:noAutofit/>
          </a:bodyPr>
          <a:lstStyle/>
          <a:p>
            <a:pPr rtl="0">
              <a:spcBef>
                <a:spcPts val="0"/>
              </a:spcBef>
              <a:buNone/>
            </a:pPr>
            <a:r>
              <a:rPr lang="en"/>
              <a:t>The “embed” element was previously unsupported by the HTML standard, but it was supported by all of the major browsers regardless. However, with HTML5 official support for the “embed” element was added in. The “embed” element is a bit simpler to use than object and param, but the basic idea is the same.</a:t>
            </a:r>
          </a:p>
          <a:p>
            <a:pPr>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1081</Words>
  <Application>Microsoft Office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Proxima Nova</vt:lpstr>
      <vt:lpstr>spearmint</vt:lpstr>
      <vt:lpstr>Embedding Audio and Video</vt:lpstr>
      <vt:lpstr>Common Media Types-Video </vt:lpstr>
      <vt:lpstr>Common Media Types for Audio</vt:lpstr>
      <vt:lpstr>Video Codecs</vt:lpstr>
      <vt:lpstr>Audio Codecs</vt:lpstr>
      <vt:lpstr>How to Add Audio and Video to a Webpage</vt:lpstr>
      <vt:lpstr>Attributes of the Object and Param Elements</vt:lpstr>
      <vt:lpstr>Object and Param Example</vt:lpstr>
      <vt:lpstr>Embedding Audio and Video Using the Embed Element</vt:lpstr>
      <vt:lpstr>Attributes of the Embed Element</vt:lpstr>
      <vt:lpstr>Embed Element Example</vt:lpstr>
      <vt:lpstr>HTML5 Audio and Video Elements</vt:lpstr>
      <vt:lpstr>Common Attributes for Audio and Video Elements</vt:lpstr>
      <vt:lpstr>Audio and Video Element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 Audio and Video</dc:title>
  <dc:creator>Vanessa</dc:creator>
  <cp:lastModifiedBy>Starkey</cp:lastModifiedBy>
  <cp:revision>1</cp:revision>
  <dcterms:modified xsi:type="dcterms:W3CDTF">2015-11-10T14:22:06Z</dcterms:modified>
</cp:coreProperties>
</file>