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87" r:id="rId3"/>
    <p:sldId id="288" r:id="rId4"/>
    <p:sldId id="289" r:id="rId5"/>
    <p:sldId id="291" r:id="rId6"/>
    <p:sldId id="292" r:id="rId7"/>
    <p:sldId id="290" r:id="rId8"/>
    <p:sldId id="293" r:id="rId9"/>
    <p:sldId id="294" r:id="rId10"/>
    <p:sldId id="297" r:id="rId11"/>
    <p:sldId id="295" r:id="rId12"/>
    <p:sldId id="296" r:id="rId13"/>
    <p:sldId id="298" r:id="rId14"/>
    <p:sldId id="299" r:id="rId15"/>
    <p:sldId id="3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342" autoAdjust="0"/>
  </p:normalViewPr>
  <p:slideViewPr>
    <p:cSldViewPr>
      <p:cViewPr varScale="1">
        <p:scale>
          <a:sx n="63" d="100"/>
          <a:sy n="63" d="100"/>
        </p:scale>
        <p:origin x="-19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list demo code; </a:t>
            </a:r>
            <a:r>
              <a:rPr lang="en-US" dirty="0" smtClean="0"/>
              <a:t>put 2</a:t>
            </a:r>
            <a:r>
              <a:rPr lang="en-US" baseline="30000" dirty="0" smtClean="0"/>
              <a:t>nd</a:t>
            </a:r>
            <a:r>
              <a:rPr lang="en-US" dirty="0" smtClean="0"/>
              <a:t> list inside 1</a:t>
            </a:r>
            <a:r>
              <a:rPr lang="en-US" baseline="30000" dirty="0" smtClean="0"/>
              <a:t>st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Then put 3</a:t>
            </a:r>
            <a:r>
              <a:rPr lang="en-US" baseline="30000" dirty="0" smtClean="0"/>
              <a:t>rd</a:t>
            </a:r>
            <a:r>
              <a:rPr lang="en-US" dirty="0" smtClean="0"/>
              <a:t> list</a:t>
            </a:r>
            <a:r>
              <a:rPr lang="en-US" baseline="0" dirty="0" smtClean="0"/>
              <a:t> inside </a:t>
            </a:r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</a:p>
          <a:p>
            <a:endParaRPr lang="en-US" baseline="300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Nested lists should be before the &lt;/li&gt; tag; it will work outside of it, but will not validate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list of links (last list on page):</a:t>
            </a:r>
            <a:endParaRPr lang="en-US" baseline="0" dirty="0" smtClean="0"/>
          </a:p>
          <a:p>
            <a:r>
              <a:rPr lang="en-US" baseline="0" dirty="0" smtClean="0"/>
              <a:t>Shorten </a:t>
            </a:r>
            <a:r>
              <a:rPr lang="en-US" baseline="0" dirty="0" smtClean="0"/>
              <a:t>browser window to visualize link to top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7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page and try these!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actully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page is in demo code already, but has just one line taken from the 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1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image is small – check what happens when </a:t>
            </a:r>
            <a:r>
              <a:rPr lang="en-US" dirty="0" smtClean="0"/>
              <a:t>w_logo.jpg is used rather than w_logo_10.jpg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w_logo</a:t>
            </a:r>
            <a:r>
              <a:rPr lang="en-US" dirty="0" smtClean="0"/>
              <a:t> is not sized; w_logo_10</a:t>
            </a:r>
            <a:r>
              <a:rPr lang="en-US" baseline="0" dirty="0" smtClean="0"/>
              <a:t> .jpg was sized and saved as 10 pixels wide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padding</a:t>
            </a:r>
            <a:r>
              <a:rPr lang="en-US" baseline="0" dirty="0" smtClean="0"/>
              <a:t>-left to 0 will make the bullets/numbers disappear, since they will be off the screen</a:t>
            </a:r>
          </a:p>
          <a:p>
            <a:r>
              <a:rPr lang="en-US" baseline="0" dirty="0" smtClean="0"/>
              <a:t>Setting a negative margin will do the same 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Visualize margins vs padding by setting a background color; the color affects padding, not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want to change formatting as well:</a:t>
            </a:r>
          </a:p>
          <a:p>
            <a:endParaRPr lang="en-US" dirty="0" smtClean="0"/>
          </a:p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padding-left: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ul</a:t>
            </a:r>
            <a:r>
              <a:rPr lang="en-US" baseline="0" dirty="0" smtClean="0"/>
              <a:t> </a:t>
            </a:r>
            <a:r>
              <a:rPr lang="en-US" dirty="0" smtClean="0"/>
              <a:t>li { 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padding-left: 1em;	//room for one character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</a:t>
            </a:r>
            <a:r>
              <a:rPr lang="en-US" baseline="0" dirty="0" smtClean="0"/>
              <a:t> also want space between bullet and text:   \00a0\00a0   within the content quotes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75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also want to add &lt;</a:t>
            </a:r>
            <a:r>
              <a:rPr lang="en-US" dirty="0" err="1" smtClean="0"/>
              <a:t>dfn</a:t>
            </a:r>
            <a:r>
              <a:rPr lang="en-US" dirty="0" smtClean="0"/>
              <a:t>&gt; tag around </a:t>
            </a:r>
            <a:r>
              <a:rPr lang="en-US" dirty="0" err="1" smtClean="0"/>
              <a:t>dt</a:t>
            </a:r>
            <a:r>
              <a:rPr lang="en-US" dirty="0" smtClean="0"/>
              <a:t> item – marks first instance of the term in the web document (will also italicize it)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To </a:t>
            </a:r>
            <a:r>
              <a:rPr lang="en-US" sz="2000" dirty="0" smtClean="0"/>
              <a:t>create</a:t>
            </a:r>
            <a:r>
              <a:rPr lang="en-US" sz="2000" baseline="0" dirty="0" smtClean="0"/>
              <a:t> </a:t>
            </a:r>
            <a:r>
              <a:rPr lang="en-US" sz="2000" baseline="0" dirty="0" smtClean="0"/>
              <a:t>placeholders for linking on the same page:  </a:t>
            </a:r>
          </a:p>
          <a:p>
            <a:r>
              <a:rPr lang="en-US" sz="2000" baseline="0" dirty="0" smtClean="0"/>
              <a:t>If </a:t>
            </a:r>
            <a:r>
              <a:rPr lang="en-US" sz="2000" baseline="0" dirty="0" smtClean="0"/>
              <a:t>an &lt;a&gt; element is to be used as a placeholder, use the id attribute; since name attribute for anchor elements is not part of html5</a:t>
            </a:r>
          </a:p>
          <a:p>
            <a:r>
              <a:rPr lang="en-US" sz="2000" baseline="0" dirty="0" smtClean="0"/>
              <a:t>Name or id  is ok for other elements (like h1 above)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list_demo</a:t>
            </a:r>
            <a:r>
              <a:rPr lang="en-US" dirty="0" smtClean="0"/>
              <a:t> code,</a:t>
            </a:r>
            <a:r>
              <a:rPr lang="en-US" baseline="0" dirty="0" smtClean="0"/>
              <a:t> link elements at bottom. Run it once with no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. Clear history to see blue links default.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add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one line at a time: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a:link { color: green; }  (unvisited link)</a:t>
            </a:r>
          </a:p>
          <a:p>
            <a:r>
              <a:rPr lang="en-US" baseline="0" dirty="0" smtClean="0"/>
              <a:t>a:hover { color: red; }  (mouse pointer is over it)</a:t>
            </a:r>
          </a:p>
          <a:p>
            <a:r>
              <a:rPr lang="en-US" baseline="0" dirty="0" smtClean="0"/>
              <a:t>a:focus { color purple; }   (cursor is in the element – such as a text field on a form)</a:t>
            </a:r>
          </a:p>
          <a:p>
            <a:r>
              <a:rPr lang="en-US" baseline="0" dirty="0" smtClean="0"/>
              <a:t>a:visited { color: orange; }  (been there)</a:t>
            </a:r>
          </a:p>
          <a:p>
            <a:r>
              <a:rPr lang="en-US" baseline="0" dirty="0" smtClean="0"/>
              <a:t>a:active { color: yellow; }    (a link is active when mouse clicks on 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Accessibility guidelines: code hover and focus the same so color is consistent whether it gets the focus from mouse or by tabbing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audio and video in chapter</a:t>
            </a:r>
            <a:r>
              <a:rPr lang="en-US" baseline="0" dirty="0" smtClean="0"/>
              <a:t>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tel:555-555-555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harsets/ref_utf_geometric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icode-table.com/en/#box-draw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5867400" cy="1470025"/>
          </a:xfrm>
        </p:spPr>
        <p:txBody>
          <a:bodyPr/>
          <a:lstStyle/>
          <a:p>
            <a:r>
              <a:rPr lang="en-US" b="1" dirty="0" smtClean="0"/>
              <a:t>Lists and links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1524000"/>
            <a:ext cx="6400800" cy="507039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200" dirty="0" smtClean="0"/>
              <a:t>Creating unordered and ordered lists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Nested lists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Description lists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Formatting lists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Coding and formatting links</a:t>
            </a:r>
          </a:p>
          <a:p>
            <a:pPr marL="640080">
              <a:spcBef>
                <a:spcPts val="1200"/>
              </a:spcBef>
            </a:pPr>
            <a:r>
              <a:rPr lang="en-US" altLang="en-US" sz="2200" dirty="0" smtClean="0"/>
              <a:t>to another page</a:t>
            </a:r>
          </a:p>
          <a:p>
            <a:pPr marL="640080">
              <a:spcBef>
                <a:spcPts val="1200"/>
              </a:spcBef>
            </a:pPr>
            <a:r>
              <a:rPr lang="en-US" altLang="en-US" sz="2200" dirty="0" smtClean="0"/>
              <a:t>to open a new browser window or tab</a:t>
            </a:r>
          </a:p>
          <a:p>
            <a:pPr marL="640080">
              <a:spcBef>
                <a:spcPts val="1200"/>
              </a:spcBef>
            </a:pPr>
            <a:r>
              <a:rPr lang="en-US" altLang="en-US" sz="2200" dirty="0" smtClean="0"/>
              <a:t>to a media file</a:t>
            </a:r>
          </a:p>
          <a:p>
            <a:pPr marL="640080">
              <a:spcBef>
                <a:spcPts val="1200"/>
              </a:spcBef>
            </a:pPr>
            <a:r>
              <a:rPr lang="en-US" altLang="en-US" sz="2200" dirty="0" smtClean="0"/>
              <a:t>to social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V. Starkey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Computer Science &amp; Engineering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Autofit/>
          </a:bodyPr>
          <a:lstStyle/>
          <a:p>
            <a:r>
              <a:rPr lang="en-US" sz="2600" dirty="0" smtClean="0"/>
              <a:t> Set the </a:t>
            </a:r>
            <a:r>
              <a:rPr lang="en-US" sz="2600" i="1" dirty="0" smtClean="0"/>
              <a:t>target</a:t>
            </a:r>
            <a:r>
              <a:rPr lang="en-US" sz="2600" dirty="0" smtClean="0"/>
              <a:t> attribute of the </a:t>
            </a:r>
            <a:r>
              <a:rPr lang="en-US" sz="2600" i="1" dirty="0" smtClean="0"/>
              <a:t>a</a:t>
            </a:r>
            <a:r>
              <a:rPr lang="en-US" sz="2600" dirty="0" smtClean="0"/>
              <a:t> element to “_blank”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 Browser setting determines if it opens in new window or new tab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 Can change the setting in the browser:</a:t>
            </a:r>
          </a:p>
          <a:p>
            <a:pPr lvl="1"/>
            <a:r>
              <a:rPr lang="en-US" sz="2200" dirty="0" smtClean="0"/>
              <a:t>Firefox-&gt;Options-&gt;Tab</a:t>
            </a:r>
          </a:p>
          <a:p>
            <a:pPr lvl="1"/>
            <a:r>
              <a:rPr lang="en-US" sz="2200" dirty="0" smtClean="0"/>
              <a:t>IE:  Tools-&gt;Internet options-&gt;tabs button</a:t>
            </a:r>
          </a:p>
          <a:p>
            <a:pPr lvl="1"/>
            <a:r>
              <a:rPr lang="en-US" sz="2200" dirty="0" smtClean="0"/>
              <a:t>Chrome: no setting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 Can right-click and choose new window or new tab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link in new window or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:link</a:t>
            </a:r>
          </a:p>
          <a:p>
            <a:pPr marL="365760" lvl="1" indent="0">
              <a:buNone/>
            </a:pPr>
            <a:r>
              <a:rPr lang="en-US" sz="2200" dirty="0" smtClean="0"/>
              <a:t>  A link that hasn’t been visited; the default color is blue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:visited</a:t>
            </a:r>
          </a:p>
          <a:p>
            <a:pPr marL="320040" lvl="1" indent="0">
              <a:buNone/>
            </a:pPr>
            <a:r>
              <a:rPr lang="en-US" sz="2200" dirty="0" smtClean="0"/>
              <a:t>  A link that has been visited; purple is the default color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:hover</a:t>
            </a:r>
          </a:p>
          <a:p>
            <a:pPr marL="320040" lvl="1" indent="0">
              <a:buNone/>
            </a:pPr>
            <a:r>
              <a:rPr lang="en-US" sz="2200" dirty="0" smtClean="0"/>
              <a:t>  A link with the mouse hovering on it; no default color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:focus</a:t>
            </a:r>
          </a:p>
          <a:p>
            <a:pPr marL="320040" lvl="1" indent="0">
              <a:buNone/>
            </a:pPr>
            <a:r>
              <a:rPr lang="en-US" sz="2200" dirty="0" smtClean="0"/>
              <a:t>  A link that has the focus (such as mouse down)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:active</a:t>
            </a:r>
          </a:p>
          <a:p>
            <a:pPr marL="320040" lvl="1" indent="0">
              <a:buNone/>
            </a:pPr>
            <a:r>
              <a:rPr lang="en-US" sz="2200" dirty="0" smtClean="0"/>
              <a:t>  An active link; the default color is red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Pseudo-selectors for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52600"/>
            <a:ext cx="8407893" cy="4407408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3200" dirty="0"/>
              <a:t>t</a:t>
            </a:r>
            <a:r>
              <a:rPr lang="en-US" sz="3200" dirty="0" smtClean="0"/>
              <a:t>ext-decoration:  set to none to remove underlining</a:t>
            </a:r>
          </a:p>
          <a:p>
            <a:pPr marL="457200" indent="-457200"/>
            <a:endParaRPr lang="en-US" sz="3200" dirty="0"/>
          </a:p>
          <a:p>
            <a:pPr marL="457200" indent="-457200">
              <a:buNone/>
            </a:pPr>
            <a:r>
              <a:rPr lang="en-US" sz="3200" dirty="0" smtClean="0"/>
              <a:t>border-style:  set to none to remove border from an image link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anchor element a can be used to link to media files if the browser supports files of that type.  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Code the type attribute to help the browser identify the appropriate program to use.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Examples: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="Assignment 4.pdf" type="application/pdf" target="_blank"&gt;Assignment 4 requirements.&lt;/</a:t>
            </a:r>
            <a:r>
              <a:rPr lang="en-US" sz="2400" dirty="0" smtClean="0"/>
              <a:t>a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sz="2400" dirty="0" smtClean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="In the Big House.mp3" type="audio/mpeg" target="_blank"&gt;In the Big House Audio&lt;/</a:t>
            </a:r>
            <a:r>
              <a:rPr lang="en-US" sz="2400" dirty="0" smtClean="0"/>
              <a:t>a&gt;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sz="2400" dirty="0" smtClean="0"/>
              <a:t>&lt;</a:t>
            </a:r>
            <a:r>
              <a:rPr lang="en-US" sz="2400" dirty="0"/>
              <a:t>a </a:t>
            </a:r>
            <a:r>
              <a:rPr lang="en-US" sz="2400" dirty="0" err="1"/>
              <a:t>href</a:t>
            </a:r>
            <a:r>
              <a:rPr lang="en-US" sz="2400" dirty="0"/>
              <a:t>="Big House.mp4" type="video/mp4" target="_blank"&gt;In the Big House Video&lt;/a&gt;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media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 &lt;a </a:t>
            </a:r>
            <a:r>
              <a:rPr lang="en-US" dirty="0" err="1" smtClean="0"/>
              <a:t>href</a:t>
            </a:r>
            <a:r>
              <a:rPr lang="en-US" dirty="0" smtClean="0"/>
              <a:t>=mailto:addess@domain.com&gt;Email me!&lt;/a&gt;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Email with cc: and subject: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=“mailto:address@domain.com?cc=address2.com&amp;subject=some stuff&gt;Email me!&lt;/a&gt;</a:t>
            </a:r>
          </a:p>
          <a:p>
            <a:endParaRPr lang="en-US" dirty="0"/>
          </a:p>
          <a:p>
            <a:r>
              <a:rPr lang="en-US" dirty="0" smtClean="0"/>
              <a:t>Can add multip</a:t>
            </a:r>
            <a:r>
              <a:rPr lang="en-US" dirty="0"/>
              <a:t>le recipients, bcc, and body text</a:t>
            </a:r>
            <a:endParaRPr lang="en-US" dirty="0" smtClean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smtClean="0"/>
              <a:t>mailto:name@domain.com,john@doe.com?cc=sales@here.com&amp;bcc=admin@there.com&amp;subject=Complaint</a:t>
            </a:r>
            <a:r>
              <a:rPr lang="en-US" dirty="0"/>
              <a:t>&amp; body=Dear sir.%0AI have a complaint to make"&gt;Mail us!&lt;/a</a:t>
            </a:r>
            <a:r>
              <a:rPr lang="en-US" dirty="0" smtClean="0"/>
              <a:t>&gt;.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Phone:  &lt;a </a:t>
            </a:r>
            <a:r>
              <a:rPr lang="en-US" sz="2200" dirty="0" err="1" smtClean="0"/>
              <a:t>href</a:t>
            </a:r>
            <a:r>
              <a:rPr lang="en-US" sz="2200" dirty="0" smtClean="0"/>
              <a:t>”=</a:t>
            </a:r>
            <a:r>
              <a:rPr lang="en-US" sz="2200" dirty="0" smtClean="0">
                <a:hlinkClick r:id="rId3"/>
              </a:rPr>
              <a:t>tel:555-555-5555</a:t>
            </a:r>
            <a:r>
              <a:rPr lang="en-US" sz="2200" dirty="0" smtClean="0"/>
              <a:t>”&gt;Call me!&lt;/a&gt;</a:t>
            </a:r>
          </a:p>
          <a:p>
            <a:endParaRPr lang="en-US" sz="2200" dirty="0" smtClean="0"/>
          </a:p>
          <a:p>
            <a:r>
              <a:rPr lang="en-US" sz="2200" dirty="0" smtClean="0"/>
              <a:t>Skype:  &lt;a </a:t>
            </a:r>
            <a:r>
              <a:rPr lang="en-US" sz="2200" dirty="0" err="1" smtClean="0"/>
              <a:t>href</a:t>
            </a:r>
            <a:r>
              <a:rPr lang="en-US" sz="2200" dirty="0" smtClean="0"/>
              <a:t>=“</a:t>
            </a:r>
            <a:r>
              <a:rPr lang="en-US" sz="2200" dirty="0" err="1" smtClean="0"/>
              <a:t>skype:murachsupport</a:t>
            </a:r>
            <a:r>
              <a:rPr lang="en-US" sz="2200" dirty="0" smtClean="0"/>
              <a:t>”&gt;Contact via Skype&lt;/a&gt;</a:t>
            </a:r>
          </a:p>
          <a:p>
            <a:endParaRPr lang="en-US" sz="2200" dirty="0" smtClean="0"/>
          </a:p>
          <a:p>
            <a:r>
              <a:rPr lang="en-US" sz="2200" dirty="0" smtClean="0"/>
              <a:t>Twitter</a:t>
            </a:r>
            <a:r>
              <a:rPr lang="en-US" sz="2200" dirty="0"/>
              <a:t>: &lt;a </a:t>
            </a:r>
            <a:r>
              <a:rPr lang="en-US" sz="2200" dirty="0" err="1"/>
              <a:t>href</a:t>
            </a:r>
            <a:r>
              <a:rPr lang="en-US" sz="2200" dirty="0"/>
              <a:t>="http://</a:t>
            </a:r>
            <a:r>
              <a:rPr lang="en-US" sz="2200" dirty="0" smtClean="0"/>
              <a:t>twitter.com/</a:t>
            </a:r>
            <a:r>
              <a:rPr lang="en-US" sz="2200" dirty="0" err="1" smtClean="0"/>
              <a:t>umichfootballTwitter</a:t>
            </a:r>
            <a:r>
              <a:rPr lang="en-US" sz="2200" dirty="0" smtClean="0"/>
              <a:t>&gt;&lt;/</a:t>
            </a:r>
            <a:r>
              <a:rPr lang="en-US" sz="2200" dirty="0"/>
              <a:t>a</a:t>
            </a:r>
            <a:r>
              <a:rPr lang="en-US" sz="2200" dirty="0" smtClean="0"/>
              <a:t>&gt;</a:t>
            </a:r>
          </a:p>
          <a:p>
            <a:endParaRPr lang="en-US" sz="2200" dirty="0" smtClean="0"/>
          </a:p>
          <a:p>
            <a:r>
              <a:rPr lang="en-US" sz="2200" dirty="0" smtClean="0"/>
              <a:t>Facebook:</a:t>
            </a:r>
            <a:r>
              <a:rPr lang="en-US" sz="2200" dirty="0"/>
              <a:t>&lt;a </a:t>
            </a:r>
            <a:r>
              <a:rPr lang="en-US" sz="2200" dirty="0" err="1"/>
              <a:t>href</a:t>
            </a:r>
            <a:r>
              <a:rPr lang="en-US" sz="2200" dirty="0"/>
              <a:t>="http://</a:t>
            </a:r>
            <a:r>
              <a:rPr lang="en-US" sz="2200" dirty="0" smtClean="0"/>
              <a:t>facebook.com/</a:t>
            </a:r>
            <a:r>
              <a:rPr lang="en-US" sz="2200" dirty="0" err="1" smtClean="0"/>
              <a:t>michiganfball?ref</a:t>
            </a:r>
            <a:r>
              <a:rPr lang="en-US" sz="2200" dirty="0" smtClean="0"/>
              <a:t>=</a:t>
            </a:r>
            <a:r>
              <a:rPr lang="en-US" sz="2200" dirty="0" err="1" smtClean="0"/>
              <a:t>ts</a:t>
            </a:r>
            <a:r>
              <a:rPr lang="en-US" sz="2200" dirty="0" smtClean="0"/>
              <a:t>&lt;/</a:t>
            </a:r>
            <a:r>
              <a:rPr lang="en-US" sz="2200" dirty="0"/>
              <a:t>a&gt;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Telephone and social media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905000"/>
            <a:ext cx="8407893" cy="4648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The &lt;</a:t>
            </a:r>
            <a:r>
              <a:rPr lang="en-US" sz="3200" dirty="0" err="1" smtClean="0"/>
              <a:t>ul</a:t>
            </a:r>
            <a:r>
              <a:rPr lang="en-US" sz="3200" dirty="0" smtClean="0"/>
              <a:t>&gt; tag is used to mark the beginning of an unordered (bulleted) list</a:t>
            </a:r>
          </a:p>
          <a:p>
            <a:pPr marL="45720" indent="0">
              <a:spcBef>
                <a:spcPts val="3600"/>
              </a:spcBef>
              <a:buNone/>
            </a:pPr>
            <a:r>
              <a:rPr lang="en-US" sz="3200" dirty="0" smtClean="0"/>
              <a:t>The &lt;</a:t>
            </a:r>
            <a:r>
              <a:rPr lang="en-US" sz="3200" dirty="0" err="1" smtClean="0"/>
              <a:t>ol</a:t>
            </a:r>
            <a:r>
              <a:rPr lang="en-US" sz="3200" dirty="0" smtClean="0"/>
              <a:t>&gt; tag is used to mark the beginning of an ordered (numbered) list</a:t>
            </a:r>
          </a:p>
          <a:p>
            <a:pPr marL="45720" indent="0">
              <a:spcBef>
                <a:spcPts val="3600"/>
              </a:spcBef>
              <a:buNone/>
            </a:pPr>
            <a:r>
              <a:rPr lang="en-US" sz="3200" dirty="0" smtClean="0"/>
              <a:t>Each list item is coded with the &lt;li&gt;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981199"/>
            <a:ext cx="8407893" cy="41452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List elements are not limited to text</a:t>
            </a:r>
          </a:p>
          <a:p>
            <a:pPr marL="45720" indent="0">
              <a:spcBef>
                <a:spcPts val="3600"/>
              </a:spcBef>
              <a:buNone/>
            </a:pPr>
            <a:r>
              <a:rPr lang="en-US" sz="3200" dirty="0" smtClean="0"/>
              <a:t>List elements may be other elements such as images, links, or other lists</a:t>
            </a:r>
          </a:p>
          <a:p>
            <a:pPr marL="45720" indent="0">
              <a:spcBef>
                <a:spcPts val="3600"/>
              </a:spcBef>
              <a:buNone/>
            </a:pPr>
            <a:r>
              <a:rPr lang="en-US" sz="3200" dirty="0" smtClean="0"/>
              <a:t>When the list element is another list, it is referred to as a nested list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407893" cy="460552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800" dirty="0" smtClean="0"/>
              <a:t>Change the bullet style:</a:t>
            </a:r>
          </a:p>
          <a:p>
            <a:pPr marL="320040" lvl="1" indent="0">
              <a:buNone/>
            </a:pPr>
            <a:r>
              <a:rPr lang="en-US" sz="2800" dirty="0" smtClean="0"/>
              <a:t>   list-style-type: disc;        	       </a:t>
            </a:r>
            <a:r>
              <a:rPr lang="en-US" sz="2200" dirty="0" smtClean="0"/>
              <a:t>//circle, square, dis</a:t>
            </a:r>
            <a:r>
              <a:rPr lang="en-US" sz="2600" dirty="0" smtClean="0"/>
              <a:t>c </a:t>
            </a:r>
          </a:p>
          <a:p>
            <a:pPr marL="4572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 smtClean="0"/>
              <a:t>Change the numbering style:</a:t>
            </a:r>
          </a:p>
          <a:p>
            <a:pPr marL="320040" lvl="1" indent="0">
              <a:buNone/>
            </a:pPr>
            <a:r>
              <a:rPr lang="en-US" sz="2800" dirty="0" smtClean="0"/>
              <a:t>   list-style-type: upper-alpha;     </a:t>
            </a:r>
            <a:r>
              <a:rPr lang="en-US" sz="2200" dirty="0" smtClean="0"/>
              <a:t>//text page 251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 smtClean="0"/>
              <a:t>Remove bullets or numbering:</a:t>
            </a:r>
          </a:p>
          <a:p>
            <a:pPr marL="320040" lvl="1" indent="0">
              <a:buNone/>
            </a:pPr>
            <a:r>
              <a:rPr lang="en-US" sz="2800" dirty="0" smtClean="0"/>
              <a:t>   list-style-type</a:t>
            </a:r>
            <a:r>
              <a:rPr lang="en-US" sz="2800" dirty="0"/>
              <a:t>: </a:t>
            </a:r>
            <a:r>
              <a:rPr lang="en-US" sz="2800" dirty="0" smtClean="0"/>
              <a:t>none;	</a:t>
            </a:r>
            <a:r>
              <a:rPr lang="en-US" sz="2200" dirty="0" smtClean="0"/>
              <a:t>//does not remove padding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Summary of all properties and values: https</a:t>
            </a:r>
            <a:r>
              <a:rPr lang="en-US" dirty="0"/>
              <a:t>://</a:t>
            </a:r>
            <a:r>
              <a:rPr lang="en-US" dirty="0" smtClean="0"/>
              <a:t>developer.mozilla.org/en-US/docs/Web/CSS/list-style-type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ul</a:t>
            </a:r>
            <a:r>
              <a:rPr lang="en-US" sz="2400" dirty="0"/>
              <a:t> 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list-style-image: </a:t>
            </a:r>
            <a:r>
              <a:rPr lang="en-US" sz="2400" dirty="0" err="1" smtClean="0"/>
              <a:t>url</a:t>
            </a:r>
            <a:r>
              <a:rPr lang="en-US" sz="2400" dirty="0" smtClean="0"/>
              <a:t>(http</a:t>
            </a:r>
            <a:r>
              <a:rPr lang="en-US" sz="2400" dirty="0"/>
              <a:t>://</a:t>
            </a:r>
            <a:r>
              <a:rPr lang="en-US" sz="2400" dirty="0" smtClean="0"/>
              <a:t>upload.wikimedia.org</a:t>
            </a:r>
          </a:p>
          <a:p>
            <a:pPr marL="45720" indent="0">
              <a:buNone/>
            </a:pPr>
            <a:r>
              <a:rPr lang="en-US" sz="2400" dirty="0" smtClean="0"/>
              <a:t>	/</a:t>
            </a:r>
            <a:r>
              <a:rPr lang="en-US" sz="2400" dirty="0" err="1" smtClean="0"/>
              <a:t>wikipedia</a:t>
            </a:r>
            <a:r>
              <a:rPr lang="en-US" sz="2400" dirty="0" smtClean="0"/>
              <a:t>/commons/1/19/</a:t>
            </a:r>
          </a:p>
          <a:p>
            <a:pPr marL="4572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Icons-mini-icon_attachment.gif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800" dirty="0" err="1" smtClean="0"/>
              <a:t>ul</a:t>
            </a:r>
            <a:r>
              <a:rPr lang="en-US" sz="2800" dirty="0" smtClean="0"/>
              <a:t> {</a:t>
            </a:r>
          </a:p>
          <a:p>
            <a:pPr marL="45720" indent="0">
              <a:buNone/>
            </a:pPr>
            <a:r>
              <a:rPr lang="en-US" sz="2800" dirty="0" smtClean="0"/>
              <a:t>   list-style-image: </a:t>
            </a:r>
            <a:r>
              <a:rPr lang="en-US" sz="2800" dirty="0" err="1" smtClean="0"/>
              <a:t>url</a:t>
            </a:r>
            <a:r>
              <a:rPr lang="en-US" sz="2800" dirty="0" smtClean="0"/>
              <a:t>(“w_logo_10.jpg”);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image for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3200" dirty="0" smtClean="0"/>
              <a:t>Padding-left on the list (the </a:t>
            </a:r>
            <a:r>
              <a:rPr lang="en-US" sz="3200" dirty="0" err="1" smtClean="0"/>
              <a:t>ul</a:t>
            </a:r>
            <a:r>
              <a:rPr lang="en-US" sz="3200" dirty="0" smtClean="0"/>
              <a:t> element) controls the alignment of the list elements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 smtClean="0"/>
              <a:t>Padding-left on the list element (the li element) controls the spacing between the bullet and the text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list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There is no direct property to change only the bullet color, but it can be accomplished with this code: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pPr marL="45720" indent="0">
              <a:buNone/>
            </a:pPr>
            <a:r>
              <a:rPr lang="en-US" dirty="0" smtClean="0"/>
              <a:t>   list-style</a:t>
            </a:r>
            <a:r>
              <a:rPr lang="en-US" dirty="0"/>
              <a:t>: none</a:t>
            </a:r>
            <a:r>
              <a:rPr lang="en-US" dirty="0" smtClean="0"/>
              <a:t>; 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li:before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content</a:t>
            </a:r>
            <a:r>
              <a:rPr lang="en-US" dirty="0"/>
              <a:t>: </a:t>
            </a:r>
            <a:r>
              <a:rPr lang="en-US" dirty="0" smtClean="0"/>
              <a:t>“\25fe";		//square bullet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color: red;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List of Unicode </a:t>
            </a:r>
            <a:r>
              <a:rPr lang="en-US" dirty="0"/>
              <a:t>values: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www.w3schools.com/charsets/ref_utf_geometric.asp</a:t>
            </a:r>
            <a:endParaRPr lang="en-US" dirty="0" smtClean="0"/>
          </a:p>
          <a:p>
            <a:pPr marL="45720" indent="0">
              <a:buNone/>
            </a:pPr>
            <a:r>
              <a:rPr lang="en-US" dirty="0">
                <a:hlinkClick r:id="rId4"/>
              </a:rPr>
              <a:t>http://unicode-table.com/en/#</a:t>
            </a:r>
            <a:r>
              <a:rPr lang="en-US" dirty="0" smtClean="0">
                <a:hlinkClick r:id="rId4"/>
              </a:rPr>
              <a:t>box-drawing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bullet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055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to list terms and definitions</a:t>
            </a:r>
          </a:p>
          <a:p>
            <a:endParaRPr lang="en-US" sz="2400" dirty="0" smtClean="0"/>
          </a:p>
          <a:p>
            <a:r>
              <a:rPr lang="en-US" sz="2400" dirty="0" smtClean="0"/>
              <a:t>Elements:</a:t>
            </a:r>
          </a:p>
          <a:p>
            <a:pPr lvl="1"/>
            <a:r>
              <a:rPr lang="en-US" sz="2400" dirty="0" smtClean="0"/>
              <a:t>&lt;dl&gt;  create the list</a:t>
            </a:r>
          </a:p>
          <a:p>
            <a:pPr lvl="1"/>
            <a:r>
              <a:rPr lang="en-US" sz="2400" dirty="0" smtClean="0"/>
              <a:t>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  tag the term</a:t>
            </a:r>
          </a:p>
          <a:p>
            <a:pPr lvl="1"/>
            <a:r>
              <a:rPr lang="en-US" sz="2400" dirty="0" smtClean="0"/>
              <a:t>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 for the description/definition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Restrictions:</a:t>
            </a:r>
          </a:p>
          <a:p>
            <a:pPr lvl="1"/>
            <a:r>
              <a:rPr lang="en-US" sz="2400" dirty="0" smtClean="0"/>
              <a:t>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 element can contain only text</a:t>
            </a:r>
          </a:p>
          <a:p>
            <a:pPr lvl="1"/>
            <a:r>
              <a:rPr lang="en-US" sz="2400" dirty="0" smtClean="0"/>
              <a:t>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 element can contain other elements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1" cy="4757929"/>
          </a:xfrm>
        </p:spPr>
        <p:txBody>
          <a:bodyPr/>
          <a:lstStyle/>
          <a:p>
            <a:r>
              <a:rPr lang="en-US" sz="2400" dirty="0" smtClean="0"/>
              <a:t>Link to another site:</a:t>
            </a:r>
          </a:p>
          <a:p>
            <a:pPr marL="594360" lvl="2" indent="0">
              <a:buNone/>
            </a:pPr>
            <a:r>
              <a:rPr lang="en-US" sz="2000" dirty="0"/>
              <a:t>&lt;li&gt;&lt;a </a:t>
            </a:r>
            <a:r>
              <a:rPr lang="en-US" sz="2000" dirty="0" err="1"/>
              <a:t>href</a:t>
            </a:r>
            <a:r>
              <a:rPr lang="en-US" sz="2000" dirty="0"/>
              <a:t>="http://vstarkey.net/cs2800</a:t>
            </a:r>
            <a:r>
              <a:rPr lang="en-US" sz="2000" dirty="0" smtClean="0"/>
              <a:t>"&gt;Link text&lt;/</a:t>
            </a:r>
            <a:r>
              <a:rPr lang="en-US" sz="2000" dirty="0"/>
              <a:t>a&gt;&lt;/li&gt;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sz="2400" dirty="0" smtClean="0"/>
              <a:t>Link to another page in same site:</a:t>
            </a:r>
          </a:p>
          <a:p>
            <a:pPr marL="594360" lvl="2" indent="0">
              <a:buNone/>
            </a:pPr>
            <a:r>
              <a:rPr lang="en-US" sz="2000" dirty="0"/>
              <a:t>&lt;li&gt;&lt;a </a:t>
            </a:r>
            <a:r>
              <a:rPr lang="en-US" sz="2000" dirty="0" err="1"/>
              <a:t>href</a:t>
            </a:r>
            <a:r>
              <a:rPr lang="en-US" sz="2000" dirty="0"/>
              <a:t>="second_page.html"&gt;Link to another </a:t>
            </a:r>
            <a:r>
              <a:rPr lang="en-US" sz="2000" dirty="0" smtClean="0"/>
              <a:t>page&lt;/</a:t>
            </a:r>
            <a:r>
              <a:rPr lang="en-US" sz="2000" dirty="0"/>
              <a:t>a&gt;&lt;/li&gt;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sz="2400" dirty="0" smtClean="0"/>
              <a:t>Link to the same page by setting a placeholder:</a:t>
            </a:r>
          </a:p>
          <a:p>
            <a:pPr marL="594360" lvl="2" indent="0">
              <a:buNone/>
            </a:pPr>
            <a:r>
              <a:rPr lang="en-US" sz="2000" dirty="0" smtClean="0"/>
              <a:t>&lt;h1 </a:t>
            </a:r>
            <a:r>
              <a:rPr lang="en-US" sz="2000" dirty="0"/>
              <a:t>name="top</a:t>
            </a:r>
            <a:r>
              <a:rPr lang="en-US" sz="2000" dirty="0" smtClean="0"/>
              <a:t>"&gt;Top of Page&lt;/h1&gt;</a:t>
            </a:r>
          </a:p>
          <a:p>
            <a:pPr marL="320040" lvl="1" indent="0">
              <a:buNone/>
            </a:pPr>
            <a:r>
              <a:rPr lang="en-US" sz="2400" dirty="0" smtClean="0"/>
              <a:t>and linking to it:</a:t>
            </a:r>
            <a:endParaRPr lang="en-US" sz="2400" dirty="0"/>
          </a:p>
          <a:p>
            <a:pPr marL="594360" lvl="2" indent="0">
              <a:buNone/>
            </a:pPr>
            <a:r>
              <a:rPr lang="en-US" sz="2000" dirty="0"/>
              <a:t>&lt;li&gt;&lt;a </a:t>
            </a:r>
            <a:r>
              <a:rPr lang="en-US" sz="2000" dirty="0" err="1"/>
              <a:t>href</a:t>
            </a:r>
            <a:r>
              <a:rPr lang="en-US" sz="2000" dirty="0"/>
              <a:t>="#top"&gt;Link to top of page&lt;/a&gt;&lt;/li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and formatting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2F8E"/>
      </a:dk1>
      <a:lt1>
        <a:srgbClr val="FFFFFF"/>
      </a:lt1>
      <a:dk2>
        <a:srgbClr val="00236A"/>
      </a:dk2>
      <a:lt2>
        <a:srgbClr val="FFFFFF"/>
      </a:lt2>
      <a:accent1>
        <a:srgbClr val="860000"/>
      </a:accent1>
      <a:accent2>
        <a:srgbClr val="6E2C11"/>
      </a:accent2>
      <a:accent3>
        <a:srgbClr val="526DB0"/>
      </a:accent3>
      <a:accent4>
        <a:srgbClr val="D5D5D5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1517</TotalTime>
  <Words>1200</Words>
  <Application>Microsoft Office PowerPoint</Application>
  <PresentationFormat>On-screen Show (4:3)</PresentationFormat>
  <Paragraphs>181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CS1180 presentation theme</vt:lpstr>
      <vt:lpstr>Lists and links</vt:lpstr>
      <vt:lpstr>Creating A list</vt:lpstr>
      <vt:lpstr>List items</vt:lpstr>
      <vt:lpstr>Formatting lists</vt:lpstr>
      <vt:lpstr>Use image for bullet</vt:lpstr>
      <vt:lpstr>Format list items</vt:lpstr>
      <vt:lpstr>Change bullet color</vt:lpstr>
      <vt:lpstr>Description lists</vt:lpstr>
      <vt:lpstr>Coding and formatting links</vt:lpstr>
      <vt:lpstr>Open link in new window or tab</vt:lpstr>
      <vt:lpstr>Pseudo-selectors for links</vt:lpstr>
      <vt:lpstr>Link properties</vt:lpstr>
      <vt:lpstr>Link to media files</vt:lpstr>
      <vt:lpstr>Email links</vt:lpstr>
      <vt:lpstr>Telephone and social media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VStarkey</cp:lastModifiedBy>
  <cp:revision>114</cp:revision>
  <dcterms:created xsi:type="dcterms:W3CDTF">2015-01-22T15:05:06Z</dcterms:created>
  <dcterms:modified xsi:type="dcterms:W3CDTF">2015-10-07T16:41:45Z</dcterms:modified>
</cp:coreProperties>
</file>