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87" r:id="rId3"/>
    <p:sldId id="289" r:id="rId4"/>
    <p:sldId id="290" r:id="rId5"/>
    <p:sldId id="291" r:id="rId6"/>
    <p:sldId id="292" r:id="rId7"/>
    <p:sldId id="295" r:id="rId8"/>
    <p:sldId id="296" r:id="rId9"/>
    <p:sldId id="294" r:id="rId10"/>
    <p:sldId id="297" r:id="rId11"/>
    <p:sldId id="29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529" autoAdjust="0"/>
  </p:normalViewPr>
  <p:slideViewPr>
    <p:cSldViewPr>
      <p:cViewPr varScale="1">
        <p:scale>
          <a:sx n="80" d="100"/>
          <a:sy n="80" d="100"/>
        </p:scale>
        <p:origin x="-90" y="-4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86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E264B7-4911-445D-81A6-F820B414B7C4}" type="datetimeFigureOut">
              <a:rPr lang="en-US" smtClean="0"/>
              <a:t>10/2/2015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65F8E-0458-419C-84CE-2371E0B04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08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</a:t>
            </a:r>
            <a:r>
              <a:rPr lang="en-US" dirty="0" err="1" smtClean="0"/>
              <a:t>float_img_demo</a:t>
            </a:r>
            <a:endParaRPr lang="en-US" dirty="0" smtClean="0"/>
          </a:p>
          <a:p>
            <a:r>
              <a:rPr lang="en-US" dirty="0" smtClean="0"/>
              <a:t>Show</a:t>
            </a:r>
            <a:r>
              <a:rPr lang="en-US" baseline="0" dirty="0" smtClean="0"/>
              <a:t> it before the 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; then write the 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 just for the image to float</a:t>
            </a:r>
          </a:p>
          <a:p>
            <a:r>
              <a:rPr lang="en-US" baseline="0" dirty="0" smtClean="0"/>
              <a:t>Then add the clear footer</a:t>
            </a:r>
          </a:p>
          <a:p>
            <a:r>
              <a:rPr lang="en-US" baseline="0" dirty="0" smtClean="0"/>
              <a:t>Then add more text to main to show how it is not two columns; the text will be below the image if there is enough 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65F8E-0458-419C-84CE-2371E0B049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18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Create</a:t>
            </a:r>
            <a:r>
              <a:rPr lang="en-US" baseline="0" dirty="0" smtClean="0"/>
              <a:t> columns demo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aseline="0" dirty="0" smtClean="0"/>
              <a:t>Show before columns are put in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aseline="0" dirty="0" smtClean="0"/>
              <a:t>Then set main and aside as shown.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aseline="0" dirty="0" smtClean="0"/>
              <a:t>Note that if there is extra space (if total pixels is less than window), the space is between the columns</a:t>
            </a:r>
          </a:p>
          <a:p>
            <a:r>
              <a:rPr lang="en-US" baseline="0" dirty="0" smtClean="0"/>
              <a:t>Width refers to content width; if the total plus margins plus borders plus padding is more than width of containing block (or browser window if no parent), then the blocks will not appear side by side  </a:t>
            </a:r>
            <a:r>
              <a:rPr lang="en-US" b="1" baseline="0" dirty="0" smtClean="0"/>
              <a:t>(try it! – can just make window narrower)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65F8E-0458-419C-84CE-2371E0B049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13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en-US" baseline="0" dirty="0" smtClean="0"/>
              <a:t> same demo as previous slide, just use % rather than </a:t>
            </a:r>
            <a:r>
              <a:rPr lang="en-US" baseline="0" dirty="0" err="1" smtClean="0"/>
              <a:t>px</a:t>
            </a:r>
            <a:endParaRPr lang="en-US" baseline="0" dirty="0" smtClean="0"/>
          </a:p>
          <a:p>
            <a:r>
              <a:rPr lang="en-US" baseline="0" dirty="0" smtClean="0"/>
              <a:t>Show how this will adjust to width of browser window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65F8E-0458-419C-84CE-2371E0B049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99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Specify</a:t>
            </a:r>
            <a:r>
              <a:rPr lang="en-US" baseline="0" dirty="0" smtClean="0"/>
              <a:t> by column-count only:  number of columns will remain consistent even when window narrows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Copy above code to 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 file for text column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65F8E-0458-419C-84CE-2371E0B049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29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Specify</a:t>
            </a:r>
            <a:r>
              <a:rPr lang="en-US" baseline="0" dirty="0" smtClean="0"/>
              <a:t> by column-width only:  browser will use specified width as a minimum and decide how many columns of at least that width can fit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Copy above code to 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 file for text column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65F8E-0458-419C-84CE-2371E0B049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29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Set count and width:  column-count becomes the maximum count and column-width is the minimum width for those columns</a:t>
            </a:r>
            <a:endParaRPr lang="en-US" dirty="0" smtClean="0"/>
          </a:p>
          <a:p>
            <a:endParaRPr lang="en-US" baseline="0" dirty="0" smtClean="0"/>
          </a:p>
          <a:p>
            <a:r>
              <a:rPr lang="en-US" baseline="0" dirty="0" smtClean="0"/>
              <a:t>Copy above code to 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 file for text column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65F8E-0458-419C-84CE-2371E0B049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29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</a:t>
            </a:r>
            <a:r>
              <a:rPr lang="en-US" dirty="0" err="1" smtClean="0"/>
              <a:t>css</a:t>
            </a:r>
            <a:r>
              <a:rPr lang="en-US" dirty="0" smtClean="0"/>
              <a:t> to try these:</a:t>
            </a:r>
          </a:p>
          <a:p>
            <a:pPr marL="45720" indent="0">
              <a:buNone/>
            </a:pPr>
            <a:r>
              <a:rPr lang="en-US" sz="1200" dirty="0" smtClean="0"/>
              <a:t>article {				column-rule: 1px solid blue</a:t>
            </a:r>
          </a:p>
          <a:p>
            <a:pPr marL="45720" indent="0">
              <a:buNone/>
            </a:pPr>
            <a:r>
              <a:rPr lang="en-US" sz="1200" dirty="0" smtClean="0"/>
              <a:t>    -</a:t>
            </a:r>
            <a:r>
              <a:rPr lang="en-US" sz="1200" dirty="0" err="1" smtClean="0"/>
              <a:t>webkit</a:t>
            </a:r>
            <a:r>
              <a:rPr lang="en-US" sz="1200" dirty="0" smtClean="0"/>
              <a:t>-column-gap:  100px; </a:t>
            </a:r>
          </a:p>
          <a:p>
            <a:pPr marL="45720" indent="0">
              <a:buNone/>
            </a:pPr>
            <a:r>
              <a:rPr lang="en-US" sz="1200" dirty="0" smtClean="0"/>
              <a:t>       -</a:t>
            </a:r>
            <a:r>
              <a:rPr lang="en-US" sz="1200" dirty="0" err="1" smtClean="0"/>
              <a:t>moz</a:t>
            </a:r>
            <a:r>
              <a:rPr lang="en-US" sz="1200" dirty="0" smtClean="0"/>
              <a:t>-column-gap:  100px;    </a:t>
            </a:r>
            <a:endParaRPr lang="en-US" sz="1000" dirty="0" smtClean="0"/>
          </a:p>
          <a:p>
            <a:pPr marL="45720" indent="0">
              <a:buNone/>
            </a:pPr>
            <a:r>
              <a:rPr lang="en-US" dirty="0" smtClean="0"/>
              <a:t>                </a:t>
            </a:r>
            <a:r>
              <a:rPr lang="en-US" sz="1200" dirty="0" smtClean="0"/>
              <a:t>column-gap:  100px; </a:t>
            </a:r>
          </a:p>
          <a:p>
            <a:pPr marL="45720" indent="0">
              <a:buNone/>
            </a:pPr>
            <a:r>
              <a:rPr lang="en-US" sz="1200" dirty="0" smtClean="0"/>
              <a:t>  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65F8E-0458-419C-84CE-2371E0B049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29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 positioning </a:t>
            </a:r>
            <a:r>
              <a:rPr lang="en-US" dirty="0" smtClean="0"/>
              <a:t>demo</a:t>
            </a:r>
          </a:p>
          <a:p>
            <a:endParaRPr lang="en-US" dirty="0" smtClean="0"/>
          </a:p>
          <a:p>
            <a:r>
              <a:rPr lang="en-US" dirty="0" smtClean="0"/>
              <a:t>Absolute: see what happens if main’s width is not</a:t>
            </a:r>
            <a:r>
              <a:rPr lang="en-US" baseline="0" dirty="0" smtClean="0"/>
              <a:t> set</a:t>
            </a:r>
          </a:p>
          <a:p>
            <a:r>
              <a:rPr lang="en-US" baseline="0" dirty="0" smtClean="0"/>
              <a:t>change width of aside to show overlap with main</a:t>
            </a:r>
          </a:p>
          <a:p>
            <a:r>
              <a:rPr lang="en-US" baseline="0" dirty="0" smtClean="0"/>
              <a:t>Change width of body to show that absolute is relative to body (red border)</a:t>
            </a:r>
          </a:p>
          <a:p>
            <a:r>
              <a:rPr lang="en-US" baseline="0" dirty="0" smtClean="0"/>
              <a:t>Change top and right values to show where the aside is positioned</a:t>
            </a:r>
          </a:p>
          <a:p>
            <a:r>
              <a:rPr lang="en-US" baseline="0" dirty="0" smtClean="0"/>
              <a:t>Arrange so one window is on top of another; then add background color (grey to aside; yellow to main)</a:t>
            </a:r>
          </a:p>
          <a:p>
            <a:r>
              <a:rPr lang="en-US" baseline="0" dirty="0" smtClean="0"/>
              <a:t>Set negative z-index for the one so it will be on the bottom.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Fixed: Change html to use fixed.css</a:t>
            </a:r>
          </a:p>
          <a:p>
            <a:r>
              <a:rPr lang="en-US" dirty="0" smtClean="0"/>
              <a:t>Put in a body width and notice that aside positon doesn’t change</a:t>
            </a:r>
          </a:p>
          <a:p>
            <a:endParaRPr lang="en-US" dirty="0" smtClean="0"/>
          </a:p>
          <a:p>
            <a:r>
              <a:rPr lang="en-US" dirty="0" smtClean="0"/>
              <a:t>Relative: change html to use relative.css</a:t>
            </a:r>
          </a:p>
          <a:p>
            <a:r>
              <a:rPr lang="en-US" dirty="0" smtClean="0"/>
              <a:t>Set relative</a:t>
            </a:r>
            <a:r>
              <a:rPr lang="en-US" baseline="0" dirty="0" smtClean="0"/>
              <a:t> position </a:t>
            </a:r>
            <a:r>
              <a:rPr lang="en-US" dirty="0" smtClean="0"/>
              <a:t>for body to show that aside also moves down (position: relative; top: 200px;)</a:t>
            </a:r>
          </a:p>
          <a:p>
            <a:r>
              <a:rPr lang="en-US" dirty="0" smtClean="0"/>
              <a:t>Set relative position for main to show that </a:t>
            </a:r>
            <a:r>
              <a:rPr lang="en-US" smtClean="0"/>
              <a:t>it moves</a:t>
            </a:r>
            <a:r>
              <a:rPr lang="en-US" dirty="0" smtClean="0"/>
              <a:t>, aside does not (position: relative: top: 100px;)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65F8E-0458-419C-84CE-2371E0B0497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70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</p:spPr>
        <p:txBody>
          <a:bodyPr/>
          <a:lstStyle/>
          <a:p>
            <a:fld id="{B862F714-DFA6-49BF-BE09-5D819B7183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62F714-DFA6-49BF-BE09-5D819B7183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</p:spPr>
        <p:txBody>
          <a:bodyPr/>
          <a:lstStyle/>
          <a:p>
            <a:fld id="{B862F714-DFA6-49BF-BE09-5D819B718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9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62F714-DFA6-49BF-BE09-5D819B71830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</p:spPr>
        <p:txBody>
          <a:bodyPr/>
          <a:lstStyle/>
          <a:p>
            <a:fld id="{B862F714-DFA6-49BF-BE09-5D819B71830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81000" y="1640150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533400"/>
            <a:ext cx="5791200" cy="1317625"/>
          </a:xfrm>
        </p:spPr>
        <p:txBody>
          <a:bodyPr/>
          <a:lstStyle/>
          <a:p>
            <a:r>
              <a:rPr lang="en-US" b="1" dirty="0" smtClean="0"/>
              <a:t>layout with </a:t>
            </a:r>
            <a:r>
              <a:rPr lang="en-US" b="1" dirty="0" err="1" smtClean="0"/>
              <a:t>css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4345" y="2306598"/>
            <a:ext cx="6248400" cy="350520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altLang="en-US" sz="2200" dirty="0" smtClean="0"/>
              <a:t>Floating elements in a fixed layout</a:t>
            </a:r>
          </a:p>
          <a:p>
            <a:pPr>
              <a:spcBef>
                <a:spcPts val="1200"/>
              </a:spcBef>
            </a:pPr>
            <a:r>
              <a:rPr lang="en-US" altLang="en-US" sz="2200" dirty="0" smtClean="0"/>
              <a:t>Using CSS to create text columns</a:t>
            </a:r>
          </a:p>
          <a:p>
            <a:pPr>
              <a:spcBef>
                <a:spcPts val="1200"/>
              </a:spcBef>
            </a:pPr>
            <a:r>
              <a:rPr lang="en-US" altLang="en-US" sz="2200" dirty="0" smtClean="0"/>
              <a:t>Positioning elements</a:t>
            </a:r>
          </a:p>
          <a:p>
            <a:pPr>
              <a:spcBef>
                <a:spcPts val="1200"/>
              </a:spcBef>
            </a:pPr>
            <a:r>
              <a:rPr lang="en-US" altLang="en-US" sz="2200" dirty="0"/>
              <a:t>	</a:t>
            </a:r>
            <a:r>
              <a:rPr lang="en-US" altLang="en-US" sz="2200" dirty="0" smtClean="0"/>
              <a:t>relative positioning</a:t>
            </a:r>
          </a:p>
          <a:p>
            <a:pPr>
              <a:spcBef>
                <a:spcPts val="1200"/>
              </a:spcBef>
            </a:pPr>
            <a:r>
              <a:rPr lang="en-US" altLang="en-US" sz="2200" dirty="0"/>
              <a:t>	</a:t>
            </a:r>
            <a:r>
              <a:rPr lang="en-US" altLang="en-US" sz="2200" dirty="0" smtClean="0"/>
              <a:t>absolute positioning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86600" y="5257800"/>
            <a:ext cx="17201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V. Starkey</a:t>
            </a:r>
          </a:p>
          <a:p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Computer Science &amp; Engineering</a:t>
            </a:r>
          </a:p>
          <a:p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Wright State University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38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757929"/>
          </a:xfrm>
        </p:spPr>
        <p:txBody>
          <a:bodyPr/>
          <a:lstStyle/>
          <a:p>
            <a:r>
              <a:rPr lang="en-US" sz="2400" dirty="0" smtClean="0"/>
              <a:t>Static positioning (default)</a:t>
            </a:r>
          </a:p>
          <a:p>
            <a:pPr lvl="1"/>
            <a:r>
              <a:rPr lang="en-US" dirty="0" smtClean="0"/>
              <a:t>Element is placed in normal flow</a:t>
            </a:r>
          </a:p>
          <a:p>
            <a:pPr>
              <a:spcBef>
                <a:spcPts val="1800"/>
              </a:spcBef>
            </a:pPr>
            <a:r>
              <a:rPr lang="en-US" sz="2400" dirty="0" smtClean="0"/>
              <a:t>Absolute</a:t>
            </a:r>
          </a:p>
          <a:p>
            <a:pPr lvl="1"/>
            <a:r>
              <a:rPr lang="en-US" dirty="0" smtClean="0"/>
              <a:t>Removes element from normal flow and positions it based on specified position properties (top, bottom, right, left) relative to the containing block (containing block position must be specified)</a:t>
            </a:r>
          </a:p>
          <a:p>
            <a:pPr>
              <a:spcBef>
                <a:spcPts val="1800"/>
              </a:spcBef>
            </a:pPr>
            <a:r>
              <a:rPr lang="en-US" sz="2400" dirty="0" smtClean="0"/>
              <a:t>Fixed positioning</a:t>
            </a:r>
          </a:p>
          <a:p>
            <a:pPr lvl="1"/>
            <a:r>
              <a:rPr lang="en-US" dirty="0" smtClean="0"/>
              <a:t>similar to absolute except positioning is always relative to the browser window</a:t>
            </a:r>
          </a:p>
          <a:p>
            <a:pPr>
              <a:spcBef>
                <a:spcPts val="1800"/>
              </a:spcBef>
            </a:pPr>
            <a:r>
              <a:rPr lang="en-US" sz="2400" dirty="0" smtClean="0"/>
              <a:t>Relative positioning</a:t>
            </a:r>
          </a:p>
          <a:p>
            <a:pPr lvl="1"/>
            <a:r>
              <a:rPr lang="en-US" dirty="0" smtClean="0"/>
              <a:t>the element is positioned relative to its normal position in the flow (offset amount is specified)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Positioning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62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904999"/>
            <a:ext cx="7848600" cy="4221479"/>
          </a:xfrm>
        </p:spPr>
        <p:txBody>
          <a:bodyPr>
            <a:normAutofit/>
          </a:bodyPr>
          <a:lstStyle/>
          <a:p>
            <a:pPr marL="403225" indent="-358775"/>
            <a:r>
              <a:rPr lang="en-US" sz="2800" dirty="0" smtClean="0"/>
              <a:t>When absolute, relative, or fixed positioning are used, some elements may overlap others.  </a:t>
            </a:r>
          </a:p>
          <a:p>
            <a:pPr marL="403225" indent="-358775">
              <a:spcBef>
                <a:spcPts val="2400"/>
              </a:spcBef>
            </a:pPr>
            <a:r>
              <a:rPr lang="en-US" sz="2800" dirty="0" smtClean="0"/>
              <a:t>The z-index is used to indicate which one should be on top</a:t>
            </a:r>
          </a:p>
          <a:p>
            <a:pPr lvl="2"/>
            <a:r>
              <a:rPr lang="en-US" sz="2400" dirty="0" smtClean="0"/>
              <a:t>higher z-indexes are on top of lower z-indexes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Specify z-index for overlapping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96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534401" cy="4834130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sz="2800" dirty="0" smtClean="0"/>
              <a:t>Set a width for an element</a:t>
            </a:r>
          </a:p>
          <a:p>
            <a:pPr marL="45720" indent="0">
              <a:buNone/>
            </a:pPr>
            <a:r>
              <a:rPr lang="en-US" sz="2800" dirty="0" err="1" smtClean="0"/>
              <a:t>img</a:t>
            </a:r>
            <a:r>
              <a:rPr lang="en-US" sz="2800" dirty="0" smtClean="0"/>
              <a:t> {</a:t>
            </a:r>
          </a:p>
          <a:p>
            <a:pPr marL="4572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width: 100px;</a:t>
            </a:r>
          </a:p>
          <a:p>
            <a:pPr marL="4572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float: left;</a:t>
            </a:r>
          </a:p>
          <a:p>
            <a:pPr marL="45720" indent="0">
              <a:buNone/>
            </a:pPr>
            <a:r>
              <a:rPr lang="en-US" sz="2800" dirty="0"/>
              <a:t>}</a:t>
            </a:r>
            <a:endParaRPr lang="en-US" sz="2800" dirty="0" smtClean="0"/>
          </a:p>
          <a:p>
            <a:pPr marL="45720" indent="0">
              <a:buNone/>
            </a:pPr>
            <a:endParaRPr lang="en-US" sz="2800" dirty="0"/>
          </a:p>
          <a:p>
            <a:pPr marL="45720" indent="0">
              <a:buNone/>
            </a:pPr>
            <a:r>
              <a:rPr lang="en-US" sz="2800" dirty="0" smtClean="0"/>
              <a:t>Clear elements that should not stay “below” the elements:</a:t>
            </a:r>
          </a:p>
          <a:p>
            <a:pPr marL="45720" indent="0">
              <a:buNone/>
            </a:pPr>
            <a:r>
              <a:rPr lang="en-US" sz="2800" dirty="0" smtClean="0"/>
              <a:t>	footer { </a:t>
            </a:r>
          </a:p>
          <a:p>
            <a:pPr marL="4572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    clear: left;</a:t>
            </a:r>
          </a:p>
          <a:p>
            <a:pPr marL="4572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}</a:t>
            </a:r>
            <a:endParaRPr lang="en-US" sz="2400" dirty="0" smtClean="0"/>
          </a:p>
          <a:p>
            <a:pPr marL="365760" lvl="1" indent="0">
              <a:buNone/>
            </a:pPr>
            <a:endParaRPr lang="en-US" sz="2600" dirty="0" smtClean="0"/>
          </a:p>
          <a:p>
            <a:pPr marL="45720" indent="0">
              <a:buNone/>
            </a:pPr>
            <a:endParaRPr lang="en-US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an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90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52600"/>
            <a:ext cx="8407893" cy="464820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2200" dirty="0" smtClean="0"/>
              <a:t>Float sections of text right or left:</a:t>
            </a:r>
          </a:p>
          <a:p>
            <a:pPr marL="45720" indent="0">
              <a:buNone/>
            </a:pPr>
            <a:endParaRPr lang="en-US" sz="2200" dirty="0"/>
          </a:p>
          <a:p>
            <a:pPr marL="45720" indent="0">
              <a:buNone/>
            </a:pPr>
            <a:r>
              <a:rPr lang="en-US" sz="2200" dirty="0" smtClean="0"/>
              <a:t>Set width for left column:        Set width for right column:</a:t>
            </a:r>
            <a:endParaRPr lang="en-US" sz="2200" dirty="0"/>
          </a:p>
          <a:p>
            <a:pPr marL="45720" indent="0">
              <a:spcBef>
                <a:spcPts val="1200"/>
              </a:spcBef>
              <a:buNone/>
            </a:pPr>
            <a:r>
              <a:rPr lang="en-US" sz="2200" dirty="0" smtClean="0"/>
              <a:t>main {				aside {</a:t>
            </a:r>
          </a:p>
          <a:p>
            <a:pPr marL="365760" lvl="1" indent="0">
              <a:spcBef>
                <a:spcPts val="1200"/>
              </a:spcBef>
              <a:buNone/>
            </a:pPr>
            <a:r>
              <a:rPr lang="en-US" sz="2200" dirty="0" smtClean="0"/>
              <a:t>width: 600px;			    width: 360px;</a:t>
            </a:r>
          </a:p>
          <a:p>
            <a:pPr marL="365760" lvl="1" indent="0">
              <a:buNone/>
            </a:pPr>
            <a:r>
              <a:rPr lang="en-US" sz="2200" dirty="0"/>
              <a:t>f</a:t>
            </a:r>
            <a:r>
              <a:rPr lang="en-US" sz="2200" dirty="0" smtClean="0"/>
              <a:t>loat: left;				    float: right;</a:t>
            </a:r>
          </a:p>
          <a:p>
            <a:pPr marL="0" lvl="1" indent="0">
              <a:buNone/>
            </a:pPr>
            <a:r>
              <a:rPr lang="en-US" sz="2200" dirty="0" smtClean="0"/>
              <a:t>}					}</a:t>
            </a:r>
          </a:p>
          <a:p>
            <a:pPr marL="0" lvl="1" indent="0">
              <a:buNone/>
            </a:pPr>
            <a:endParaRPr lang="en-US" sz="2200" dirty="0"/>
          </a:p>
          <a:p>
            <a:pPr marL="45720" indent="0">
              <a:buNone/>
            </a:pPr>
            <a:r>
              <a:rPr lang="en-US" dirty="0"/>
              <a:t>footer { </a:t>
            </a:r>
            <a:endParaRPr lang="en-US" dirty="0" smtClean="0"/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clear</a:t>
            </a:r>
            <a:r>
              <a:rPr lang="en-US" dirty="0"/>
              <a:t>: </a:t>
            </a:r>
            <a:r>
              <a:rPr lang="en-US" dirty="0" smtClean="0"/>
              <a:t>both;</a:t>
            </a:r>
            <a:endParaRPr lang="en-US" dirty="0"/>
          </a:p>
          <a:p>
            <a:pPr marL="4572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lvl="1" indent="0">
              <a:buNone/>
            </a:pPr>
            <a:endParaRPr lang="en-US" sz="2200" dirty="0" smtClean="0"/>
          </a:p>
          <a:p>
            <a:pPr marL="0" lvl="1" indent="0">
              <a:buNone/>
            </a:pPr>
            <a:endParaRPr 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fixed columns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83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52600"/>
            <a:ext cx="8407893" cy="464820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2200" dirty="0" smtClean="0"/>
              <a:t>Set width for left column:        Set width for right column:</a:t>
            </a:r>
            <a:endParaRPr lang="en-US" sz="2200" dirty="0"/>
          </a:p>
          <a:p>
            <a:pPr marL="45720" indent="0">
              <a:spcBef>
                <a:spcPts val="1200"/>
              </a:spcBef>
              <a:buNone/>
            </a:pPr>
            <a:r>
              <a:rPr lang="en-US" sz="2200" dirty="0" smtClean="0"/>
              <a:t>main {				aside {</a:t>
            </a:r>
          </a:p>
          <a:p>
            <a:pPr marL="365760" lvl="1" indent="0">
              <a:spcBef>
                <a:spcPts val="1200"/>
              </a:spcBef>
              <a:buNone/>
            </a:pPr>
            <a:r>
              <a:rPr lang="en-US" sz="2200" dirty="0" smtClean="0"/>
              <a:t>width: 70%;			    width: 25%;</a:t>
            </a:r>
          </a:p>
          <a:p>
            <a:pPr marL="365760" lvl="1" indent="0">
              <a:buNone/>
            </a:pPr>
            <a:r>
              <a:rPr lang="en-US" sz="2200" dirty="0"/>
              <a:t>f</a:t>
            </a:r>
            <a:r>
              <a:rPr lang="en-US" sz="2200" dirty="0" smtClean="0"/>
              <a:t>loat: left;				    float: right;</a:t>
            </a:r>
          </a:p>
          <a:p>
            <a:pPr marL="0" lvl="1" indent="0">
              <a:buNone/>
            </a:pPr>
            <a:r>
              <a:rPr lang="en-US" sz="2200" dirty="0" smtClean="0"/>
              <a:t>}					}</a:t>
            </a:r>
          </a:p>
          <a:p>
            <a:pPr marL="0" lvl="1" indent="0">
              <a:buNone/>
            </a:pPr>
            <a:endParaRPr lang="en-US" sz="2200" dirty="0"/>
          </a:p>
          <a:p>
            <a:pPr marL="45720" indent="0">
              <a:buNone/>
            </a:pPr>
            <a:r>
              <a:rPr lang="en-US" sz="2200" dirty="0"/>
              <a:t>Clear elements that should </a:t>
            </a:r>
            <a:r>
              <a:rPr lang="en-US" sz="2200" dirty="0" smtClean="0"/>
              <a:t>stay </a:t>
            </a:r>
            <a:r>
              <a:rPr lang="en-US" sz="2200" dirty="0"/>
              <a:t>“below” </a:t>
            </a:r>
            <a:r>
              <a:rPr lang="en-US" sz="2200" dirty="0" smtClean="0"/>
              <a:t>the columns:</a:t>
            </a:r>
            <a:endParaRPr lang="en-US" sz="2200" dirty="0"/>
          </a:p>
          <a:p>
            <a:pPr marL="45720" indent="0">
              <a:buNone/>
            </a:pPr>
            <a:r>
              <a:rPr lang="en-US" sz="2200" dirty="0"/>
              <a:t>	footer { </a:t>
            </a:r>
            <a:endParaRPr lang="en-US" sz="2200" dirty="0" smtClean="0"/>
          </a:p>
          <a:p>
            <a:pPr marL="45720" indent="0">
              <a:buNone/>
            </a:pPr>
            <a:r>
              <a:rPr lang="en-US" sz="2200" dirty="0" smtClean="0"/>
              <a:t>	    clear</a:t>
            </a:r>
            <a:r>
              <a:rPr lang="en-US" sz="2200" dirty="0"/>
              <a:t>: both; </a:t>
            </a:r>
            <a:endParaRPr lang="en-US" sz="2200" dirty="0" smtClean="0"/>
          </a:p>
          <a:p>
            <a:pPr marL="4572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}</a:t>
            </a:r>
            <a:endParaRPr lang="en-US" sz="2200" dirty="0"/>
          </a:p>
          <a:p>
            <a:pPr marL="0" lvl="1" indent="0">
              <a:spcBef>
                <a:spcPts val="1200"/>
              </a:spcBef>
              <a:buNone/>
            </a:pPr>
            <a:r>
              <a:rPr lang="en-US" sz="2000" dirty="0" smtClean="0"/>
              <a:t>clear does not allow floating elements on the specified side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fluid columns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13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z="2800" dirty="0" smtClean="0"/>
              <a:t>Columns can be applied to a single block element or to multiple elements by targeting the parent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columns with css3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860" y="3505200"/>
            <a:ext cx="523875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646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sz="2400" dirty="0" smtClean="0"/>
              <a:t> article </a:t>
            </a:r>
            <a:r>
              <a:rPr lang="en-US" sz="2400" dirty="0"/>
              <a:t>{</a:t>
            </a:r>
          </a:p>
          <a:p>
            <a:pPr marL="45720" indent="0">
              <a:buNone/>
            </a:pPr>
            <a:r>
              <a:rPr lang="en-US" sz="2400" dirty="0"/>
              <a:t>  </a:t>
            </a:r>
            <a:r>
              <a:rPr lang="en-US" sz="2400" dirty="0" smtClean="0"/>
              <a:t> -</a:t>
            </a:r>
            <a:r>
              <a:rPr lang="en-US" sz="2400" dirty="0" err="1"/>
              <a:t>webkit</a:t>
            </a:r>
            <a:r>
              <a:rPr lang="en-US" sz="2400" dirty="0"/>
              <a:t>-column-count: </a:t>
            </a:r>
            <a:r>
              <a:rPr lang="en-US" sz="2400" dirty="0" smtClean="0"/>
              <a:t>3;    </a:t>
            </a:r>
            <a:r>
              <a:rPr lang="en-US" sz="1600" dirty="0"/>
              <a:t>/* for Chrome, Opera, and Safari */</a:t>
            </a:r>
          </a:p>
          <a:p>
            <a:pPr marL="45720" indent="0">
              <a:buNone/>
            </a:pPr>
            <a:r>
              <a:rPr lang="en-US" dirty="0"/>
              <a:t>   </a:t>
            </a:r>
            <a:r>
              <a:rPr lang="en-US" dirty="0" smtClean="0"/>
              <a:t>     </a:t>
            </a:r>
            <a:r>
              <a:rPr lang="en-US" sz="2400" dirty="0" smtClean="0"/>
              <a:t>-</a:t>
            </a:r>
            <a:r>
              <a:rPr lang="en-US" sz="2400" dirty="0" err="1"/>
              <a:t>moz</a:t>
            </a:r>
            <a:r>
              <a:rPr lang="en-US" sz="2400" dirty="0"/>
              <a:t>-column-count: </a:t>
            </a:r>
            <a:r>
              <a:rPr lang="en-US" sz="2400" dirty="0" smtClean="0"/>
              <a:t>3;    </a:t>
            </a:r>
            <a:r>
              <a:rPr lang="en-US" sz="1600" dirty="0"/>
              <a:t>/* for Firefox */</a:t>
            </a:r>
          </a:p>
          <a:p>
            <a:pPr marL="45720" indent="0">
              <a:buNone/>
            </a:pPr>
            <a:r>
              <a:rPr lang="en-US" dirty="0"/>
              <a:t>         </a:t>
            </a:r>
            <a:r>
              <a:rPr lang="en-US" dirty="0" smtClean="0"/>
              <a:t>        </a:t>
            </a:r>
            <a:r>
              <a:rPr lang="en-US" sz="2400" dirty="0" smtClean="0"/>
              <a:t>column-count</a:t>
            </a:r>
            <a:r>
              <a:rPr lang="en-US" sz="2400" dirty="0"/>
              <a:t>: </a:t>
            </a:r>
            <a:r>
              <a:rPr lang="en-US" sz="2400" dirty="0" smtClean="0"/>
              <a:t>3;    </a:t>
            </a:r>
            <a:r>
              <a:rPr lang="en-US" sz="1600" dirty="0"/>
              <a:t>/* for IE 10+ */</a:t>
            </a:r>
          </a:p>
          <a:p>
            <a:pPr marL="45720" indent="0">
              <a:buNone/>
            </a:pPr>
            <a:r>
              <a:rPr lang="en-US" dirty="0" smtClean="0"/>
              <a:t>  }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columns by setting </a:t>
            </a:r>
            <a:br>
              <a:rPr lang="en-US" dirty="0" smtClean="0"/>
            </a:br>
            <a:r>
              <a:rPr lang="en-US" dirty="0" smtClean="0"/>
              <a:t>column-count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08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sz="2400" dirty="0" smtClean="0"/>
              <a:t> article </a:t>
            </a:r>
            <a:r>
              <a:rPr lang="en-US" sz="2400" dirty="0"/>
              <a:t>{</a:t>
            </a:r>
          </a:p>
          <a:p>
            <a:pPr marL="45720" indent="0">
              <a:buNone/>
            </a:pPr>
            <a:r>
              <a:rPr lang="en-US" sz="2400" dirty="0"/>
              <a:t>  </a:t>
            </a:r>
            <a:r>
              <a:rPr lang="en-US" sz="2400" dirty="0" smtClean="0"/>
              <a:t> -</a:t>
            </a:r>
            <a:r>
              <a:rPr lang="en-US" sz="2400" dirty="0" err="1" smtClean="0"/>
              <a:t>webkit</a:t>
            </a:r>
            <a:r>
              <a:rPr lang="en-US" sz="2400" dirty="0" smtClean="0"/>
              <a:t>-column-width:  250px; </a:t>
            </a:r>
          </a:p>
          <a:p>
            <a:pPr marL="4572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-</a:t>
            </a:r>
            <a:r>
              <a:rPr lang="en-US" sz="2400" dirty="0" err="1" smtClean="0"/>
              <a:t>moz</a:t>
            </a:r>
            <a:r>
              <a:rPr lang="en-US" sz="2400" dirty="0" smtClean="0"/>
              <a:t>-column-width:  250px;    </a:t>
            </a:r>
            <a:endParaRPr lang="en-US" sz="1600" dirty="0" smtClean="0"/>
          </a:p>
          <a:p>
            <a:pPr marL="45720" indent="0">
              <a:buNone/>
            </a:pPr>
            <a:r>
              <a:rPr lang="en-US" dirty="0" smtClean="0"/>
              <a:t>                 </a:t>
            </a:r>
            <a:r>
              <a:rPr lang="en-US" sz="2400" dirty="0" smtClean="0"/>
              <a:t>column-width:  250px; </a:t>
            </a:r>
          </a:p>
          <a:p>
            <a:pPr marL="4572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columns by setting </a:t>
            </a:r>
            <a:br>
              <a:rPr lang="en-US" dirty="0" smtClean="0"/>
            </a:br>
            <a:r>
              <a:rPr lang="en-US" dirty="0" smtClean="0"/>
              <a:t>column-width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33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10329"/>
          </a:xfrm>
        </p:spPr>
        <p:txBody>
          <a:bodyPr>
            <a:normAutofit fontScale="77500" lnSpcReduction="20000"/>
          </a:bodyPr>
          <a:lstStyle/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sz="2600" dirty="0" smtClean="0"/>
              <a:t>article {			      article {</a:t>
            </a:r>
            <a:endParaRPr lang="en-US" sz="2600" dirty="0"/>
          </a:p>
          <a:p>
            <a:pPr marL="45720" indent="0">
              <a:buNone/>
            </a:pPr>
            <a:r>
              <a:rPr lang="en-US" sz="2600" dirty="0"/>
              <a:t>   -</a:t>
            </a:r>
            <a:r>
              <a:rPr lang="en-US" sz="2600" dirty="0" err="1" smtClean="0"/>
              <a:t>webkit</a:t>
            </a:r>
            <a:r>
              <a:rPr lang="en-US" sz="2600" dirty="0" smtClean="0"/>
              <a:t>-column-count</a:t>
            </a:r>
            <a:r>
              <a:rPr lang="en-US" sz="2600" dirty="0"/>
              <a:t>: </a:t>
            </a:r>
            <a:r>
              <a:rPr lang="en-US" sz="2600" dirty="0" smtClean="0"/>
              <a:t>4; 	       -</a:t>
            </a:r>
            <a:r>
              <a:rPr lang="en-US" sz="2600" dirty="0" err="1" smtClean="0"/>
              <a:t>webkit</a:t>
            </a:r>
            <a:r>
              <a:rPr lang="en-US" sz="2600" dirty="0" smtClean="0"/>
              <a:t>-column-width: 150px;</a:t>
            </a:r>
          </a:p>
          <a:p>
            <a:pPr marL="45720" indent="0">
              <a:buNone/>
            </a:pPr>
            <a:r>
              <a:rPr lang="en-US" sz="2600" dirty="0" smtClean="0"/>
              <a:t>       -</a:t>
            </a:r>
            <a:r>
              <a:rPr lang="en-US" sz="2600" dirty="0" err="1"/>
              <a:t>moz</a:t>
            </a:r>
            <a:r>
              <a:rPr lang="en-US" sz="2600" dirty="0"/>
              <a:t>-column-count: </a:t>
            </a:r>
            <a:r>
              <a:rPr lang="en-US" sz="2600" dirty="0" smtClean="0"/>
              <a:t>4; 	          -</a:t>
            </a:r>
            <a:r>
              <a:rPr lang="en-US" sz="2600" dirty="0" err="1"/>
              <a:t>moz</a:t>
            </a:r>
            <a:r>
              <a:rPr lang="en-US" sz="2600" dirty="0"/>
              <a:t>-column-width:  150px; </a:t>
            </a:r>
            <a:endParaRPr lang="en-US" sz="2600" dirty="0" smtClean="0"/>
          </a:p>
          <a:p>
            <a:pPr marL="45720" indent="0">
              <a:buNone/>
            </a:pPr>
            <a:r>
              <a:rPr lang="en-US" sz="2600" dirty="0" smtClean="0"/>
              <a:t>               column-count</a:t>
            </a:r>
            <a:r>
              <a:rPr lang="en-US" sz="2600" dirty="0"/>
              <a:t>: </a:t>
            </a:r>
            <a:r>
              <a:rPr lang="en-US" sz="2600" dirty="0" smtClean="0"/>
              <a:t>4; 	                  column-width</a:t>
            </a:r>
            <a:r>
              <a:rPr lang="en-US" sz="2600" dirty="0"/>
              <a:t>:  150px; </a:t>
            </a:r>
            <a:endParaRPr lang="en-US" sz="2600" dirty="0" smtClean="0"/>
          </a:p>
          <a:p>
            <a:pPr marL="45720" indent="0">
              <a:buNone/>
            </a:pPr>
            <a:r>
              <a:rPr lang="en-US" sz="2600" dirty="0" smtClean="0"/>
              <a:t> }				      }</a:t>
            </a:r>
          </a:p>
          <a:p>
            <a:pPr marL="45720" indent="0">
              <a:buNone/>
            </a:pPr>
            <a:endParaRPr lang="en-US" sz="2600" dirty="0" smtClean="0"/>
          </a:p>
          <a:p>
            <a:pPr marL="45720" indent="0">
              <a:buNone/>
            </a:pPr>
            <a:endParaRPr lang="en-US" sz="2600" dirty="0"/>
          </a:p>
          <a:p>
            <a:pPr marL="45720" indent="0">
              <a:buNone/>
            </a:pPr>
            <a:endParaRPr lang="en-US" sz="2600" dirty="0" smtClean="0"/>
          </a:p>
          <a:p>
            <a:pPr marL="45720" indent="0">
              <a:buNone/>
            </a:pPr>
            <a:r>
              <a:rPr lang="en-US" sz="2600" dirty="0" smtClean="0"/>
              <a:t>article </a:t>
            </a:r>
            <a:r>
              <a:rPr lang="en-US" sz="2600" dirty="0"/>
              <a:t>{</a:t>
            </a:r>
          </a:p>
          <a:p>
            <a:pPr marL="45720" indent="0">
              <a:buNone/>
            </a:pPr>
            <a:r>
              <a:rPr lang="en-US" sz="2600" dirty="0"/>
              <a:t>   -</a:t>
            </a:r>
            <a:r>
              <a:rPr lang="en-US" sz="2600" dirty="0" err="1" smtClean="0"/>
              <a:t>webkit</a:t>
            </a:r>
            <a:r>
              <a:rPr lang="en-US" sz="2600" dirty="0" smtClean="0"/>
              <a:t>-columns:  4  150px</a:t>
            </a:r>
            <a:r>
              <a:rPr lang="en-US" sz="2600" dirty="0"/>
              <a:t>; </a:t>
            </a:r>
          </a:p>
          <a:p>
            <a:pPr marL="45720" indent="0">
              <a:buNone/>
            </a:pPr>
            <a:r>
              <a:rPr lang="en-US" sz="2600" dirty="0"/>
              <a:t>       -</a:t>
            </a:r>
            <a:r>
              <a:rPr lang="en-US" sz="2600" dirty="0" err="1" smtClean="0"/>
              <a:t>moz</a:t>
            </a:r>
            <a:r>
              <a:rPr lang="en-US" sz="2600" dirty="0" smtClean="0"/>
              <a:t>-columns:  4  150px</a:t>
            </a:r>
            <a:r>
              <a:rPr lang="en-US" sz="2600" dirty="0"/>
              <a:t>;    </a:t>
            </a:r>
          </a:p>
          <a:p>
            <a:pPr marL="45720" indent="0">
              <a:buNone/>
            </a:pPr>
            <a:r>
              <a:rPr lang="en-US" sz="2600" dirty="0"/>
              <a:t>               </a:t>
            </a:r>
            <a:r>
              <a:rPr lang="en-US" sz="2600" dirty="0" smtClean="0"/>
              <a:t>columns:  4  150px</a:t>
            </a:r>
            <a:r>
              <a:rPr lang="en-US" sz="2600" dirty="0"/>
              <a:t>; </a:t>
            </a:r>
          </a:p>
          <a:p>
            <a:pPr marL="45720" indent="0">
              <a:buNone/>
            </a:pPr>
            <a:r>
              <a:rPr lang="en-US" sz="2600" dirty="0"/>
              <a:t> }</a:t>
            </a:r>
          </a:p>
          <a:p>
            <a:pPr marL="45720" indent="0">
              <a:buNone/>
            </a:pPr>
            <a:endParaRPr lang="en-US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columns by setting both</a:t>
            </a:r>
            <a:br>
              <a:rPr lang="en-US" dirty="0" smtClean="0"/>
            </a:br>
            <a:r>
              <a:rPr lang="en-US" dirty="0" smtClean="0"/>
              <a:t>column-count and column-width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85800" y="3962400"/>
            <a:ext cx="76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86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2133599"/>
            <a:ext cx="8407893" cy="399287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800" dirty="0" smtClean="0"/>
              <a:t>column-gap: the width between columns</a:t>
            </a:r>
          </a:p>
          <a:p>
            <a:pPr marL="45720" indent="0">
              <a:buNone/>
            </a:pPr>
            <a:endParaRPr lang="en-US" sz="2800" dirty="0" smtClean="0"/>
          </a:p>
          <a:p>
            <a:pPr marL="45720" indent="0">
              <a:buNone/>
            </a:pPr>
            <a:r>
              <a:rPr lang="en-US" sz="2800" dirty="0" smtClean="0"/>
              <a:t>column-rule: specify a border between columns (default is none); [size] [style] [color]  (similar to border settings)</a:t>
            </a:r>
          </a:p>
          <a:p>
            <a:endParaRPr lang="en-US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column settings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8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S1180 presentation theme">
  <a:themeElements>
    <a:clrScheme name="CS2800">
      <a:dk1>
        <a:srgbClr val="002F8E"/>
      </a:dk1>
      <a:lt1>
        <a:srgbClr val="FFFFFF"/>
      </a:lt1>
      <a:dk2>
        <a:srgbClr val="00236A"/>
      </a:dk2>
      <a:lt2>
        <a:srgbClr val="FFFFFF"/>
      </a:lt2>
      <a:accent1>
        <a:srgbClr val="860000"/>
      </a:accent1>
      <a:accent2>
        <a:srgbClr val="6E2C11"/>
      </a:accent2>
      <a:accent3>
        <a:srgbClr val="526DB0"/>
      </a:accent3>
      <a:accent4>
        <a:srgbClr val="D5D5D5"/>
      </a:accent4>
      <a:accent5>
        <a:srgbClr val="DC5924"/>
      </a:accent5>
      <a:accent6>
        <a:srgbClr val="B4B392"/>
      </a:accent6>
      <a:hlink>
        <a:srgbClr val="2F75FF"/>
      </a:hlink>
      <a:folHlink>
        <a:srgbClr val="969696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CS1180 presentation theme</Template>
  <TotalTime>1195</TotalTime>
  <Words>765</Words>
  <Application>Microsoft Office PowerPoint</Application>
  <PresentationFormat>On-screen Show (4:3)</PresentationFormat>
  <Paragraphs>141</Paragraphs>
  <Slides>11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CS1180 presentation theme</vt:lpstr>
      <vt:lpstr>layout with css</vt:lpstr>
      <vt:lpstr>Floating an image</vt:lpstr>
      <vt:lpstr>Create fixed columns</vt:lpstr>
      <vt:lpstr>Create fluid columns</vt:lpstr>
      <vt:lpstr>Text columns with css3</vt:lpstr>
      <vt:lpstr>Create columns by setting  column-count</vt:lpstr>
      <vt:lpstr>Create columns by setting  column-width</vt:lpstr>
      <vt:lpstr>Create columns by setting both column-count and column-width</vt:lpstr>
      <vt:lpstr>Text column settings</vt:lpstr>
      <vt:lpstr>Positioning elements</vt:lpstr>
      <vt:lpstr>Specify z-index for overlapping elements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Vanessa Starkey</dc:creator>
  <cp:lastModifiedBy>Starkey</cp:lastModifiedBy>
  <cp:revision>150</cp:revision>
  <cp:lastPrinted>2015-09-22T11:33:13Z</cp:lastPrinted>
  <dcterms:created xsi:type="dcterms:W3CDTF">2015-01-22T15:05:06Z</dcterms:created>
  <dcterms:modified xsi:type="dcterms:W3CDTF">2015-10-02T12:44:50Z</dcterms:modified>
</cp:coreProperties>
</file>