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87" r:id="rId3"/>
    <p:sldId id="293" r:id="rId4"/>
    <p:sldId id="289" r:id="rId5"/>
    <p:sldId id="292" r:id="rId6"/>
    <p:sldId id="288" r:id="rId7"/>
    <p:sldId id="294" r:id="rId8"/>
    <p:sldId id="295" r:id="rId9"/>
    <p:sldId id="29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3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264B7-4911-445D-81A6-F820B414B7C4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65F8E-0458-419C-84CE-2371E0B04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08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http://www.w3.org/TR/CSS21/box.html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55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/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/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9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/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1000" y="1640150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21/box.html#collapsing-margin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5943600" cy="1470025"/>
          </a:xfrm>
        </p:spPr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css</a:t>
            </a:r>
            <a:r>
              <a:rPr lang="en-US" b="1" dirty="0" smtClean="0"/>
              <a:t> box model  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904816"/>
            <a:ext cx="6248400" cy="2743384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US" altLang="en-US" sz="2400" dirty="0" smtClean="0"/>
              <a:t>Explanation of the box model</a:t>
            </a:r>
          </a:p>
          <a:p>
            <a:pPr>
              <a:spcBef>
                <a:spcPts val="1800"/>
              </a:spcBef>
            </a:pPr>
            <a:r>
              <a:rPr lang="en-US" altLang="en-US" sz="2400" dirty="0" smtClean="0"/>
              <a:t>Sizing and spacing elements</a:t>
            </a:r>
          </a:p>
          <a:p>
            <a:pPr>
              <a:spcBef>
                <a:spcPts val="1800"/>
              </a:spcBef>
            </a:pPr>
            <a:r>
              <a:rPr lang="en-US" altLang="en-US" sz="2400" dirty="0" smtClean="0"/>
              <a:t>Setting borders and backgrounds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86600" y="5257800"/>
            <a:ext cx="1720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V. Starkey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Computer Science &amp; Engineering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Wright State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38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534401" cy="4757930"/>
          </a:xfrm>
        </p:spPr>
        <p:txBody>
          <a:bodyPr>
            <a:normAutofit/>
          </a:bodyPr>
          <a:lstStyle/>
          <a:p>
            <a:r>
              <a:rPr lang="en-US" sz="2100" dirty="0" smtClean="0"/>
              <a:t>Elements are represented as a rectangular box.</a:t>
            </a:r>
          </a:p>
          <a:p>
            <a:endParaRPr lang="en-US" sz="2100" dirty="0" smtClean="0"/>
          </a:p>
          <a:p>
            <a:endParaRPr lang="en-US" sz="2100" dirty="0"/>
          </a:p>
          <a:p>
            <a:endParaRPr lang="en-US" sz="2100" dirty="0" smtClean="0"/>
          </a:p>
          <a:p>
            <a:endParaRPr lang="en-US" sz="2100" dirty="0" smtClean="0"/>
          </a:p>
          <a:p>
            <a:pPr>
              <a:spcBef>
                <a:spcPts val="2400"/>
              </a:spcBef>
            </a:pPr>
            <a:r>
              <a:rPr lang="en-US" sz="2100" dirty="0" smtClean="0"/>
              <a:t>The width and height are based on the size of the content.</a:t>
            </a:r>
          </a:p>
          <a:p>
            <a:pPr>
              <a:spcBef>
                <a:spcPts val="2400"/>
              </a:spcBef>
            </a:pPr>
            <a:r>
              <a:rPr lang="en-US" sz="2100" dirty="0" smtClean="0"/>
              <a:t>Padding </a:t>
            </a:r>
            <a:r>
              <a:rPr lang="en-US" sz="2100" dirty="0"/>
              <a:t>– The space around the content of the element, inside the </a:t>
            </a:r>
            <a:r>
              <a:rPr lang="en-US" sz="2100" dirty="0" smtClean="0"/>
              <a:t>border.</a:t>
            </a:r>
          </a:p>
          <a:p>
            <a:pPr>
              <a:spcBef>
                <a:spcPts val="2400"/>
              </a:spcBef>
            </a:pPr>
            <a:r>
              <a:rPr lang="en-US" sz="2100" dirty="0" smtClean="0"/>
              <a:t>Margin </a:t>
            </a:r>
            <a:r>
              <a:rPr lang="en-US" sz="2100" dirty="0"/>
              <a:t>– The space around the element, outside the </a:t>
            </a:r>
            <a:r>
              <a:rPr lang="en-US" sz="2100" dirty="0" smtClean="0"/>
              <a:t>border.</a:t>
            </a:r>
          </a:p>
          <a:p>
            <a:pPr>
              <a:spcBef>
                <a:spcPts val="2400"/>
              </a:spcBef>
            </a:pPr>
            <a:r>
              <a:rPr lang="en-US" sz="1800" dirty="0"/>
              <a:t>Further reference:  http://</a:t>
            </a:r>
            <a:r>
              <a:rPr lang="en-US" sz="1800" dirty="0" smtClean="0"/>
              <a:t>www.w3.org/TR/CSS21/box.html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box model?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224125"/>
            <a:ext cx="2915581" cy="157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0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757929"/>
          </a:xfrm>
        </p:spPr>
        <p:txBody>
          <a:bodyPr>
            <a:normAutofit/>
          </a:bodyPr>
          <a:lstStyle/>
          <a:p>
            <a:pPr marL="1371600" indent="-1371600">
              <a:buNone/>
            </a:pPr>
            <a:endParaRPr lang="en-US" sz="2800" dirty="0" smtClean="0"/>
          </a:p>
          <a:p>
            <a:pPr marL="1371600" indent="-1371600">
              <a:buNone/>
            </a:pPr>
            <a:r>
              <a:rPr lang="en-US" sz="2800" dirty="0" smtClean="0"/>
              <a:t>Width = left margin + left border + left padding + width + right padding + right border + right margin</a:t>
            </a:r>
          </a:p>
          <a:p>
            <a:pPr marL="320040" lvl="1" indent="0">
              <a:spcBef>
                <a:spcPts val="1200"/>
              </a:spcBef>
              <a:buNone/>
            </a:pPr>
            <a:r>
              <a:rPr lang="en-US" sz="2800" dirty="0" smtClean="0"/>
              <a:t>      </a:t>
            </a:r>
          </a:p>
          <a:p>
            <a:pPr marL="1371600" lvl="1" indent="-1371600">
              <a:spcBef>
                <a:spcPts val="1200"/>
              </a:spcBef>
              <a:buNone/>
            </a:pPr>
            <a:r>
              <a:rPr lang="en-US" sz="2800" dirty="0" smtClean="0"/>
              <a:t>Height </a:t>
            </a:r>
            <a:r>
              <a:rPr lang="en-US" sz="2800" dirty="0"/>
              <a:t>= </a:t>
            </a:r>
            <a:r>
              <a:rPr lang="en-US" sz="2800" dirty="0" smtClean="0"/>
              <a:t>top </a:t>
            </a:r>
            <a:r>
              <a:rPr lang="en-US" sz="2800" dirty="0"/>
              <a:t>margin + </a:t>
            </a:r>
            <a:r>
              <a:rPr lang="en-US" sz="2800" dirty="0" smtClean="0"/>
              <a:t>top </a:t>
            </a:r>
            <a:r>
              <a:rPr lang="en-US" sz="2800" dirty="0"/>
              <a:t>border + </a:t>
            </a:r>
            <a:r>
              <a:rPr lang="en-US" sz="2800" dirty="0" smtClean="0"/>
              <a:t>top </a:t>
            </a:r>
            <a:r>
              <a:rPr lang="en-US" sz="2800" dirty="0"/>
              <a:t>padding + </a:t>
            </a:r>
            <a:r>
              <a:rPr lang="en-US" sz="2800" dirty="0" smtClean="0"/>
              <a:t>height </a:t>
            </a:r>
            <a:r>
              <a:rPr lang="en-US" sz="2800" dirty="0"/>
              <a:t>+ </a:t>
            </a:r>
            <a:r>
              <a:rPr lang="en-US" sz="2800" dirty="0" err="1" smtClean="0"/>
              <a:t>btotom</a:t>
            </a:r>
            <a:r>
              <a:rPr lang="en-US" sz="2800" dirty="0" smtClean="0"/>
              <a:t> </a:t>
            </a:r>
            <a:r>
              <a:rPr lang="en-US" sz="2800" dirty="0"/>
              <a:t>padding + </a:t>
            </a:r>
            <a:r>
              <a:rPr lang="en-US" sz="2800" dirty="0" smtClean="0"/>
              <a:t>bottom </a:t>
            </a:r>
            <a:r>
              <a:rPr lang="en-US" sz="2800" dirty="0"/>
              <a:t>border + </a:t>
            </a:r>
            <a:r>
              <a:rPr lang="en-US" sz="2800" dirty="0" smtClean="0"/>
              <a:t>bottom </a:t>
            </a:r>
            <a:r>
              <a:rPr lang="en-US" sz="2800" dirty="0"/>
              <a:t>margin</a:t>
            </a:r>
          </a:p>
          <a:p>
            <a:pPr marL="320040" lvl="1" indent="0">
              <a:spcBef>
                <a:spcPts val="1200"/>
              </a:spcBef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width and height of a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5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676400"/>
            <a:ext cx="8407893" cy="4953000"/>
          </a:xfrm>
        </p:spPr>
        <p:txBody>
          <a:bodyPr>
            <a:normAutofit fontScale="92500" lnSpcReduction="20000"/>
          </a:bodyPr>
          <a:lstStyle/>
          <a:p>
            <a:r>
              <a:rPr lang="en-US" sz="2700" dirty="0" smtClean="0"/>
              <a:t>Properties for setting size:</a:t>
            </a:r>
          </a:p>
          <a:p>
            <a:pPr marL="320040" lvl="1" indent="0">
              <a:spcBef>
                <a:spcPts val="1200"/>
              </a:spcBef>
              <a:buNone/>
            </a:pPr>
            <a:r>
              <a:rPr lang="en-US" dirty="0" smtClean="0"/>
              <a:t>      width, height, min-width, min-height, max-width, max-height</a:t>
            </a:r>
          </a:p>
          <a:p>
            <a:pPr>
              <a:spcBef>
                <a:spcPts val="2400"/>
              </a:spcBef>
            </a:pPr>
            <a:r>
              <a:rPr lang="en-US" sz="2700" dirty="0" smtClean="0"/>
              <a:t>Use fixed (</a:t>
            </a:r>
            <a:r>
              <a:rPr lang="en-US" sz="2700" dirty="0" err="1" smtClean="0"/>
              <a:t>px</a:t>
            </a:r>
            <a:r>
              <a:rPr lang="en-US" sz="2700" dirty="0" smtClean="0"/>
              <a:t>) or relative units (</a:t>
            </a:r>
            <a:r>
              <a:rPr lang="en-US" sz="2700" dirty="0" err="1" smtClean="0"/>
              <a:t>em</a:t>
            </a:r>
            <a:r>
              <a:rPr lang="en-US" sz="2700" dirty="0" smtClean="0"/>
              <a:t> or %)</a:t>
            </a:r>
            <a:endParaRPr lang="en-US" sz="2700" dirty="0"/>
          </a:p>
          <a:p>
            <a:pPr lvl="1">
              <a:spcBef>
                <a:spcPts val="1200"/>
              </a:spcBef>
            </a:pPr>
            <a:r>
              <a:rPr lang="en-US" dirty="0" smtClean="0"/>
              <a:t>width % - based on the containing block (parent element)</a:t>
            </a:r>
          </a:p>
          <a:p>
            <a:pPr lvl="1">
              <a:spcBef>
                <a:spcPts val="2400"/>
              </a:spcBef>
            </a:pPr>
            <a:r>
              <a:rPr lang="en-US" dirty="0" smtClean="0"/>
              <a:t>width </a:t>
            </a:r>
            <a:r>
              <a:rPr lang="en-US" dirty="0" err="1" smtClean="0"/>
              <a:t>em</a:t>
            </a:r>
            <a:r>
              <a:rPr lang="en-US" dirty="0" smtClean="0"/>
              <a:t> – based on font size</a:t>
            </a:r>
          </a:p>
          <a:p>
            <a:pPr lvl="1">
              <a:spcBef>
                <a:spcPts val="2400"/>
              </a:spcBef>
            </a:pPr>
            <a:r>
              <a:rPr lang="en-US" dirty="0" smtClean="0"/>
              <a:t>height % - based on initial containing block (which is auto unless specified; % of auto is always auto)</a:t>
            </a:r>
          </a:p>
          <a:p>
            <a:pPr lvl="1">
              <a:spcBef>
                <a:spcPts val="2400"/>
              </a:spcBef>
            </a:pPr>
            <a:r>
              <a:rPr lang="en-US" dirty="0" smtClean="0"/>
              <a:t>height </a:t>
            </a:r>
            <a:r>
              <a:rPr lang="en-US" dirty="0" err="1" smtClean="0"/>
              <a:t>em</a:t>
            </a:r>
            <a:r>
              <a:rPr lang="en-US" dirty="0" smtClean="0"/>
              <a:t> – based on initial containing block</a:t>
            </a:r>
          </a:p>
          <a:p>
            <a:pPr lvl="1">
              <a:spcBef>
                <a:spcPts val="2400"/>
              </a:spcBef>
            </a:pPr>
            <a:r>
              <a:rPr lang="en-US" dirty="0" smtClean="0"/>
              <a:t>See width and height demo</a:t>
            </a:r>
          </a:p>
          <a:p>
            <a:pPr>
              <a:spcBef>
                <a:spcPts val="2400"/>
              </a:spcBef>
            </a:pPr>
            <a:r>
              <a:rPr lang="en-US" sz="2600" dirty="0" smtClean="0"/>
              <a:t>Default is auto (width of overall box is 100% of containing block)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size of content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93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757929"/>
          </a:xfrm>
        </p:spPr>
        <p:txBody>
          <a:bodyPr>
            <a:normAutofit/>
          </a:bodyPr>
          <a:lstStyle/>
          <a:p>
            <a:r>
              <a:rPr lang="en-US" sz="2600" dirty="0" smtClean="0"/>
              <a:t>Properties for setting margins</a:t>
            </a:r>
            <a:r>
              <a:rPr lang="en-US" dirty="0" smtClean="0"/>
              <a:t>:</a:t>
            </a:r>
          </a:p>
          <a:p>
            <a:pPr marL="320040" lvl="1" indent="0">
              <a:spcBef>
                <a:spcPts val="1200"/>
              </a:spcBef>
              <a:buNone/>
            </a:pPr>
            <a:r>
              <a:rPr lang="en-US" dirty="0" smtClean="0"/>
              <a:t>      margin-top, margin-right, margin-bottom, margin-left, margin  </a:t>
            </a:r>
          </a:p>
          <a:p>
            <a:pPr>
              <a:spcBef>
                <a:spcPts val="2400"/>
              </a:spcBef>
            </a:pPr>
            <a:r>
              <a:rPr lang="en-US" sz="2600" dirty="0" smtClean="0"/>
              <a:t>margin may be used as shorthand:</a:t>
            </a:r>
          </a:p>
          <a:p>
            <a:pPr marL="365760" lvl="1" indent="0">
              <a:spcBef>
                <a:spcPts val="1200"/>
              </a:spcBef>
              <a:buNone/>
            </a:pPr>
            <a:r>
              <a:rPr lang="en-US" dirty="0" smtClean="0"/>
              <a:t>margin: 10px;                          /* sets all margins to 10 </a:t>
            </a:r>
            <a:r>
              <a:rPr lang="en-US" dirty="0" err="1" smtClean="0"/>
              <a:t>px</a:t>
            </a:r>
            <a:r>
              <a:rPr lang="en-US" dirty="0" smtClean="0"/>
              <a:t> */</a:t>
            </a:r>
          </a:p>
          <a:p>
            <a:pPr marL="365760" lvl="1" indent="0">
              <a:spcBef>
                <a:spcPts val="1200"/>
              </a:spcBef>
              <a:buNone/>
            </a:pPr>
            <a:r>
              <a:rPr lang="en-US" dirty="0" smtClean="0"/>
              <a:t>margin: 10px, 5px;                  /* sets top and bottom margins to 10px,</a:t>
            </a:r>
          </a:p>
          <a:p>
            <a:pPr marL="36576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sets right and left margins to 5px;  */</a:t>
            </a:r>
          </a:p>
          <a:p>
            <a:pPr marL="365760" lvl="1" indent="0">
              <a:spcBef>
                <a:spcPts val="1200"/>
              </a:spcBef>
              <a:buNone/>
            </a:pPr>
            <a:r>
              <a:rPr lang="en-US" dirty="0" smtClean="0"/>
              <a:t>margin: .5em  0  .25 </a:t>
            </a:r>
            <a:r>
              <a:rPr lang="en-US" dirty="0" err="1" smtClean="0"/>
              <a:t>em</a:t>
            </a:r>
            <a:r>
              <a:rPr lang="en-US" dirty="0" smtClean="0"/>
              <a:t>;        /* sets top margin to .5 </a:t>
            </a:r>
            <a:r>
              <a:rPr lang="en-US" dirty="0" err="1" smtClean="0"/>
              <a:t>em</a:t>
            </a:r>
            <a:r>
              <a:rPr lang="en-US" dirty="0" smtClean="0"/>
              <a:t>,</a:t>
            </a:r>
          </a:p>
          <a:p>
            <a:pPr marL="36576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left and right margins to 0,</a:t>
            </a:r>
          </a:p>
          <a:p>
            <a:pPr marL="36576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bottom margin to .25 </a:t>
            </a:r>
            <a:r>
              <a:rPr lang="en-US" dirty="0" err="1" smtClean="0"/>
              <a:t>em</a:t>
            </a:r>
            <a:r>
              <a:rPr lang="en-US" dirty="0" smtClean="0"/>
              <a:t>    */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/>
              <a:t>e</a:t>
            </a:r>
            <a:r>
              <a:rPr lang="en-US" dirty="0" err="1" smtClean="0"/>
              <a:t>m</a:t>
            </a:r>
            <a:r>
              <a:rPr lang="en-US" dirty="0" smtClean="0"/>
              <a:t> is relative to font size; % is relative to parent container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margins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22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828800"/>
            <a:ext cx="8534401" cy="4800600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6800" dirty="0" smtClean="0"/>
              <a:t>Occurs whenever two top or bottom margins are touching</a:t>
            </a:r>
            <a:endParaRPr lang="en-US" sz="6800" dirty="0" smtClean="0"/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sz="6000" dirty="0" smtClean="0"/>
              <a:t>Rather than the sum the margins, the larger one is used and the smaller margin is ignored (if equal, just one is used)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sz="6000" dirty="0" smtClean="0"/>
              <a:t>The largest negative margin (if any) will be subtracted from the “normal” calculated collapsed </a:t>
            </a:r>
            <a:r>
              <a:rPr lang="en-US" sz="6000" dirty="0" smtClean="0"/>
              <a:t>value</a:t>
            </a:r>
            <a:endParaRPr lang="en-US" sz="6000" dirty="0" smtClean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6800" dirty="0" smtClean="0"/>
              <a:t>Collapsing margins between parent and child elements can be avoided by applying padding or border between </a:t>
            </a:r>
            <a:r>
              <a:rPr lang="en-US" sz="6800" dirty="0" smtClean="0"/>
              <a:t>them.</a:t>
            </a:r>
          </a:p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sz="4900" dirty="0" smtClean="0">
                <a:hlinkClick r:id="rId2"/>
              </a:rPr>
              <a:t>http</a:t>
            </a:r>
            <a:r>
              <a:rPr lang="en-US" sz="4900" dirty="0">
                <a:hlinkClick r:id="rId2"/>
              </a:rPr>
              <a:t>://www.sitepoint.com/web-foundations/collapsing-margins/</a:t>
            </a:r>
          </a:p>
          <a:p>
            <a:pPr>
              <a:spcBef>
                <a:spcPts val="1200"/>
              </a:spcBef>
            </a:pPr>
            <a:r>
              <a:rPr lang="en-US" sz="4900" b="1" dirty="0" smtClean="0">
                <a:hlinkClick r:id="rId2"/>
              </a:rPr>
              <a:t>http</a:t>
            </a:r>
            <a:r>
              <a:rPr lang="en-US" sz="4900" b="1" dirty="0">
                <a:hlinkClick r:id="rId2"/>
              </a:rPr>
              <a:t>://</a:t>
            </a:r>
            <a:r>
              <a:rPr lang="en-US" sz="4900" b="1" dirty="0" smtClean="0">
                <a:hlinkClick r:id="rId2"/>
              </a:rPr>
              <a:t>www.w3.org/TR/CSS21/box.html#collapsing-margins</a:t>
            </a:r>
            <a:endParaRPr lang="en-US" sz="4900" b="1" dirty="0" smtClean="0"/>
          </a:p>
          <a:p>
            <a:pPr>
              <a:spcBef>
                <a:spcPts val="1200"/>
              </a:spcBef>
            </a:pPr>
            <a:r>
              <a:rPr lang="en-US" sz="4900" b="1" dirty="0" smtClean="0"/>
              <a:t>https</a:t>
            </a:r>
            <a:r>
              <a:rPr lang="en-US" sz="4900" b="1" dirty="0"/>
              <a:t>://</a:t>
            </a:r>
            <a:r>
              <a:rPr lang="en-US" sz="4900" b="1" dirty="0" smtClean="0"/>
              <a:t>developer.mozilla.org/en-US/docs/Web/CSS/CSS_Box_Model/Mastering_margin_collapsing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 collapse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85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3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Properties for setting padding</a:t>
            </a:r>
            <a:r>
              <a:rPr lang="en-US" dirty="0" smtClean="0"/>
              <a:t>:</a:t>
            </a:r>
          </a:p>
          <a:p>
            <a:pPr marL="320040" lvl="1" indent="0">
              <a:spcBef>
                <a:spcPts val="1200"/>
              </a:spcBef>
              <a:buNone/>
            </a:pPr>
            <a:r>
              <a:rPr lang="en-US" dirty="0" smtClean="0"/>
              <a:t>      padding-top, padding-right, padding-bottom, padding-left, padding  </a:t>
            </a:r>
          </a:p>
          <a:p>
            <a:pPr>
              <a:spcBef>
                <a:spcPts val="2400"/>
              </a:spcBef>
            </a:pPr>
            <a:r>
              <a:rPr lang="en-US" sz="2600" dirty="0" smtClean="0"/>
              <a:t>padding may be used as shorthand:</a:t>
            </a:r>
          </a:p>
          <a:p>
            <a:pPr marL="365760" lvl="1" indent="0">
              <a:spcBef>
                <a:spcPts val="1200"/>
              </a:spcBef>
              <a:buNone/>
            </a:pPr>
            <a:r>
              <a:rPr lang="en-US" sz="1600" dirty="0" smtClean="0"/>
              <a:t>padding: 10px;                          /* sets all paddings to 10 </a:t>
            </a:r>
            <a:r>
              <a:rPr lang="en-US" sz="1600" dirty="0" err="1" smtClean="0"/>
              <a:t>px</a:t>
            </a:r>
            <a:r>
              <a:rPr lang="en-US" sz="1600" dirty="0" smtClean="0"/>
              <a:t> */</a:t>
            </a:r>
          </a:p>
          <a:p>
            <a:pPr marL="365760" lvl="1" indent="0">
              <a:spcBef>
                <a:spcPts val="1800"/>
              </a:spcBef>
              <a:buNone/>
            </a:pPr>
            <a:r>
              <a:rPr lang="en-US" sz="1600" dirty="0" smtClean="0"/>
              <a:t>padding: 10px, 5px;                  /* sets top and bottom paddings to 10px,</a:t>
            </a:r>
          </a:p>
          <a:p>
            <a:pPr marL="365760" lvl="1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                          sets right and left paddings to 5px;  */</a:t>
            </a:r>
          </a:p>
          <a:p>
            <a:pPr marL="365760" lvl="1" indent="0">
              <a:spcBef>
                <a:spcPts val="1800"/>
              </a:spcBef>
              <a:buNone/>
            </a:pPr>
            <a:r>
              <a:rPr lang="en-US" sz="1600" dirty="0" smtClean="0"/>
              <a:t>padding: .5em  0  .25 </a:t>
            </a:r>
            <a:r>
              <a:rPr lang="en-US" sz="1600" dirty="0" err="1" smtClean="0"/>
              <a:t>em</a:t>
            </a:r>
            <a:r>
              <a:rPr lang="en-US" sz="1600" dirty="0" smtClean="0"/>
              <a:t>;        /* sets top padding to .5 </a:t>
            </a:r>
            <a:r>
              <a:rPr lang="en-US" sz="1600" dirty="0" err="1" smtClean="0"/>
              <a:t>em</a:t>
            </a:r>
            <a:r>
              <a:rPr lang="en-US" sz="1600" dirty="0" smtClean="0"/>
              <a:t>,</a:t>
            </a:r>
          </a:p>
          <a:p>
            <a:pPr marL="365760" lvl="1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                          left and right paddings to 0,</a:t>
            </a:r>
          </a:p>
          <a:p>
            <a:pPr marL="365760" lvl="1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                          bottom padding to .25 </a:t>
            </a:r>
            <a:r>
              <a:rPr lang="en-US" sz="1600" dirty="0" err="1" smtClean="0"/>
              <a:t>em</a:t>
            </a:r>
            <a:r>
              <a:rPr lang="en-US" sz="1600" dirty="0" smtClean="0"/>
              <a:t>    *</a:t>
            </a:r>
            <a:r>
              <a:rPr lang="en-US" dirty="0" smtClean="0"/>
              <a:t>/</a:t>
            </a:r>
            <a:endParaRPr lang="en-US" dirty="0"/>
          </a:p>
          <a:p>
            <a:pPr lvl="1"/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err="1"/>
              <a:t>em</a:t>
            </a:r>
            <a:r>
              <a:rPr lang="en-US" dirty="0"/>
              <a:t> is relative to font size; % is relative to parent container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padding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5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610601" cy="483413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600" dirty="0" smtClean="0"/>
              <a:t>Properties for setting padding</a:t>
            </a:r>
            <a:r>
              <a:rPr lang="en-US" dirty="0" smtClean="0"/>
              <a:t>:</a:t>
            </a:r>
          </a:p>
          <a:p>
            <a:pPr marL="320040" lvl="1" indent="0">
              <a:spcBef>
                <a:spcPts val="1200"/>
              </a:spcBef>
              <a:buNone/>
            </a:pPr>
            <a:r>
              <a:rPr lang="en-US" dirty="0" smtClean="0"/>
              <a:t>      </a:t>
            </a:r>
            <a:r>
              <a:rPr lang="en-US" dirty="0" smtClean="0"/>
              <a:t>border-top</a:t>
            </a:r>
            <a:r>
              <a:rPr lang="en-US" dirty="0" smtClean="0"/>
              <a:t>, </a:t>
            </a:r>
            <a:r>
              <a:rPr lang="en-US" dirty="0" smtClean="0"/>
              <a:t>border-right</a:t>
            </a:r>
            <a:r>
              <a:rPr lang="en-US" dirty="0" smtClean="0"/>
              <a:t>, </a:t>
            </a:r>
            <a:r>
              <a:rPr lang="en-US" dirty="0" smtClean="0"/>
              <a:t>border-bottom</a:t>
            </a:r>
            <a:r>
              <a:rPr lang="en-US" dirty="0" smtClean="0"/>
              <a:t>, </a:t>
            </a:r>
            <a:r>
              <a:rPr lang="en-US" dirty="0" smtClean="0"/>
              <a:t>border-left</a:t>
            </a:r>
            <a:r>
              <a:rPr lang="en-US" dirty="0" smtClean="0"/>
              <a:t>, </a:t>
            </a:r>
            <a:r>
              <a:rPr lang="en-US" dirty="0" smtClean="0"/>
              <a:t>border</a:t>
            </a:r>
          </a:p>
          <a:p>
            <a:pPr marL="45720" indent="0">
              <a:spcBef>
                <a:spcPts val="2400"/>
              </a:spcBef>
              <a:buNone/>
            </a:pPr>
            <a:r>
              <a:rPr lang="en-US" sz="1800" dirty="0" smtClean="0"/>
              <a:t>border: [width] [style] [color]</a:t>
            </a:r>
          </a:p>
          <a:p>
            <a:pPr marL="45720" lvl="1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sz="1800" dirty="0" smtClean="0"/>
              <a:t>border-</a:t>
            </a:r>
            <a:r>
              <a:rPr lang="en-US" sz="1600" i="1" dirty="0" smtClean="0">
                <a:latin typeface="Courier New" panose="02070309020205020404" pitchFamily="49" charset="0"/>
              </a:rPr>
              <a:t>side</a:t>
            </a:r>
            <a:r>
              <a:rPr lang="en-US" sz="1800" dirty="0" smtClean="0"/>
              <a:t>: </a:t>
            </a:r>
            <a:r>
              <a:rPr lang="en-US" sz="1800" dirty="0"/>
              <a:t>[width] [style] [color</a:t>
            </a:r>
            <a:r>
              <a:rPr lang="en-US" sz="1800" dirty="0" smtClean="0"/>
              <a:t>]     </a:t>
            </a:r>
            <a:r>
              <a:rPr lang="en-US" sz="1600" dirty="0" smtClean="0"/>
              <a:t>//</a:t>
            </a:r>
            <a:r>
              <a:rPr lang="en-US" sz="1600" i="1" dirty="0" smtClean="0">
                <a:latin typeface="Courier New" panose="02070309020205020404" pitchFamily="49" charset="0"/>
              </a:rPr>
              <a:t>side</a:t>
            </a:r>
            <a:r>
              <a:rPr lang="en-US" sz="1800" i="1" dirty="0" smtClean="0">
                <a:latin typeface="Courier New" panose="02070309020205020404" pitchFamily="49" charset="0"/>
              </a:rPr>
              <a:t> </a:t>
            </a:r>
            <a:r>
              <a:rPr lang="en-US" dirty="0" smtClean="0"/>
              <a:t>may be top, bottom, left, right</a:t>
            </a:r>
            <a:endParaRPr lang="en-US" dirty="0"/>
          </a:p>
          <a:p>
            <a:pPr marL="45720" indent="0">
              <a:spcBef>
                <a:spcPts val="2400"/>
              </a:spcBef>
              <a:buNone/>
            </a:pPr>
            <a:r>
              <a:rPr lang="en-US" sz="1800" dirty="0" smtClean="0"/>
              <a:t>border-width: specify a relative or absolute value for all or for each side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sz="1800" dirty="0" smtClean="0"/>
              <a:t>border-style:  specify one of these values for all or for each side: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800" dirty="0" smtClean="0"/>
              <a:t>       dotted, dashed, solid, double, groove, ridge, inset, outset, none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sz="1800" dirty="0" smtClean="0"/>
              <a:t>border-color: specify a color for all or for each side</a:t>
            </a:r>
          </a:p>
          <a:p>
            <a:pPr marL="45720" indent="0">
              <a:spcBef>
                <a:spcPts val="2400"/>
              </a:spcBef>
              <a:buNone/>
            </a:pPr>
            <a:r>
              <a:rPr lang="en-US" sz="1800" dirty="0" smtClean="0"/>
              <a:t>border-</a:t>
            </a:r>
            <a:r>
              <a:rPr lang="en-US" sz="1800" i="1" dirty="0" smtClean="0">
                <a:latin typeface="Courier New" panose="02070309020205020404" pitchFamily="49" charset="0"/>
              </a:rPr>
              <a:t>side</a:t>
            </a:r>
            <a:r>
              <a:rPr lang="en-US" sz="1800" dirty="0"/>
              <a:t>-</a:t>
            </a:r>
            <a:r>
              <a:rPr lang="en-US" sz="1800" dirty="0" smtClean="0"/>
              <a:t>width:</a:t>
            </a:r>
            <a:r>
              <a:rPr lang="en-US" sz="1800" dirty="0"/>
              <a:t> </a:t>
            </a:r>
            <a:r>
              <a:rPr lang="en-US" sz="1800" dirty="0" smtClean="0"/>
              <a:t>set a width for the specified side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sz="1800" dirty="0" smtClean="0"/>
              <a:t>border-</a:t>
            </a:r>
            <a:r>
              <a:rPr lang="en-US" sz="1800" i="1" dirty="0" smtClean="0">
                <a:latin typeface="Courier New" panose="02070309020205020404" pitchFamily="49" charset="0"/>
              </a:rPr>
              <a:t>side</a:t>
            </a:r>
            <a:r>
              <a:rPr lang="en-US" sz="1800" dirty="0" smtClean="0"/>
              <a:t>-style: </a:t>
            </a:r>
            <a:r>
              <a:rPr lang="en-US" sz="1800" dirty="0"/>
              <a:t>set a </a:t>
            </a:r>
            <a:r>
              <a:rPr lang="en-US" sz="1800" dirty="0" smtClean="0"/>
              <a:t>style </a:t>
            </a:r>
            <a:r>
              <a:rPr lang="en-US" sz="1800" dirty="0"/>
              <a:t>for the specified </a:t>
            </a:r>
            <a:r>
              <a:rPr lang="en-US" sz="1800" dirty="0" smtClean="0"/>
              <a:t>side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sz="1800" dirty="0" smtClean="0"/>
              <a:t>border-</a:t>
            </a:r>
            <a:r>
              <a:rPr lang="en-US" sz="1800" i="1" dirty="0" smtClean="0">
                <a:latin typeface="Courier New" panose="02070309020205020404" pitchFamily="49" charset="0"/>
              </a:rPr>
              <a:t>side</a:t>
            </a:r>
            <a:r>
              <a:rPr lang="en-US" sz="1800" dirty="0" smtClean="0"/>
              <a:t>-color: </a:t>
            </a:r>
            <a:r>
              <a:rPr lang="en-US" sz="1800" dirty="0"/>
              <a:t>set a </a:t>
            </a:r>
            <a:r>
              <a:rPr lang="en-US" sz="1800" dirty="0" smtClean="0"/>
              <a:t>color </a:t>
            </a:r>
            <a:r>
              <a:rPr lang="en-US" sz="1800" dirty="0"/>
              <a:t>for the specified side</a:t>
            </a:r>
          </a:p>
          <a:p>
            <a:pPr marL="45720" indent="0">
              <a:spcBef>
                <a:spcPts val="600"/>
              </a:spcBef>
              <a:buNone/>
            </a:pPr>
            <a:endParaRPr lang="en-U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</a:t>
            </a:r>
            <a:r>
              <a:rPr lang="en-US" dirty="0" smtClean="0"/>
              <a:t>borders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8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905000"/>
            <a:ext cx="8610601" cy="4572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 smtClean="0"/>
              <a:t>Border:</a:t>
            </a:r>
          </a:p>
          <a:p>
            <a:pPr marL="45720" indent="0">
              <a:buNone/>
            </a:pPr>
            <a:r>
              <a:rPr lang="en-US" sz="2400" dirty="0" smtClean="0"/>
              <a:t>  border-radius: specify a value for all or each side</a:t>
            </a:r>
          </a:p>
          <a:p>
            <a:pPr marL="45720" indent="0">
              <a:buNone/>
            </a:pPr>
            <a:r>
              <a:rPr lang="en-US" sz="2200" dirty="0" smtClean="0"/>
              <a:t>  box-shadow</a:t>
            </a:r>
            <a:r>
              <a:rPr lang="en-US" dirty="0" smtClean="0"/>
              <a:t>: </a:t>
            </a:r>
            <a:r>
              <a:rPr lang="en-US" sz="1600" dirty="0" err="1" smtClean="0"/>
              <a:t>horizontalOffset</a:t>
            </a:r>
            <a:r>
              <a:rPr lang="en-US" sz="1600" dirty="0" smtClean="0"/>
              <a:t>   </a:t>
            </a:r>
            <a:r>
              <a:rPr lang="en-US" sz="1600" dirty="0" err="1" smtClean="0"/>
              <a:t>verticalOffset</a:t>
            </a:r>
            <a:r>
              <a:rPr lang="en-US" sz="1600" dirty="0" smtClean="0"/>
              <a:t>  </a:t>
            </a:r>
            <a:r>
              <a:rPr lang="en-US" sz="1600" dirty="0" err="1" smtClean="0"/>
              <a:t>blurRadius</a:t>
            </a:r>
            <a:r>
              <a:rPr lang="en-US" sz="1600" dirty="0" smtClean="0"/>
              <a:t>   spread   color;</a:t>
            </a:r>
          </a:p>
          <a:p>
            <a:pPr marL="45720" indent="0">
              <a:buNone/>
            </a:pPr>
            <a:endParaRPr lang="en-US" sz="1600" dirty="0"/>
          </a:p>
          <a:p>
            <a:pPr marL="45720" indent="0">
              <a:spcBef>
                <a:spcPts val="1800"/>
              </a:spcBef>
              <a:buNone/>
            </a:pPr>
            <a:r>
              <a:rPr lang="en-US" sz="2800" dirty="0" smtClean="0"/>
              <a:t>Background:</a:t>
            </a:r>
            <a:endParaRPr lang="en-US" sz="2400" dirty="0" smtClean="0"/>
          </a:p>
          <a:p>
            <a:pPr marL="4572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dirty="0" smtClean="0"/>
              <a:t>background: [color] [image] [repeat] [attachment] [position];</a:t>
            </a:r>
          </a:p>
          <a:p>
            <a:pPr indent="0">
              <a:spcBef>
                <a:spcPts val="1200"/>
              </a:spcBef>
              <a:buNone/>
            </a:pPr>
            <a:r>
              <a:rPr lang="en-US" dirty="0" smtClean="0"/>
              <a:t>Each background property may be set specifically (background-color, background-image, background-repeat, background-attachment, background-position)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sz="1800" dirty="0" smtClean="0"/>
              <a:t>See examples on page 189 of </a:t>
            </a:r>
            <a:r>
              <a:rPr lang="en-US" sz="1800" dirty="0" err="1" smtClean="0"/>
              <a:t>Murach</a:t>
            </a:r>
            <a:r>
              <a:rPr lang="en-US" sz="1800" dirty="0" smtClean="0"/>
              <a:t> text</a:t>
            </a:r>
          </a:p>
          <a:p>
            <a:pPr marL="45720" indent="0">
              <a:buNone/>
            </a:pPr>
            <a:endParaRPr lang="en-US" sz="2800" dirty="0"/>
          </a:p>
          <a:p>
            <a:pPr marL="45720" indent="0">
              <a:spcBef>
                <a:spcPts val="600"/>
              </a:spcBef>
              <a:buNone/>
            </a:pPr>
            <a:endParaRPr lang="en-U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47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1180 presentation theme">
  <a:themeElements>
    <a:clrScheme name="CS2800">
      <a:dk1>
        <a:srgbClr val="002F8E"/>
      </a:dk1>
      <a:lt1>
        <a:srgbClr val="FFFFFF"/>
      </a:lt1>
      <a:dk2>
        <a:srgbClr val="00236A"/>
      </a:dk2>
      <a:lt2>
        <a:srgbClr val="FFFFFF"/>
      </a:lt2>
      <a:accent1>
        <a:srgbClr val="860000"/>
      </a:accent1>
      <a:accent2>
        <a:srgbClr val="6E2C11"/>
      </a:accent2>
      <a:accent3>
        <a:srgbClr val="526DB0"/>
      </a:accent3>
      <a:accent4>
        <a:srgbClr val="D5D5D5"/>
      </a:accent4>
      <a:accent5>
        <a:srgbClr val="DC5924"/>
      </a:accent5>
      <a:accent6>
        <a:srgbClr val="B4B392"/>
      </a:accent6>
      <a:hlink>
        <a:srgbClr val="2F75FF"/>
      </a:hlink>
      <a:folHlink>
        <a:srgbClr val="969696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CS1180 presentation theme</Template>
  <TotalTime>1280</TotalTime>
  <Words>749</Words>
  <Application>Microsoft Office PowerPoint</Application>
  <PresentationFormat>On-screen Show (4:3)</PresentationFormat>
  <Paragraphs>88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CS1180 presentation theme</vt:lpstr>
      <vt:lpstr>The css box model   </vt:lpstr>
      <vt:lpstr>What is the box model?</vt:lpstr>
      <vt:lpstr>Overall width and height of a box</vt:lpstr>
      <vt:lpstr>Setting size of content area</vt:lpstr>
      <vt:lpstr>Setting margins</vt:lpstr>
      <vt:lpstr>Margin collapse</vt:lpstr>
      <vt:lpstr>Setting padding</vt:lpstr>
      <vt:lpstr>Setting borders</vt:lpstr>
      <vt:lpstr>Other settings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Vanessa Starkey</dc:creator>
  <cp:lastModifiedBy>Starkey</cp:lastModifiedBy>
  <cp:revision>136</cp:revision>
  <cp:lastPrinted>2015-09-22T11:33:13Z</cp:lastPrinted>
  <dcterms:created xsi:type="dcterms:W3CDTF">2015-01-22T15:05:06Z</dcterms:created>
  <dcterms:modified xsi:type="dcterms:W3CDTF">2015-09-28T13:13:22Z</dcterms:modified>
</cp:coreProperties>
</file>