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64B7-4911-445D-81A6-F820B414B7C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65F8E-0458-419C-84CE-2371E0B0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info:  http://www.w3.org/TR/html-markup/syntax.html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r>
              <a:rPr lang="en-US" baseline="0" dirty="0" smtClean="0"/>
              <a:t> should be unique for each page; can be longer than the title; no more than 10 keywords or phrases; encourage users to click on the link for the page from the search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one main per page; should contain content unique to the page; should not be inside an article, aside,</a:t>
            </a:r>
            <a:r>
              <a:rPr lang="en-US" baseline="0" dirty="0" smtClean="0"/>
              <a:t> header, footer, or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element</a:t>
            </a:r>
            <a:endParaRPr lang="en-US" dirty="0" smtClean="0"/>
          </a:p>
          <a:p>
            <a:r>
              <a:rPr lang="en-US" dirty="0" smtClean="0"/>
              <a:t>Use the attribute role=“main” for</a:t>
            </a:r>
            <a:r>
              <a:rPr lang="en-US" baseline="0" dirty="0" smtClean="0"/>
              <a:t> programs, such as screen readers, that don’t yet support the &lt;main&gt;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relative path name for the image source</a:t>
            </a:r>
          </a:p>
          <a:p>
            <a:r>
              <a:rPr lang="en-US" smtClean="0"/>
              <a:t>jpg</a:t>
            </a:r>
            <a:r>
              <a:rPr lang="en-US" dirty="0" smtClean="0"/>
              <a:t>, gif, </a:t>
            </a:r>
            <a:r>
              <a:rPr lang="en-US" dirty="0" err="1" smtClean="0"/>
              <a:t>png</a:t>
            </a:r>
            <a:r>
              <a:rPr lang="en-US" dirty="0" smtClean="0"/>
              <a:t> are supported file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9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640150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docs.blogs.brynmawr.edu/3704" TargetMode="External"/><Relationship Id="rId2" Type="http://schemas.openxmlformats.org/officeDocument/2006/relationships/hyperlink" Target="http://www.insquaremedia.com/blog/15-web-design-stuff/23-image-sizes-for-websi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lorempixel.com" TargetMode="External"/><Relationship Id="rId5" Type="http://schemas.openxmlformats.org/officeDocument/2006/relationships/hyperlink" Target="https://www.google.com/?gws_rd=ssl#q=tools+for+resizing+images" TargetMode="External"/><Relationship Id="rId4" Type="http://schemas.openxmlformats.org/officeDocument/2006/relationships/hyperlink" Target="https://computing.artsci.wustl.edu/resize-images-we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Guide/HTML/Content_categor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hyperlink" Target="https://developer.mozilla.org/en-US/docs/Web/HTML/Elem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XML_and_HTML_character_entity_references#Character_entity_references_in_HTML" TargetMode="External"/><Relationship Id="rId2" Type="http://schemas.openxmlformats.org/officeDocument/2006/relationships/hyperlink" Target="http://dev.w3.org/html5/html-author/charre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6096000" cy="1470025"/>
          </a:xfrm>
        </p:spPr>
        <p:txBody>
          <a:bodyPr/>
          <a:lstStyle/>
          <a:p>
            <a:r>
              <a:rPr lang="en-US" b="1" dirty="0" smtClean="0"/>
              <a:t>HTML basics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04816"/>
            <a:ext cx="6400800" cy="34291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en-US" sz="2400" dirty="0" smtClean="0"/>
              <a:t>Parts of an HTML Document</a:t>
            </a:r>
            <a:endParaRPr lang="en-US" altLang="en-US" sz="2400" dirty="0"/>
          </a:p>
          <a:p>
            <a:pPr>
              <a:spcBef>
                <a:spcPts val="1200"/>
              </a:spcBef>
            </a:pPr>
            <a:r>
              <a:rPr lang="en-US" altLang="en-US" sz="2400" dirty="0" smtClean="0"/>
              <a:t>Element categories</a:t>
            </a:r>
          </a:p>
          <a:p>
            <a:pPr>
              <a:spcBef>
                <a:spcPts val="1200"/>
              </a:spcBef>
            </a:pPr>
            <a:r>
              <a:rPr lang="en-US" altLang="en-US" sz="2400" smtClean="0"/>
              <a:t>Character entities</a:t>
            </a:r>
            <a:endParaRPr lang="en-US" altLang="en-US" sz="2400" dirty="0"/>
          </a:p>
          <a:p>
            <a:pPr>
              <a:spcBef>
                <a:spcPts val="1200"/>
              </a:spcBef>
            </a:pPr>
            <a:r>
              <a:rPr lang="en-US" altLang="en-US" sz="2400" dirty="0" smtClean="0"/>
              <a:t>Links</a:t>
            </a:r>
          </a:p>
          <a:p>
            <a:pPr>
              <a:spcBef>
                <a:spcPts val="1200"/>
              </a:spcBef>
            </a:pPr>
            <a:r>
              <a:rPr lang="en-US" altLang="en-US" sz="2400" dirty="0" smtClean="0"/>
              <a:t>Lists</a:t>
            </a:r>
          </a:p>
          <a:p>
            <a:pPr>
              <a:spcBef>
                <a:spcPts val="1200"/>
              </a:spcBef>
            </a:pPr>
            <a:r>
              <a:rPr lang="en-US" altLang="en-US" sz="2400" dirty="0" smtClean="0"/>
              <a:t>Images</a:t>
            </a:r>
            <a:endParaRPr lang="en-US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5257800"/>
            <a:ext cx="1720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V. Starkey</a:t>
            </a:r>
          </a:p>
          <a:p>
            <a:r>
              <a:rPr lang="en-US" sz="1200" dirty="0" smtClean="0"/>
              <a:t>Computer Science &amp; Engineering</a:t>
            </a:r>
          </a:p>
          <a:p>
            <a:r>
              <a:rPr lang="en-US" sz="1200" dirty="0" smtClean="0"/>
              <a:t>Wright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07893" cy="4681729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smtClean="0"/>
              <a:t>&lt;p&gt;Unordered (bulleted) list begins here:&lt;/p&gt;</a:t>
            </a:r>
          </a:p>
          <a:p>
            <a:pPr marL="4572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320040" lvl="1" indent="0">
              <a:buNone/>
            </a:pPr>
            <a:r>
              <a:rPr lang="en-US" sz="2000" dirty="0" smtClean="0"/>
              <a:t>&lt;li&gt;Item 1&lt;/li&gt;</a:t>
            </a:r>
          </a:p>
          <a:p>
            <a:pPr marL="320040" lvl="1" indent="0">
              <a:buNone/>
            </a:pPr>
            <a:r>
              <a:rPr lang="en-US" sz="2000" dirty="0" smtClean="0"/>
              <a:t>&lt;li&gt;Item 2&lt;/li&gt;</a:t>
            </a:r>
          </a:p>
          <a:p>
            <a:pPr marL="320040" lvl="1" indent="0">
              <a:buNone/>
            </a:pPr>
            <a:r>
              <a:rPr lang="en-US" sz="2000" dirty="0" smtClean="0"/>
              <a:t>&lt;li&gt;Item 3&lt;/li&gt;</a:t>
            </a:r>
          </a:p>
          <a:p>
            <a:pPr marL="4572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&lt;p&gt;Ordered (numbered) list begins here:&lt;/p&gt;</a:t>
            </a:r>
          </a:p>
          <a:p>
            <a:pPr marL="4572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/>
              <a:t>&gt;</a:t>
            </a:r>
          </a:p>
          <a:p>
            <a:pPr marL="320040" lvl="1" indent="0">
              <a:buNone/>
            </a:pPr>
            <a:r>
              <a:rPr lang="en-US" sz="2000" dirty="0"/>
              <a:t>&lt;li&gt;Item 1&lt;/li&gt;</a:t>
            </a:r>
          </a:p>
          <a:p>
            <a:pPr marL="320040" lvl="1" indent="0">
              <a:buNone/>
            </a:pPr>
            <a:r>
              <a:rPr lang="en-US" sz="2000" dirty="0"/>
              <a:t>&lt;li&gt;Item 2&lt;/li&gt;</a:t>
            </a:r>
          </a:p>
          <a:p>
            <a:pPr marL="320040" lvl="1" indent="0">
              <a:buNone/>
            </a:pPr>
            <a:r>
              <a:rPr lang="en-US" sz="2000" dirty="0"/>
              <a:t>&lt;li&gt;Item 3&lt;/li&gt;</a:t>
            </a:r>
          </a:p>
          <a:p>
            <a:pPr marL="4572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Lists can be nested; see Design page on CS2800 web site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719070"/>
            <a:ext cx="8686800" cy="47579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="../basics/images/static_process_400x200.jpg" </a:t>
            </a:r>
            <a:r>
              <a:rPr lang="en-US" sz="1800" dirty="0" smtClean="0"/>
              <a:t> alt</a:t>
            </a:r>
            <a:r>
              <a:rPr lang="en-US" sz="1800" dirty="0"/>
              <a:t>="static processing" </a:t>
            </a:r>
            <a:r>
              <a:rPr lang="en-US" sz="1800" dirty="0" smtClean="0"/>
              <a:t> width</a:t>
            </a:r>
            <a:r>
              <a:rPr lang="en-US" sz="1800" dirty="0"/>
              <a:t>="400</a:t>
            </a:r>
            <a:r>
              <a:rPr lang="en-US" sz="1800" dirty="0" smtClean="0"/>
              <a:t>"&gt;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Tag name:  </a:t>
            </a:r>
            <a:r>
              <a:rPr lang="en-US" sz="2400" dirty="0" err="1" smtClean="0">
                <a:solidFill>
                  <a:srgbClr val="0070C0"/>
                </a:solidFill>
              </a:rPr>
              <a:t>img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45720" indent="0">
              <a:spcBef>
                <a:spcPts val="1200"/>
              </a:spcBef>
              <a:buNone/>
            </a:pPr>
            <a:r>
              <a:rPr lang="en-US" sz="2400" dirty="0" smtClean="0"/>
              <a:t>Attribute:   </a:t>
            </a:r>
            <a:r>
              <a:rPr lang="en-US" sz="2400" dirty="0" err="1" smtClean="0">
                <a:solidFill>
                  <a:srgbClr val="0070C0"/>
                </a:solidFill>
              </a:rPr>
              <a:t>src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sz="2400" dirty="0" smtClean="0"/>
              <a:t>Attribute value</a:t>
            </a:r>
            <a:r>
              <a:rPr lang="en-US" sz="1800" dirty="0" smtClean="0">
                <a:solidFill>
                  <a:srgbClr val="0070C0"/>
                </a:solidFill>
              </a:rPr>
              <a:t>: </a:t>
            </a:r>
            <a:r>
              <a:rPr lang="en-US" sz="1800" dirty="0"/>
              <a:t>="../basics/images/static_process_400x200.jpg</a:t>
            </a:r>
            <a:r>
              <a:rPr lang="en-US" sz="1800" dirty="0" smtClean="0"/>
              <a:t>“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sz="2400" dirty="0"/>
              <a:t>Attribute:   </a:t>
            </a:r>
            <a:r>
              <a:rPr lang="en-US" sz="2400" dirty="0" smtClean="0">
                <a:solidFill>
                  <a:srgbClr val="0070C0"/>
                </a:solidFill>
              </a:rPr>
              <a:t>alt</a:t>
            </a:r>
            <a:endParaRPr lang="en-US" sz="2400" dirty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sz="2400" dirty="0"/>
              <a:t>Attribute value</a:t>
            </a:r>
            <a:r>
              <a:rPr lang="en-US" sz="1800" dirty="0">
                <a:solidFill>
                  <a:srgbClr val="0070C0"/>
                </a:solidFill>
              </a:rPr>
              <a:t>: 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“static processing“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sz="2400" dirty="0"/>
              <a:t>Attribute:   </a:t>
            </a:r>
            <a:r>
              <a:rPr lang="en-US" sz="2400" dirty="0" smtClean="0">
                <a:solidFill>
                  <a:srgbClr val="0070C0"/>
                </a:solidFill>
              </a:rPr>
              <a:t>width</a:t>
            </a:r>
            <a:endParaRPr lang="en-US" sz="2400" dirty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sz="2400" dirty="0"/>
              <a:t>Attribute </a:t>
            </a:r>
            <a:r>
              <a:rPr lang="en-US" sz="2400" dirty="0" smtClean="0"/>
              <a:t>value</a:t>
            </a:r>
            <a:r>
              <a:rPr lang="en-US" sz="2400" dirty="0" smtClean="0">
                <a:solidFill>
                  <a:srgbClr val="0070C0"/>
                </a:solidFill>
              </a:rPr>
              <a:t>:  400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an image (example)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 smtClean="0"/>
              <a:t>Sizing images for the web:</a:t>
            </a:r>
          </a:p>
          <a:p>
            <a:pPr marL="320040" lvl="1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www.insquaremedia.com/blog/15-web-design-stuff/23-image-sizes-for-websites</a:t>
            </a:r>
            <a:endParaRPr lang="en-US" sz="2000" dirty="0" smtClean="0"/>
          </a:p>
          <a:p>
            <a:pPr marL="320040" lvl="1" indent="0">
              <a:spcBef>
                <a:spcPts val="1200"/>
              </a:spcBef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techdocs.blogs.brynmawr.edu/3704</a:t>
            </a:r>
            <a:endParaRPr lang="en-US" sz="2000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Tools for resizing:</a:t>
            </a:r>
          </a:p>
          <a:p>
            <a:pPr marL="320040" lvl="1" indent="0">
              <a:buNone/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computing.artsci.wustl.edu/resize-images-web</a:t>
            </a:r>
            <a:endParaRPr lang="en-US" sz="2000" dirty="0" smtClean="0"/>
          </a:p>
          <a:p>
            <a:pPr marL="320040" lvl="1" indent="0">
              <a:spcBef>
                <a:spcPts val="1200"/>
              </a:spcBef>
              <a:buNone/>
            </a:pPr>
            <a:r>
              <a:rPr lang="en-US" sz="2000" dirty="0">
                <a:hlinkClick r:id="rId5"/>
              </a:rPr>
              <a:t>https://www.google.com/?</a:t>
            </a:r>
            <a:r>
              <a:rPr lang="en-US" sz="2000" dirty="0" smtClean="0">
                <a:hlinkClick r:id="rId5"/>
              </a:rPr>
              <a:t>gws_rd=ssl#q=tools+for+resizing+images</a:t>
            </a:r>
            <a:endParaRPr lang="en-US" sz="2000" dirty="0" smtClean="0"/>
          </a:p>
          <a:p>
            <a:pPr marL="320040" lvl="1" indent="0">
              <a:spcBef>
                <a:spcPts val="1200"/>
              </a:spcBef>
              <a:buNone/>
            </a:pPr>
            <a:endParaRPr lang="en-US" sz="2000" dirty="0" smtClean="0"/>
          </a:p>
          <a:p>
            <a:pPr marL="45720" indent="0">
              <a:buNone/>
            </a:pPr>
            <a:r>
              <a:rPr lang="en-US" dirty="0" smtClean="0"/>
              <a:t>Generate random images: </a:t>
            </a:r>
            <a:r>
              <a:rPr lang="en-US" dirty="0" smtClean="0">
                <a:hlinkClick r:id="rId6" action="ppaction://hlinkfile"/>
              </a:rPr>
              <a:t>lorempixel.com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Example:  </a:t>
            </a:r>
            <a:r>
              <a:rPr lang="en-US" sz="2000" dirty="0" smtClean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="http://lorempixel.com/1024/768"&gt;     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Parts of an html5 document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724400"/>
          </a:xfrm>
        </p:spPr>
        <p:txBody>
          <a:bodyPr>
            <a:no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z="2800" dirty="0" smtClean="0"/>
              <a:t>&lt;!DOCTYPE html&gt;	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 smtClean="0"/>
              <a:t>&lt;html </a:t>
            </a:r>
            <a:r>
              <a:rPr lang="en-US" altLang="en-US" sz="2800" dirty="0" err="1" smtClean="0"/>
              <a:t>lang</a:t>
            </a:r>
            <a:r>
              <a:rPr lang="en-US" altLang="en-US" sz="2800" dirty="0" smtClean="0"/>
              <a:t>=“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”&gt;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&lt;head&gt;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	&lt;meta charset=“utf-8”&gt;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	&lt;title&gt;Web Basics&lt;/title&gt;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&lt;/head&gt;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 smtClean="0"/>
              <a:t>	&lt;body&gt;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 smtClean="0"/>
              <a:t>	&lt;/body&gt;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244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The head may contain and meta tags and links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029200"/>
          </a:xfrm>
        </p:spPr>
        <p:txBody>
          <a:bodyPr>
            <a:normAutofit/>
          </a:bodyPr>
          <a:lstStyle/>
          <a:p>
            <a:pPr marL="594360" lvl="2" indent="0">
              <a:buNone/>
            </a:pPr>
            <a:endParaRPr lang="en-US" sz="2000" b="1" dirty="0" smtClean="0"/>
          </a:p>
          <a:p>
            <a:pPr marL="594360" lvl="2" indent="0">
              <a:buNone/>
            </a:pPr>
            <a:r>
              <a:rPr lang="en-US" sz="2000" b="1" dirty="0" smtClean="0"/>
              <a:t>&lt;</a:t>
            </a:r>
            <a:r>
              <a:rPr lang="en-US" sz="2000" b="1" dirty="0"/>
              <a:t>head&gt;   </a:t>
            </a:r>
            <a:endParaRPr lang="en-US" sz="2000" b="1" dirty="0" smtClean="0"/>
          </a:p>
          <a:p>
            <a:pPr marL="594360" lvl="2" indent="0">
              <a:buNone/>
            </a:pPr>
            <a:r>
              <a:rPr lang="en-US" sz="2000" b="1" dirty="0" smtClean="0"/>
              <a:t>    &lt;</a:t>
            </a:r>
            <a:r>
              <a:rPr lang="en-US" sz="2000" b="1" dirty="0"/>
              <a:t>title&gt;Wright State CS2800&lt;/title</a:t>
            </a:r>
            <a:r>
              <a:rPr lang="en-US" sz="2000" b="1" dirty="0" smtClean="0"/>
              <a:t>&gt;</a:t>
            </a:r>
          </a:p>
          <a:p>
            <a:pPr marL="594360" lvl="2" indent="0">
              <a:buNone/>
            </a:pPr>
            <a:r>
              <a:rPr lang="en-US" sz="2000" b="1" dirty="0" smtClean="0"/>
              <a:t>    </a:t>
            </a:r>
            <a:r>
              <a:rPr lang="en-US" sz="2000" b="1" dirty="0"/>
              <a:t>&lt;meta charset="utf-8</a:t>
            </a:r>
            <a:r>
              <a:rPr lang="en-US" sz="2000" b="1" dirty="0" smtClean="0"/>
              <a:t>"&gt;</a:t>
            </a:r>
          </a:p>
          <a:p>
            <a:pPr marL="594360" lvl="2" indent="0">
              <a:buNone/>
            </a:pPr>
            <a:r>
              <a:rPr lang="en-US" sz="2000" b="1" dirty="0" smtClean="0"/>
              <a:t>    </a:t>
            </a:r>
            <a:r>
              <a:rPr lang="en-US" sz="2000" b="1" dirty="0"/>
              <a:t>&lt;meta </a:t>
            </a:r>
            <a:r>
              <a:rPr lang="en-US" sz="2000" b="1" dirty="0" smtClean="0"/>
              <a:t> name</a:t>
            </a:r>
            <a:r>
              <a:rPr lang="en-US" sz="2000" b="1" dirty="0"/>
              <a:t>="description" </a:t>
            </a:r>
            <a:r>
              <a:rPr lang="en-US" sz="2000" b="1" dirty="0" smtClean="0"/>
              <a:t> content=“An example site for</a:t>
            </a:r>
          </a:p>
          <a:p>
            <a:pPr marL="594360" lvl="2" indent="0">
              <a:buNone/>
            </a:pPr>
            <a:r>
              <a:rPr lang="en-US" sz="2000" b="1" dirty="0"/>
              <a:t>	 </a:t>
            </a:r>
            <a:r>
              <a:rPr lang="en-US" sz="2000" b="1" dirty="0" smtClean="0"/>
              <a:t>     Wright </a:t>
            </a:r>
            <a:r>
              <a:rPr lang="en-US" sz="2000" b="1" dirty="0"/>
              <a:t>State University CS2800 class; </a:t>
            </a:r>
            <a:r>
              <a:rPr lang="en-US" sz="2000" b="1" dirty="0" smtClean="0"/>
              <a:t> includes an </a:t>
            </a:r>
          </a:p>
          <a:p>
            <a:pPr marL="594360" lvl="2" indent="0">
              <a:buNone/>
            </a:pPr>
            <a:r>
              <a:rPr lang="en-US" sz="2000" b="1" dirty="0" smtClean="0"/>
              <a:t>           introduction </a:t>
            </a:r>
            <a:r>
              <a:rPr lang="en-US" sz="2000" b="1" dirty="0"/>
              <a:t>to </a:t>
            </a:r>
            <a:r>
              <a:rPr lang="en-US" sz="2000" b="1" dirty="0" smtClean="0"/>
              <a:t>design</a:t>
            </a:r>
            <a:r>
              <a:rPr lang="en-US" sz="2000" b="1" dirty="0"/>
              <a:t>, HTML, </a:t>
            </a:r>
            <a:r>
              <a:rPr lang="en-US" sz="2000" b="1" dirty="0" err="1"/>
              <a:t>CSS,and</a:t>
            </a:r>
            <a:r>
              <a:rPr lang="en-US" sz="2000" b="1" dirty="0"/>
              <a:t> JavaScript</a:t>
            </a:r>
            <a:r>
              <a:rPr lang="en-US" sz="2000" b="1" dirty="0" smtClean="0"/>
              <a:t>"&gt;</a:t>
            </a:r>
          </a:p>
          <a:p>
            <a:pPr marL="594360" lvl="2" indent="0">
              <a:buNone/>
            </a:pPr>
            <a:r>
              <a:rPr lang="en-US" sz="2000" b="1" dirty="0" smtClean="0"/>
              <a:t>    </a:t>
            </a:r>
            <a:r>
              <a:rPr lang="en-US" sz="2000" b="1" dirty="0"/>
              <a:t>&lt;meta </a:t>
            </a:r>
            <a:r>
              <a:rPr lang="en-US" sz="2000" b="1" dirty="0" smtClean="0"/>
              <a:t> name</a:t>
            </a:r>
            <a:r>
              <a:rPr lang="en-US" sz="2000" b="1" dirty="0"/>
              <a:t>="keywords</a:t>
            </a:r>
            <a:r>
              <a:rPr lang="en-US" sz="2000" b="1"/>
              <a:t>" </a:t>
            </a:r>
            <a:r>
              <a:rPr lang="en-US" sz="2000" b="1" smtClean="0"/>
              <a:t> content</a:t>
            </a:r>
            <a:r>
              <a:rPr lang="en-US" sz="2000" b="1" dirty="0"/>
              <a:t>="wright state university, </a:t>
            </a:r>
            <a:endParaRPr lang="en-US" sz="2000" b="1" dirty="0" smtClean="0"/>
          </a:p>
          <a:p>
            <a:pPr marL="594360" lvl="2" indent="0">
              <a:buNone/>
            </a:pPr>
            <a:r>
              <a:rPr lang="en-US" sz="2000" b="1" dirty="0"/>
              <a:t>		</a:t>
            </a:r>
            <a:r>
              <a:rPr lang="en-US" sz="2000" b="1" dirty="0" smtClean="0"/>
              <a:t>cs2800</a:t>
            </a:r>
            <a:r>
              <a:rPr lang="en-US" sz="2000" b="1" dirty="0"/>
              <a:t>, fall2015</a:t>
            </a:r>
            <a:r>
              <a:rPr lang="en-US" sz="2000" b="1" dirty="0" smtClean="0"/>
              <a:t>"&gt;</a:t>
            </a:r>
          </a:p>
          <a:p>
            <a:pPr marL="594360" lvl="2" indent="0">
              <a:buNone/>
            </a:pPr>
            <a:r>
              <a:rPr lang="en-US" sz="2000" b="1" dirty="0" smtClean="0"/>
              <a:t>    </a:t>
            </a:r>
            <a:r>
              <a:rPr lang="en-US" sz="2000" b="1" dirty="0"/>
              <a:t>&lt;link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rel</a:t>
            </a:r>
            <a:r>
              <a:rPr lang="en-US" sz="2000" b="1" dirty="0"/>
              <a:t>="shortcut icon"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href</a:t>
            </a:r>
            <a:r>
              <a:rPr lang="en-US" sz="2000" b="1" dirty="0"/>
              <a:t>="</a:t>
            </a:r>
            <a:r>
              <a:rPr lang="en-US" sz="2000" b="1" dirty="0" err="1"/>
              <a:t>image_files</a:t>
            </a:r>
            <a:r>
              <a:rPr lang="en-US" sz="2000" b="1" dirty="0"/>
              <a:t>/favicon.ico"&gt; </a:t>
            </a:r>
            <a:endParaRPr lang="en-US" sz="2000" b="1" dirty="0" smtClean="0"/>
          </a:p>
          <a:p>
            <a:pPr marL="594360" lvl="2" indent="0">
              <a:buNone/>
            </a:pPr>
            <a:r>
              <a:rPr lang="en-US" sz="2000" b="1" dirty="0" smtClean="0"/>
              <a:t>    &lt;</a:t>
            </a:r>
            <a:r>
              <a:rPr lang="en-US" sz="2000" b="1" dirty="0"/>
              <a:t>link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rel</a:t>
            </a:r>
            <a:r>
              <a:rPr lang="en-US" sz="2000" b="1" dirty="0"/>
              <a:t>="stylesheet"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href</a:t>
            </a:r>
            <a:r>
              <a:rPr lang="en-US" sz="2000" b="1" dirty="0"/>
              <a:t>="</a:t>
            </a:r>
            <a:r>
              <a:rPr lang="en-US" sz="2000" b="1" dirty="0" err="1"/>
              <a:t>css_files</a:t>
            </a:r>
            <a:r>
              <a:rPr lang="en-US" sz="2000" b="1" dirty="0"/>
              <a:t>/normalize.css"&gt; </a:t>
            </a:r>
            <a:endParaRPr lang="en-US" sz="2000" b="1" dirty="0" smtClean="0"/>
          </a:p>
          <a:p>
            <a:pPr marL="594360" lvl="2" indent="0">
              <a:buNone/>
            </a:pPr>
            <a:r>
              <a:rPr lang="en-US" sz="2000" b="1" dirty="0" smtClean="0"/>
              <a:t>    &lt;</a:t>
            </a:r>
            <a:r>
              <a:rPr lang="en-US" sz="2000" b="1" dirty="0"/>
              <a:t>link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rel</a:t>
            </a:r>
            <a:r>
              <a:rPr lang="en-US" sz="2000" b="1" dirty="0"/>
              <a:t>="stylesheet"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href</a:t>
            </a:r>
            <a:r>
              <a:rPr lang="en-US" sz="2000" b="1" dirty="0"/>
              <a:t>="</a:t>
            </a:r>
            <a:r>
              <a:rPr lang="en-US" sz="2000" b="1" dirty="0" err="1"/>
              <a:t>css_files</a:t>
            </a:r>
            <a:r>
              <a:rPr lang="en-US" sz="2000" b="1" dirty="0"/>
              <a:t>/main.css</a:t>
            </a:r>
            <a:r>
              <a:rPr lang="en-US" sz="2000" b="1" dirty="0" smtClean="0"/>
              <a:t>"&gt; </a:t>
            </a:r>
          </a:p>
          <a:p>
            <a:pPr marL="594360" lvl="2" indent="0">
              <a:buNone/>
            </a:pPr>
            <a:r>
              <a:rPr lang="en-US" sz="2000" b="1" dirty="0" smtClean="0"/>
              <a:t>&lt;/</a:t>
            </a:r>
            <a:r>
              <a:rPr lang="en-US" sz="2000" b="1" dirty="0"/>
              <a:t>head&gt;</a:t>
            </a:r>
            <a:r>
              <a:rPr lang="en-US" altLang="en-US" sz="16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6612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The body may contain header, main, and footer elements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029200"/>
          </a:xfrm>
        </p:spPr>
        <p:txBody>
          <a:bodyPr>
            <a:normAutofit/>
          </a:bodyPr>
          <a:lstStyle/>
          <a:p>
            <a:pPr marL="274320" lvl="2" indent="0">
              <a:buNone/>
            </a:pPr>
            <a:r>
              <a:rPr lang="en-US" sz="2000" b="1" dirty="0" smtClean="0"/>
              <a:t>&lt;body&gt;</a:t>
            </a:r>
          </a:p>
          <a:p>
            <a:pPr marL="594360" lvl="2" indent="0">
              <a:buNone/>
            </a:pPr>
            <a:r>
              <a:rPr lang="en-US" sz="2000" b="1" dirty="0" smtClean="0"/>
              <a:t>&lt;header&gt;   </a:t>
            </a:r>
          </a:p>
          <a:p>
            <a:pPr marL="594360" lvl="2" indent="0">
              <a:buNone/>
            </a:pPr>
            <a:r>
              <a:rPr lang="en-US" sz="2000" dirty="0" smtClean="0"/>
              <a:t>    &lt;h1&gt;Wright </a:t>
            </a:r>
            <a:r>
              <a:rPr lang="en-US" sz="2000" dirty="0"/>
              <a:t>State CS2800</a:t>
            </a:r>
            <a:r>
              <a:rPr lang="en-US" sz="2000" dirty="0" smtClean="0"/>
              <a:t>&lt;/h1&gt;</a:t>
            </a:r>
          </a:p>
          <a:p>
            <a:pPr marL="594360" lvl="2" indent="0">
              <a:buNone/>
            </a:pPr>
            <a:r>
              <a:rPr lang="en-US" sz="2000" b="1" dirty="0" smtClean="0"/>
              <a:t>&lt;/header&gt;</a:t>
            </a:r>
          </a:p>
          <a:p>
            <a:pPr marL="594360" lvl="2" indent="0">
              <a:spcBef>
                <a:spcPts val="1200"/>
              </a:spcBef>
              <a:buNone/>
            </a:pPr>
            <a:r>
              <a:rPr lang="en-US" altLang="en-US" sz="2000" b="1" dirty="0" smtClean="0"/>
              <a:t>&lt;main&gt;</a:t>
            </a:r>
          </a:p>
          <a:p>
            <a:pPr marL="594360" lvl="2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&lt;h1&gt;Main Content&lt;/h1&gt;</a:t>
            </a:r>
          </a:p>
          <a:p>
            <a:pPr marL="594360" lvl="2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&lt;p&gt;The main content of the page goes here&lt;/p&gt;   </a:t>
            </a:r>
          </a:p>
          <a:p>
            <a:pPr marL="594360" lvl="2" indent="0">
              <a:buNone/>
            </a:pPr>
            <a:r>
              <a:rPr lang="en-US" altLang="en-US" sz="2000" b="1" dirty="0" smtClean="0"/>
              <a:t>&lt;/main&gt;</a:t>
            </a:r>
          </a:p>
          <a:p>
            <a:pPr marL="594360" lvl="2" indent="0">
              <a:spcBef>
                <a:spcPts val="1200"/>
              </a:spcBef>
              <a:buNone/>
            </a:pPr>
            <a:r>
              <a:rPr lang="en-US" altLang="en-US" sz="2000" b="1" dirty="0" smtClean="0"/>
              <a:t>&lt;footer&gt;</a:t>
            </a:r>
          </a:p>
          <a:p>
            <a:pPr marL="594360" lvl="2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&lt;p&gt;footnotes, copyright, etc., info here&lt;/p&gt;</a:t>
            </a:r>
          </a:p>
          <a:p>
            <a:pPr marL="594360" lvl="2" indent="0">
              <a:buNone/>
            </a:pPr>
            <a:r>
              <a:rPr lang="en-US" altLang="en-US" sz="2000" b="1" dirty="0" smtClean="0"/>
              <a:t>&lt;/footer&gt;   </a:t>
            </a:r>
          </a:p>
          <a:p>
            <a:pPr marL="274320" lvl="2" indent="0">
              <a:buNone/>
            </a:pPr>
            <a:r>
              <a:rPr lang="en-US" altLang="en-US" sz="2000" b="1" dirty="0" smtClean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9149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07893" cy="4952999"/>
          </a:xfrm>
        </p:spPr>
        <p:txBody>
          <a:bodyPr>
            <a:normAutofit fontScale="85000" lnSpcReduction="20000"/>
          </a:bodyPr>
          <a:lstStyle/>
          <a:p>
            <a:pPr marL="45720" indent="0">
              <a:spcBef>
                <a:spcPts val="1200"/>
              </a:spcBef>
              <a:buNone/>
            </a:pPr>
            <a:r>
              <a:rPr lang="en-US" sz="2800" dirty="0" smtClean="0"/>
              <a:t>HTML5 has replaced the two element categories, block and in-line, with the following content categories: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Flow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Sectioning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Heading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Phrasing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Embedded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Interactive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Form-associated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developer.mozilla.org/en-US/docs/Web/Guide/HTML/Content_categories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A description of each HTML5 element and how it is used may be found here:</a:t>
            </a:r>
          </a:p>
          <a:p>
            <a:endParaRPr lang="en-US" dirty="0" smtClean="0"/>
          </a:p>
          <a:p>
            <a:pPr marL="365760" lvl="1" indent="0">
              <a:spcBef>
                <a:spcPts val="1800"/>
              </a:spcBef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developer.mozilla.org/en-US/docs/Web/HTML/Element</a:t>
            </a:r>
            <a:endParaRPr lang="en-US" sz="2400" dirty="0" smtClean="0"/>
          </a:p>
          <a:p>
            <a:pPr marL="365760" lvl="1" indent="0">
              <a:spcBef>
                <a:spcPts val="1800"/>
              </a:spcBef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365760" lvl="1" indent="0">
              <a:buNone/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www.w3.org/TR/html-markup/elements-by-function.html</a:t>
            </a: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828799"/>
            <a:ext cx="8407893" cy="429767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600" dirty="0" smtClean="0"/>
              <a:t>Character entities are used to display special characters. These may be characters that are not found on a keyboard, or key characters, such as &lt; and /</a:t>
            </a:r>
            <a:br>
              <a:rPr lang="en-US" sz="2600" dirty="0" smtClean="0"/>
            </a:br>
            <a:endParaRPr lang="en-US" sz="2600" dirty="0" smtClean="0"/>
          </a:p>
          <a:p>
            <a:pPr marL="45720" indent="0">
              <a:buNone/>
            </a:pPr>
            <a:r>
              <a:rPr lang="en-US" sz="2500" dirty="0" smtClean="0"/>
              <a:t>A complete list of character entities may be found at</a:t>
            </a:r>
          </a:p>
          <a:p>
            <a:pPr marL="320040" lvl="1" indent="0">
              <a:spcBef>
                <a:spcPts val="1200"/>
              </a:spcBef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dev.w3.org/html5/html-author/charref</a:t>
            </a:r>
            <a:endParaRPr lang="en-US" sz="2400" dirty="0" smtClean="0"/>
          </a:p>
          <a:p>
            <a:pPr marL="320040" lvl="1" indent="0">
              <a:spcBef>
                <a:spcPts val="1800"/>
              </a:spcBef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en.wikipedia.org/wiki/List_of_XML_and_HTML_character_entity_references#Character_entity_references_in_HTML</a:t>
            </a:r>
            <a:endParaRPr lang="en-US" sz="2400" dirty="0" smtClean="0"/>
          </a:p>
          <a:p>
            <a:pPr marL="320040" lvl="1" indent="0">
              <a:spcBef>
                <a:spcPts val="1200"/>
              </a:spcBef>
              <a:buNone/>
            </a:pPr>
            <a:endParaRPr lang="en-US" sz="2400" dirty="0" smtClean="0"/>
          </a:p>
          <a:p>
            <a:pPr marL="320040" lvl="1" indent="0">
              <a:spcBef>
                <a:spcPts val="1200"/>
              </a:spcBef>
              <a:buNone/>
            </a:pPr>
            <a:endParaRPr lang="en-US" sz="2400" dirty="0" smtClean="0"/>
          </a:p>
          <a:p>
            <a:pPr marL="45720" indent="0">
              <a:buNone/>
            </a:pP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 tag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tag_name</a:t>
            </a:r>
            <a:r>
              <a:rPr lang="en-US" sz="2000" dirty="0" smtClean="0"/>
              <a:t> [attributes]&gt;</a:t>
            </a:r>
          </a:p>
          <a:p>
            <a:pPr lvl="2"/>
            <a:r>
              <a:rPr lang="en-US" dirty="0" smtClean="0"/>
              <a:t>Attributes (optional) include attribute name and value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Content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End tag</a:t>
            </a:r>
          </a:p>
          <a:p>
            <a:pPr lvl="1"/>
            <a:r>
              <a:rPr lang="en-US" sz="2000" dirty="0" smtClean="0"/>
              <a:t>&lt;/</a:t>
            </a:r>
            <a:r>
              <a:rPr lang="en-US" sz="2000" dirty="0" err="1" smtClean="0"/>
              <a:t>tag_name</a:t>
            </a:r>
            <a:r>
              <a:rPr lang="en-US" sz="2000" dirty="0" smtClean="0"/>
              <a:t>&gt;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Not used for void elements: </a:t>
            </a:r>
            <a:endParaRPr lang="en-US" sz="2000" dirty="0"/>
          </a:p>
          <a:p>
            <a:pPr marL="640080" lvl="2" indent="0">
              <a:buNone/>
            </a:pPr>
            <a:r>
              <a:rPr lang="en-US" dirty="0" smtClean="0"/>
              <a:t>&lt;area&gt;	&lt;command&gt;	&lt;input&gt;		&lt;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</a:p>
          <a:p>
            <a:pPr marL="640080" lvl="2" indent="0">
              <a:buNone/>
            </a:pPr>
            <a:r>
              <a:rPr lang="en-US" dirty="0" smtClean="0"/>
              <a:t>&lt;base&gt;	&lt;embed&gt;	&lt;</a:t>
            </a:r>
            <a:r>
              <a:rPr lang="en-US" dirty="0" err="1" smtClean="0"/>
              <a:t>keygen</a:t>
            </a:r>
            <a:r>
              <a:rPr lang="en-US" dirty="0" smtClean="0"/>
              <a:t>&gt;	&lt;source&gt;</a:t>
            </a:r>
          </a:p>
          <a:p>
            <a:pPr marL="640080" lvl="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	&lt;</a:t>
            </a:r>
            <a:r>
              <a:rPr lang="en-US" dirty="0" err="1" smtClean="0"/>
              <a:t>hr</a:t>
            </a:r>
            <a:r>
              <a:rPr lang="en-US" dirty="0" smtClean="0"/>
              <a:t>&gt;		&lt;link&gt;		&lt;track&gt;</a:t>
            </a:r>
          </a:p>
          <a:p>
            <a:pPr marL="640080" lvl="2" indent="0">
              <a:buNone/>
            </a:pPr>
            <a:r>
              <a:rPr lang="en-US" dirty="0" smtClean="0"/>
              <a:t>&lt;col&gt;</a:t>
            </a: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		&lt;meta&gt;		&lt;</a:t>
            </a:r>
            <a:r>
              <a:rPr lang="en-US" dirty="0" err="1" smtClean="0"/>
              <a:t>wbr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an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719071"/>
            <a:ext cx="8686800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a </a:t>
            </a:r>
            <a:r>
              <a:rPr lang="en-US" sz="1800" dirty="0" err="1"/>
              <a:t>href</a:t>
            </a:r>
            <a:r>
              <a:rPr lang="en-US" sz="1800" dirty="0"/>
              <a:t>="http://www.w3schools.com/website/web_validate.asp" </a:t>
            </a:r>
            <a:r>
              <a:rPr lang="en-US" sz="1800" dirty="0" smtClean="0"/>
              <a:t>&gt; W3Schools </a:t>
            </a:r>
            <a:r>
              <a:rPr lang="en-US" sz="1800" dirty="0"/>
              <a:t>validator&lt;/a</a:t>
            </a:r>
            <a:r>
              <a:rPr lang="en-US" sz="1800" dirty="0" smtClean="0"/>
              <a:t>&gt;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2400" dirty="0" smtClean="0"/>
              <a:t>Tag name:  </a:t>
            </a:r>
            <a:r>
              <a:rPr lang="en-US" sz="2400" dirty="0" smtClean="0">
                <a:solidFill>
                  <a:srgbClr val="0070C0"/>
                </a:solidFill>
              </a:rPr>
              <a:t>a</a:t>
            </a:r>
          </a:p>
          <a:p>
            <a:pPr marL="45720" indent="0">
              <a:buNone/>
            </a:pPr>
            <a:r>
              <a:rPr lang="en-US" sz="2400" dirty="0" smtClean="0"/>
              <a:t>Attribute:   </a:t>
            </a:r>
            <a:r>
              <a:rPr lang="en-US" sz="2400" dirty="0" err="1" smtClean="0">
                <a:solidFill>
                  <a:srgbClr val="0070C0"/>
                </a:solidFill>
              </a:rPr>
              <a:t>href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sz="2400" dirty="0" smtClean="0"/>
              <a:t>Attribute value</a:t>
            </a:r>
            <a:r>
              <a:rPr lang="en-US" sz="1800" dirty="0" smtClean="0">
                <a:solidFill>
                  <a:srgbClr val="0070C0"/>
                </a:solidFill>
              </a:rPr>
              <a:t>:   </a:t>
            </a:r>
            <a:r>
              <a:rPr lang="en-US" sz="1600" dirty="0" smtClean="0">
                <a:solidFill>
                  <a:srgbClr val="0070C0"/>
                </a:solidFill>
              </a:rPr>
              <a:t>"</a:t>
            </a:r>
            <a:r>
              <a:rPr lang="en-US" sz="1600" dirty="0">
                <a:solidFill>
                  <a:srgbClr val="0070C0"/>
                </a:solidFill>
              </a:rPr>
              <a:t>http://www.w3schools.com/website/web_validate.asp" 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sz="2400" dirty="0" smtClean="0"/>
              <a:t>Content:</a:t>
            </a:r>
            <a:r>
              <a:rPr lang="en-US" sz="1600" dirty="0" smtClean="0"/>
              <a:t>   </a:t>
            </a:r>
            <a:r>
              <a:rPr lang="en-US" sz="2400" dirty="0" smtClean="0">
                <a:solidFill>
                  <a:srgbClr val="0070C0"/>
                </a:solidFill>
              </a:rPr>
              <a:t>W3Schools validator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 link (example)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180 presentation theme">
  <a:themeElements>
    <a:clrScheme name="CS2800">
      <a:dk1>
        <a:srgbClr val="000000"/>
      </a:dk1>
      <a:lt1>
        <a:srgbClr val="FFFFFF"/>
      </a:lt1>
      <a:dk2>
        <a:srgbClr val="002060"/>
      </a:dk2>
      <a:lt2>
        <a:srgbClr val="FFFFFF"/>
      </a:lt2>
      <a:accent1>
        <a:srgbClr val="D5D5D5"/>
      </a:accent1>
      <a:accent2>
        <a:srgbClr val="6E2C1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2F75FF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CS1180 presentation theme</Template>
  <TotalTime>346</TotalTime>
  <Words>559</Words>
  <Application>Microsoft Office PowerPoint</Application>
  <PresentationFormat>On-screen Show (4:3)</PresentationFormat>
  <Paragraphs>138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CS1180 presentation theme</vt:lpstr>
      <vt:lpstr>HTML basics</vt:lpstr>
      <vt:lpstr>Parts of an html5 document</vt:lpstr>
      <vt:lpstr>The head may contain and meta tags and links</vt:lpstr>
      <vt:lpstr>The body may contain header, main, and footer elements</vt:lpstr>
      <vt:lpstr>Element categories</vt:lpstr>
      <vt:lpstr>Element references</vt:lpstr>
      <vt:lpstr>Character entities</vt:lpstr>
      <vt:lpstr>Parts of an element</vt:lpstr>
      <vt:lpstr>Specifying a link (example)</vt:lpstr>
      <vt:lpstr>Creating a list</vt:lpstr>
      <vt:lpstr>Specifying an image (example)</vt:lpstr>
      <vt:lpstr>Image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Vanessa Starkey</dc:creator>
  <cp:lastModifiedBy>Harawa</cp:lastModifiedBy>
  <cp:revision>51</cp:revision>
  <dcterms:created xsi:type="dcterms:W3CDTF">2015-01-22T15:05:06Z</dcterms:created>
  <dcterms:modified xsi:type="dcterms:W3CDTF">2015-09-15T12:16:08Z</dcterms:modified>
</cp:coreProperties>
</file>