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62" r:id="rId12"/>
    <p:sldId id="271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82" r:id="rId21"/>
    <p:sldId id="278" r:id="rId22"/>
    <p:sldId id="279" r:id="rId23"/>
    <p:sldId id="280" r:id="rId24"/>
    <p:sldId id="281" r:id="rId25"/>
    <p:sldId id="283" r:id="rId26"/>
    <p:sldId id="26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264B7-4911-445D-81A6-F820B414B7C4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65F8E-0458-419C-84CE-2371E0B04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08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-markup/elements-by-function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-markup/elements-by-function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-markup/elements-by-function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-markup/elements-by-function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-markup/elements-by-function.htm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-markup/elements-by-function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-markup/elements-by-function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-markup/elements-by-function.htm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-markup/elements-by-function.html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-markup/elements-by-function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-markup/elements-by-function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-markup/elements-by-function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-markup/elements-by-function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-markup/elements-by-function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r>
              <a:rPr lang="en-US" baseline="0" dirty="0" smtClean="0"/>
              <a:t> info:  http://www.w3.org/TR/html-markup/syntax.html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54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sz="2400" dirty="0" smtClean="0">
                <a:hlinkClick r:id="rId3"/>
              </a:rPr>
              <a:t>http://www.w3.org/TR/html-markup/elements-by-function.html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30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sz="2400" dirty="0" smtClean="0">
                <a:hlinkClick r:id="rId3"/>
              </a:rPr>
              <a:t>http://www.w3.org/TR/html-markup/elements-by-function.html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30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sz="2400" dirty="0" smtClean="0">
                <a:hlinkClick r:id="rId3"/>
              </a:rPr>
              <a:t>http://www.w3.org/TR/html-markup/elements-by-function.html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30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sz="2400" dirty="0" smtClean="0">
                <a:hlinkClick r:id="rId3"/>
              </a:rPr>
              <a:t>http://www.w3.org/TR/html-markup/elements-by-function.html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30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sz="2400" dirty="0" smtClean="0">
                <a:hlinkClick r:id="rId3"/>
              </a:rPr>
              <a:t>http://www.w3.org/TR/html-markup/elements-by-function.html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30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sz="2400" dirty="0" smtClean="0">
                <a:hlinkClick r:id="rId3"/>
              </a:rPr>
              <a:t>http://www.w3.org/TR/html-markup/elements-by-function.html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30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sz="2400" dirty="0" smtClean="0">
                <a:hlinkClick r:id="rId3"/>
              </a:rPr>
              <a:t>http://www.w3.org/TR/html-markup/elements-by-function.html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30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sz="2400" dirty="0" smtClean="0">
                <a:hlinkClick r:id="rId3"/>
              </a:rPr>
              <a:t>http://www.w3.org/TR/html-markup/elements-by-function.html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30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sz="2400" dirty="0" smtClean="0">
                <a:hlinkClick r:id="rId3"/>
              </a:rPr>
              <a:t>http://www.w3.org/TR/html-markup/elements-by-function.html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30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r>
              <a:rPr lang="en-US" baseline="0" dirty="0" smtClean="0"/>
              <a:t> should be unique for each page; can be longer than the title; no more than 10 keywords or phrases; encourage users to click on the link for the page from the search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9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one main per page; should contain content unique to the page; should not be inside an article, aside,</a:t>
            </a:r>
            <a:r>
              <a:rPr lang="en-US" baseline="0" dirty="0" smtClean="0"/>
              <a:t> header, footer, or </a:t>
            </a:r>
            <a:r>
              <a:rPr lang="en-US" baseline="0" dirty="0" err="1" smtClean="0"/>
              <a:t>nav</a:t>
            </a:r>
            <a:r>
              <a:rPr lang="en-US" baseline="0" dirty="0" smtClean="0"/>
              <a:t> element</a:t>
            </a:r>
            <a:endParaRPr lang="en-US" dirty="0" smtClean="0"/>
          </a:p>
          <a:p>
            <a:r>
              <a:rPr lang="en-US" dirty="0" smtClean="0"/>
              <a:t>Use the attribute role=“main” for</a:t>
            </a:r>
            <a:r>
              <a:rPr lang="en-US" baseline="0" dirty="0" smtClean="0"/>
              <a:t> programs, such as screen readers, that don’t yet support the &lt;main&gt;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04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relative path name for the image source</a:t>
            </a:r>
          </a:p>
          <a:p>
            <a:r>
              <a:rPr lang="en-US" smtClean="0"/>
              <a:t>jpg</a:t>
            </a:r>
            <a:r>
              <a:rPr lang="en-US" dirty="0" smtClean="0"/>
              <a:t>, gif, </a:t>
            </a:r>
            <a:r>
              <a:rPr lang="en-US" dirty="0" err="1" smtClean="0"/>
              <a:t>png</a:t>
            </a:r>
            <a:r>
              <a:rPr lang="en-US" dirty="0" smtClean="0"/>
              <a:t> are supported file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93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</a:t>
            </a:r>
            <a:r>
              <a:rPr lang="en-US" baseline="0" dirty="0" smtClean="0"/>
              <a:t> additional info:  </a:t>
            </a:r>
            <a:r>
              <a:rPr lang="en-US" sz="2400" dirty="0" smtClean="0">
                <a:hlinkClick r:id="rId3"/>
              </a:rPr>
              <a:t>http://www.w3.org/TR/html-markup/elements-by-function.html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30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sz="2400" dirty="0" smtClean="0">
                <a:hlinkClick r:id="rId3"/>
              </a:rPr>
              <a:t>http://www.w3.org/TR/html-markup/elements-by-function.html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02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sz="2400" dirty="0" smtClean="0">
                <a:hlinkClick r:id="rId3"/>
              </a:rPr>
              <a:t>http://www.w3.org/TR/html-markup/elements-by-function.html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30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sz="2400" dirty="0" smtClean="0">
                <a:hlinkClick r:id="rId3"/>
              </a:rPr>
              <a:t>http://www.w3.org/TR/html-markup/elements-by-function.html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30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en-US" sz="2400" dirty="0" smtClean="0">
                <a:hlinkClick r:id="rId3"/>
              </a:rPr>
              <a:t>http://www.w3.org/TR/html-markup/elements-by-function.html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65F8E-0458-419C-84CE-2371E0B049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30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/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/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9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</p:spPr>
        <p:txBody>
          <a:bodyPr/>
          <a:lstStyle/>
          <a:p>
            <a:fld id="{B862F714-DFA6-49BF-BE09-5D819B7183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1640150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docs.blogs.brynmawr.edu/3704" TargetMode="External"/><Relationship Id="rId2" Type="http://schemas.openxmlformats.org/officeDocument/2006/relationships/hyperlink" Target="http://www.insquaremedia.com/blog/15-web-design-stuff/23-image-sizes-for-websi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lorempixel.com" TargetMode="External"/><Relationship Id="rId5" Type="http://schemas.openxmlformats.org/officeDocument/2006/relationships/hyperlink" Target="https://www.google.com/?gws_rd=ssl#q=tools+for+resizing+images" TargetMode="External"/><Relationship Id="rId4" Type="http://schemas.openxmlformats.org/officeDocument/2006/relationships/hyperlink" Target="https://computing.artsci.wustl.edu/resize-images-web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Guide/HTML/Content_categori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XML_and_HTML_character_entity_references#Character_entity_references_in_HTML" TargetMode="External"/><Relationship Id="rId2" Type="http://schemas.openxmlformats.org/officeDocument/2006/relationships/hyperlink" Target="http://dev.w3.org/html5/html-author/charre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6096000" cy="1470025"/>
          </a:xfrm>
        </p:spPr>
        <p:txBody>
          <a:bodyPr/>
          <a:lstStyle/>
          <a:p>
            <a:r>
              <a:rPr lang="en-US" b="1" dirty="0" smtClean="0"/>
              <a:t>HTML basics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904816"/>
            <a:ext cx="6400800" cy="457218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altLang="en-US" sz="2400" dirty="0" smtClean="0"/>
              <a:t>What is HTML?</a:t>
            </a:r>
          </a:p>
          <a:p>
            <a:pPr>
              <a:spcBef>
                <a:spcPts val="1200"/>
              </a:spcBef>
            </a:pPr>
            <a:r>
              <a:rPr lang="en-US" altLang="en-US" sz="2400" dirty="0" smtClean="0"/>
              <a:t>Parts of an HTML document</a:t>
            </a:r>
          </a:p>
          <a:p>
            <a:pPr>
              <a:spcBef>
                <a:spcPts val="1200"/>
              </a:spcBef>
            </a:pPr>
            <a:r>
              <a:rPr lang="en-US" altLang="en-US" sz="2400" smtClean="0"/>
              <a:t>Character entities</a:t>
            </a:r>
          </a:p>
          <a:p>
            <a:pPr>
              <a:spcBef>
                <a:spcPts val="1200"/>
              </a:spcBef>
            </a:pPr>
            <a:r>
              <a:rPr lang="en-US" altLang="en-US" sz="2400" smtClean="0"/>
              <a:t>Links</a:t>
            </a:r>
            <a:endParaRPr lang="en-US" altLang="en-US" sz="2400" dirty="0" smtClean="0"/>
          </a:p>
          <a:p>
            <a:pPr>
              <a:spcBef>
                <a:spcPts val="1200"/>
              </a:spcBef>
            </a:pPr>
            <a:r>
              <a:rPr lang="en-US" altLang="en-US" sz="2400" dirty="0" smtClean="0"/>
              <a:t>Lists</a:t>
            </a:r>
          </a:p>
          <a:p>
            <a:pPr>
              <a:spcBef>
                <a:spcPts val="1200"/>
              </a:spcBef>
            </a:pPr>
            <a:r>
              <a:rPr lang="en-US" altLang="en-US" sz="2400" dirty="0" smtClean="0"/>
              <a:t>Images</a:t>
            </a:r>
          </a:p>
          <a:p>
            <a:pPr>
              <a:spcBef>
                <a:spcPts val="1200"/>
              </a:spcBef>
            </a:pPr>
            <a:r>
              <a:rPr lang="en-US" altLang="en-US" sz="2400" dirty="0" smtClean="0"/>
              <a:t>Element categories</a:t>
            </a:r>
          </a:p>
          <a:p>
            <a:pPr>
              <a:spcBef>
                <a:spcPts val="1200"/>
              </a:spcBef>
            </a:pPr>
            <a:r>
              <a:rPr lang="en-US" altLang="en-US" sz="2400" dirty="0" smtClean="0"/>
              <a:t>HTML5 elements by type</a:t>
            </a:r>
            <a:endParaRPr lang="en-US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086600" y="5257800"/>
            <a:ext cx="1720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V. Starkey</a:t>
            </a:r>
          </a:p>
          <a:p>
            <a:r>
              <a:rPr lang="en-US" sz="1200" dirty="0" smtClean="0"/>
              <a:t>Computer Science &amp; Engineering</a:t>
            </a:r>
          </a:p>
          <a:p>
            <a:r>
              <a:rPr lang="en-US" sz="1200" dirty="0" smtClean="0"/>
              <a:t>Wright State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8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dirty="0" smtClean="0"/>
              <a:t>Sizing images for the web:</a:t>
            </a:r>
          </a:p>
          <a:p>
            <a:pPr marL="320040" lvl="1" indent="0">
              <a:buNone/>
            </a:pP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www.insquaremedia.com/blog/15-web-design-stuff/23-image-sizes-for-websites</a:t>
            </a:r>
            <a:endParaRPr lang="en-US" sz="2000" dirty="0" smtClean="0"/>
          </a:p>
          <a:p>
            <a:pPr marL="320040" lvl="1" indent="0">
              <a:spcBef>
                <a:spcPts val="1200"/>
              </a:spcBef>
              <a:buNone/>
            </a:pP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techdocs.blogs.brynmawr.edu/3704</a:t>
            </a:r>
            <a:endParaRPr lang="en-US" sz="2000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Tools for resizing:</a:t>
            </a:r>
          </a:p>
          <a:p>
            <a:pPr marL="320040" lvl="1" indent="0">
              <a:buNone/>
            </a:pPr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computing.artsci.wustl.edu/resize-images-web</a:t>
            </a:r>
            <a:endParaRPr lang="en-US" sz="2000" dirty="0" smtClean="0"/>
          </a:p>
          <a:p>
            <a:pPr marL="320040" lvl="1" indent="0">
              <a:spcBef>
                <a:spcPts val="1200"/>
              </a:spcBef>
              <a:buNone/>
            </a:pPr>
            <a:r>
              <a:rPr lang="en-US" sz="2000" dirty="0">
                <a:hlinkClick r:id="rId5"/>
              </a:rPr>
              <a:t>https://www.google.com/?</a:t>
            </a:r>
            <a:r>
              <a:rPr lang="en-US" sz="2000" dirty="0" smtClean="0">
                <a:hlinkClick r:id="rId5"/>
              </a:rPr>
              <a:t>gws_rd=ssl#q=tools+for+resizing+images</a:t>
            </a:r>
            <a:endParaRPr lang="en-US" sz="2000" dirty="0" smtClean="0"/>
          </a:p>
          <a:p>
            <a:pPr marL="320040" lvl="1" indent="0">
              <a:spcBef>
                <a:spcPts val="1200"/>
              </a:spcBef>
              <a:buNone/>
            </a:pPr>
            <a:endParaRPr lang="en-US" sz="2000" dirty="0" smtClean="0"/>
          </a:p>
          <a:p>
            <a:pPr marL="45720" indent="0">
              <a:buNone/>
            </a:pPr>
            <a:r>
              <a:rPr lang="en-US" dirty="0" smtClean="0"/>
              <a:t>Generate random images: </a:t>
            </a:r>
            <a:r>
              <a:rPr lang="en-US" dirty="0" smtClean="0">
                <a:hlinkClick r:id="rId6" action="ppaction://hlinkfile"/>
              </a:rPr>
              <a:t>lorempixel.com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Example:  </a:t>
            </a:r>
            <a:r>
              <a:rPr lang="en-US" sz="2000" dirty="0" smtClean="0"/>
              <a:t>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="http://lorempixel.com/1024/768"&gt;     </a:t>
            </a: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4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76400"/>
            <a:ext cx="8610600" cy="5029200"/>
          </a:xfrm>
        </p:spPr>
        <p:txBody>
          <a:bodyPr>
            <a:normAutofit fontScale="55000" lnSpcReduction="20000"/>
          </a:bodyPr>
          <a:lstStyle/>
          <a:p>
            <a:pPr marL="45720" indent="0">
              <a:spcBef>
                <a:spcPts val="1200"/>
              </a:spcBef>
              <a:buNone/>
            </a:pPr>
            <a:r>
              <a:rPr lang="en-US" sz="2800" dirty="0" smtClean="0"/>
              <a:t>HTML5 has replaced the two element categories, block and in-line, with the following content categories:</a:t>
            </a:r>
          </a:p>
          <a:p>
            <a:pPr>
              <a:spcBef>
                <a:spcPts val="1200"/>
              </a:spcBef>
            </a:pPr>
            <a:r>
              <a:rPr lang="en-US" sz="4000" dirty="0" smtClean="0"/>
              <a:t>Flow</a:t>
            </a:r>
            <a:r>
              <a:rPr lang="en-US" sz="3100" dirty="0" smtClean="0"/>
              <a:t>   (for text or embedded content elements)</a:t>
            </a:r>
            <a:endParaRPr lang="en-US" sz="3100" dirty="0" smtClean="0"/>
          </a:p>
          <a:p>
            <a:pPr>
              <a:spcBef>
                <a:spcPts val="1800"/>
              </a:spcBef>
            </a:pPr>
            <a:r>
              <a:rPr lang="en-US" sz="4000" dirty="0" smtClean="0"/>
              <a:t>Sectionin</a:t>
            </a:r>
            <a:r>
              <a:rPr lang="en-US" sz="3100" dirty="0" smtClean="0"/>
              <a:t>g  (sections include &lt;article&gt;, &lt;aside&gt;, &lt;</a:t>
            </a:r>
            <a:r>
              <a:rPr lang="en-US" sz="3100" dirty="0" err="1" smtClean="0"/>
              <a:t>nav</a:t>
            </a:r>
            <a:r>
              <a:rPr lang="en-US" sz="3100" dirty="0" smtClean="0"/>
              <a:t>&gt;) </a:t>
            </a:r>
            <a:endParaRPr lang="en-US" sz="3100" dirty="0" smtClean="0"/>
          </a:p>
          <a:p>
            <a:pPr>
              <a:spcBef>
                <a:spcPts val="1800"/>
              </a:spcBef>
            </a:pPr>
            <a:r>
              <a:rPr lang="en-US" sz="4000" dirty="0" smtClean="0"/>
              <a:t>Heading</a:t>
            </a:r>
            <a:r>
              <a:rPr lang="en-US" sz="3100" dirty="0" smtClean="0"/>
              <a:t>  (for the title of a section; &lt;h1&gt; through &lt;h6&gt;, &lt;</a:t>
            </a:r>
            <a:r>
              <a:rPr lang="en-US" sz="3100" dirty="0" err="1" smtClean="0"/>
              <a:t>hgroup</a:t>
            </a:r>
            <a:r>
              <a:rPr lang="en-US" sz="3100" dirty="0" smtClean="0"/>
              <a:t>&gt;)</a:t>
            </a:r>
            <a:endParaRPr lang="en-US" sz="3100" dirty="0" smtClean="0"/>
          </a:p>
          <a:p>
            <a:pPr>
              <a:spcBef>
                <a:spcPts val="1800"/>
              </a:spcBef>
            </a:pPr>
            <a:r>
              <a:rPr lang="en-US" sz="4000" dirty="0" smtClean="0"/>
              <a:t>Phrasing</a:t>
            </a:r>
            <a:r>
              <a:rPr lang="en-US" sz="3100" dirty="0" smtClean="0"/>
              <a:t>  (for text with markup; i.e., &lt;</a:t>
            </a:r>
            <a:r>
              <a:rPr lang="en-US" sz="3100" dirty="0" err="1" smtClean="0"/>
              <a:t>img</a:t>
            </a:r>
            <a:r>
              <a:rPr lang="en-US" sz="3100" dirty="0" smtClean="0"/>
              <a:t>&gt;, &lt;b&gt;, &lt;code&gt;)</a:t>
            </a:r>
            <a:endParaRPr lang="en-US" sz="3100" dirty="0" smtClean="0"/>
          </a:p>
          <a:p>
            <a:pPr>
              <a:spcBef>
                <a:spcPts val="1800"/>
              </a:spcBef>
            </a:pPr>
            <a:r>
              <a:rPr lang="en-US" sz="4000" dirty="0" smtClean="0"/>
              <a:t>Embedded</a:t>
            </a:r>
            <a:r>
              <a:rPr lang="en-US" sz="3100" dirty="0" smtClean="0"/>
              <a:t>  (to embed other resources, such as &lt;</a:t>
            </a:r>
            <a:r>
              <a:rPr lang="en-US" sz="3100" dirty="0" err="1" smtClean="0"/>
              <a:t>img</a:t>
            </a:r>
            <a:r>
              <a:rPr lang="en-US" sz="3100" dirty="0" smtClean="0"/>
              <a:t>&gt;, &lt;iframe&gt;, &lt;audio&gt;)</a:t>
            </a:r>
            <a:endParaRPr lang="en-US" sz="3100" dirty="0" smtClean="0"/>
          </a:p>
          <a:p>
            <a:pPr>
              <a:spcBef>
                <a:spcPts val="1800"/>
              </a:spcBef>
            </a:pPr>
            <a:r>
              <a:rPr lang="en-US" sz="4000" dirty="0" smtClean="0"/>
              <a:t>Interactive</a:t>
            </a:r>
            <a:r>
              <a:rPr lang="en-US" sz="3100" dirty="0" smtClean="0"/>
              <a:t>   (elements designed for user interaction, such as &lt;audio&gt;, &lt;video&gt;)</a:t>
            </a:r>
            <a:endParaRPr lang="en-US" sz="3100" dirty="0" smtClean="0"/>
          </a:p>
          <a:p>
            <a:pPr>
              <a:spcBef>
                <a:spcPts val="1800"/>
              </a:spcBef>
            </a:pPr>
            <a:r>
              <a:rPr lang="en-US" sz="4000" dirty="0" smtClean="0"/>
              <a:t>Form-associated</a:t>
            </a:r>
            <a:r>
              <a:rPr lang="en-US" sz="3100" dirty="0" smtClean="0"/>
              <a:t> (parts of a form, such as &lt;</a:t>
            </a:r>
            <a:r>
              <a:rPr lang="en-US" sz="3100" dirty="0" err="1" smtClean="0"/>
              <a:t>fieldset</a:t>
            </a:r>
            <a:r>
              <a:rPr lang="en-US" sz="3100" dirty="0" smtClean="0"/>
              <a:t>&gt;, &lt;</a:t>
            </a:r>
            <a:r>
              <a:rPr lang="en-US" sz="3100" dirty="0" err="1" smtClean="0"/>
              <a:t>textarea</a:t>
            </a:r>
            <a:r>
              <a:rPr lang="en-US" sz="3100" dirty="0" smtClean="0"/>
              <a:t>&gt;, &lt;select&gt;)</a:t>
            </a:r>
            <a:endParaRPr lang="en-US" sz="3100" dirty="0" smtClean="0"/>
          </a:p>
          <a:p>
            <a:endParaRPr lang="en-US" dirty="0"/>
          </a:p>
          <a:p>
            <a:r>
              <a:rPr lang="en-US" dirty="0" smtClean="0"/>
              <a:t>Reference: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developer.mozilla.org/en-US/docs/Web/Guide/HTML/Content_categories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categories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10329"/>
          </a:xfrm>
        </p:spPr>
        <p:txBody>
          <a:bodyPr>
            <a:normAutofit fontScale="92500" lnSpcReduction="20000"/>
          </a:bodyPr>
          <a:lstStyle/>
          <a:p>
            <a:pPr marL="45720" indent="-457200">
              <a:buNone/>
            </a:pPr>
            <a:r>
              <a:rPr lang="en-US" dirty="0" smtClean="0"/>
              <a:t>&lt;html&gt; - root element for the document, in which all other elements must be contained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b="1" dirty="0"/>
              <a:t>m</a:t>
            </a:r>
            <a:r>
              <a:rPr lang="en-US" sz="2200" b="1" dirty="0" smtClean="0"/>
              <a:t>etadata:  </a:t>
            </a:r>
          </a:p>
          <a:p>
            <a:pPr marL="1097280" indent="-109728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 smtClean="0"/>
              <a:t>&lt;base&gt; - specifies the base URL to use for all relative URLS          contained within a document</a:t>
            </a:r>
          </a:p>
          <a:p>
            <a:pPr marL="1097280" indent="-109728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 smtClean="0"/>
              <a:t>&lt;head&gt; - provides general information about the document</a:t>
            </a:r>
          </a:p>
          <a:p>
            <a:pPr marL="1097280" indent="-109728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 smtClean="0"/>
              <a:t>&lt;link&gt; - specifies relationships between the current document and an external resource, such as style sheets</a:t>
            </a:r>
          </a:p>
          <a:p>
            <a:pPr marL="1097280" indent="-109728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 smtClean="0"/>
              <a:t>&lt;meta&gt; - represents metadata information</a:t>
            </a:r>
          </a:p>
          <a:p>
            <a:pPr marL="1097280" indent="-109728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 smtClean="0"/>
              <a:t>&lt;style&gt; - contains style information for the document; expected to be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</a:p>
          <a:p>
            <a:pPr marL="1097280" indent="-109728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 smtClean="0"/>
              <a:t>&lt;title&gt; - defines the title for the document for the </a:t>
            </a:r>
            <a:r>
              <a:rPr lang="en-US" dirty="0" err="1" smtClean="0"/>
              <a:t>brower’s</a:t>
            </a:r>
            <a:r>
              <a:rPr lang="en-US" dirty="0" smtClean="0"/>
              <a:t> title bar or page tab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 </a:t>
            </a:r>
            <a:r>
              <a:rPr lang="en-US" dirty="0"/>
              <a:t>by </a:t>
            </a:r>
            <a:r>
              <a:rPr lang="en-US" dirty="0" smtClean="0"/>
              <a:t>Function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(from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developer.mozilla.org/en-US/docs/Web/HTML/Element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6652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649681"/>
            <a:ext cx="8686801" cy="5181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Content sectioning:</a:t>
            </a:r>
          </a:p>
          <a:p>
            <a:pPr marL="914400" indent="-914400">
              <a:spcBef>
                <a:spcPts val="1200"/>
              </a:spcBef>
              <a:buNone/>
            </a:pPr>
            <a:r>
              <a:rPr lang="en-US" dirty="0" smtClean="0"/>
              <a:t>&lt;address&gt; - contact information</a:t>
            </a:r>
          </a:p>
          <a:p>
            <a:pPr marL="914400" indent="-914400">
              <a:spcBef>
                <a:spcPts val="1200"/>
              </a:spcBef>
              <a:buNone/>
            </a:pPr>
            <a:r>
              <a:rPr lang="en-US" dirty="0" smtClean="0"/>
              <a:t>&lt;article&gt; - a self-contained composition within a document</a:t>
            </a:r>
          </a:p>
          <a:p>
            <a:pPr marL="914400" indent="-914400">
              <a:spcBef>
                <a:spcPts val="1200"/>
              </a:spcBef>
              <a:buNone/>
            </a:pPr>
            <a:r>
              <a:rPr lang="en-US" dirty="0" smtClean="0"/>
              <a:t>&lt;aside&gt; - related content</a:t>
            </a:r>
          </a:p>
          <a:p>
            <a:pPr marL="914400" indent="-914400">
              <a:spcBef>
                <a:spcPts val="1200"/>
              </a:spcBef>
              <a:buNone/>
            </a:pPr>
            <a:r>
              <a:rPr lang="en-US" dirty="0" smtClean="0"/>
              <a:t>&lt;body&gt; - the content of the HTML document</a:t>
            </a:r>
          </a:p>
          <a:p>
            <a:pPr marL="914400" indent="-914400">
              <a:spcBef>
                <a:spcPts val="1200"/>
              </a:spcBef>
              <a:buNone/>
            </a:pPr>
            <a:r>
              <a:rPr lang="en-US" dirty="0" smtClean="0"/>
              <a:t>&lt;div&gt; - a generic container; use only if no other element applies</a:t>
            </a:r>
          </a:p>
          <a:p>
            <a:pPr marL="914400" indent="-914400">
              <a:spcBef>
                <a:spcPts val="1200"/>
              </a:spcBef>
              <a:buNone/>
            </a:pPr>
            <a:r>
              <a:rPr lang="en-US" dirty="0" smtClean="0"/>
              <a:t>&lt;footer&gt; - info about the author, copyright, info to related documents</a:t>
            </a:r>
          </a:p>
          <a:p>
            <a:pPr marL="914400" indent="-914400">
              <a:spcBef>
                <a:spcPts val="1200"/>
              </a:spcBef>
              <a:buNone/>
            </a:pPr>
            <a:r>
              <a:rPr lang="en-US" dirty="0" smtClean="0"/>
              <a:t>&lt;header&gt; - heading elements, logo, navigation</a:t>
            </a:r>
          </a:p>
          <a:p>
            <a:pPr marL="914400" indent="-914400">
              <a:spcBef>
                <a:spcPts val="1200"/>
              </a:spcBef>
              <a:buNone/>
            </a:pPr>
            <a:r>
              <a:rPr lang="en-US" dirty="0" smtClean="0"/>
              <a:t>&lt;h1&gt;, &lt;h2&gt;, &lt;h3&gt;, &lt;h4&gt;, &lt;h5&gt;, &lt;h6&gt; - document headings</a:t>
            </a:r>
          </a:p>
          <a:p>
            <a:pPr marL="914400" indent="-914400">
              <a:spcBef>
                <a:spcPts val="1200"/>
              </a:spcBef>
              <a:buNone/>
            </a:pPr>
            <a:r>
              <a:rPr lang="en-US" dirty="0" smtClean="0"/>
              <a:t>&lt;</a:t>
            </a:r>
            <a:r>
              <a:rPr lang="en-US" dirty="0" err="1" smtClean="0"/>
              <a:t>hgroup</a:t>
            </a:r>
            <a:r>
              <a:rPr lang="en-US" dirty="0" smtClean="0"/>
              <a:t>&gt; - the heading of a section</a:t>
            </a:r>
          </a:p>
          <a:p>
            <a:pPr marL="914400" indent="-914400">
              <a:spcBef>
                <a:spcPts val="1200"/>
              </a:spcBef>
              <a:buNone/>
            </a:pPr>
            <a:r>
              <a:rPr lang="en-US" dirty="0" smtClean="0"/>
              <a:t>&lt;main&gt; - the main content of the page, should be unique to the page</a:t>
            </a:r>
          </a:p>
          <a:p>
            <a:pPr marL="914400" indent="-914400">
              <a:spcBef>
                <a:spcPts val="1200"/>
              </a:spcBef>
              <a:buNone/>
            </a:pPr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 - a section of the page that links to other pages</a:t>
            </a:r>
          </a:p>
          <a:p>
            <a:pPr marL="914400" indent="-914400">
              <a:spcBef>
                <a:spcPts val="1200"/>
              </a:spcBef>
              <a:buNone/>
            </a:pPr>
            <a:r>
              <a:rPr lang="en-US" dirty="0" smtClean="0"/>
              <a:t>&lt;section&gt; - a thematic grouping of content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 </a:t>
            </a:r>
            <a:r>
              <a:rPr lang="en-US" dirty="0"/>
              <a:t>by </a:t>
            </a:r>
            <a:r>
              <a:rPr lang="en-US" dirty="0" smtClean="0"/>
              <a:t>Function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(from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developer.mozilla.org/en-US/docs/Web/HTML/Element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8203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686801" cy="498653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Text Content:</a:t>
            </a:r>
          </a:p>
          <a:p>
            <a:pPr marL="914400" indent="-914400">
              <a:spcBef>
                <a:spcPts val="1200"/>
              </a:spcBef>
              <a:buNone/>
            </a:pPr>
            <a:r>
              <a:rPr lang="en-US" dirty="0" smtClean="0"/>
              <a:t>Description elements:  &lt;dl&gt;  (begin definition list)</a:t>
            </a:r>
          </a:p>
          <a:p>
            <a:pPr marL="914400" indent="-91440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   &lt;</a:t>
            </a:r>
            <a:r>
              <a:rPr lang="en-US" dirty="0" err="1" smtClean="0"/>
              <a:t>dt</a:t>
            </a:r>
            <a:r>
              <a:rPr lang="en-US" dirty="0" smtClean="0"/>
              <a:t>&gt; (a term in the definition list)</a:t>
            </a:r>
          </a:p>
          <a:p>
            <a:pPr marL="914400" indent="-914400">
              <a:spcBef>
                <a:spcPts val="0"/>
              </a:spcBef>
              <a:buNone/>
            </a:pPr>
            <a:r>
              <a:rPr lang="en-US" dirty="0" smtClean="0"/>
              <a:t> 			   &lt;</a:t>
            </a:r>
            <a:r>
              <a:rPr lang="en-US" dirty="0" err="1" smtClean="0"/>
              <a:t>dt</a:t>
            </a:r>
            <a:r>
              <a:rPr lang="en-US" dirty="0" smtClean="0"/>
              <a:t>&gt;  (a description of a term)</a:t>
            </a:r>
          </a:p>
          <a:p>
            <a:pPr marL="914400" indent="-914400">
              <a:spcBef>
                <a:spcPts val="1800"/>
              </a:spcBef>
              <a:buNone/>
            </a:pPr>
            <a:r>
              <a:rPr lang="en-US" dirty="0" smtClean="0"/>
              <a:t>Figure elements:  &lt;figure&gt;  &lt;</a:t>
            </a:r>
            <a:r>
              <a:rPr lang="en-US" dirty="0" err="1" smtClean="0"/>
              <a:t>figcaption</a:t>
            </a:r>
            <a:r>
              <a:rPr lang="en-US" dirty="0" smtClean="0"/>
              <a:t>&gt;</a:t>
            </a:r>
          </a:p>
          <a:p>
            <a:pPr marL="914400" indent="-914400">
              <a:spcBef>
                <a:spcPts val="1800"/>
              </a:spcBef>
              <a:buNone/>
            </a:pPr>
            <a:r>
              <a:rPr lang="en-US" dirty="0" smtClean="0"/>
              <a:t>Horizontal rule:  &lt;</a:t>
            </a:r>
            <a:r>
              <a:rPr lang="en-US" dirty="0" err="1" smtClean="0"/>
              <a:t>hr</a:t>
            </a:r>
            <a:r>
              <a:rPr lang="en-US" dirty="0" smtClean="0"/>
              <a:t>&gt; </a:t>
            </a:r>
          </a:p>
          <a:p>
            <a:pPr marL="914400" indent="-914400">
              <a:spcBef>
                <a:spcPts val="1800"/>
              </a:spcBef>
              <a:buNone/>
            </a:pPr>
            <a:r>
              <a:rPr lang="en-US" dirty="0" smtClean="0"/>
              <a:t>List elements:   &lt;</a:t>
            </a:r>
            <a:r>
              <a:rPr lang="en-US" dirty="0" err="1" smtClean="0"/>
              <a:t>ol</a:t>
            </a:r>
            <a:r>
              <a:rPr lang="en-US" dirty="0" smtClean="0"/>
              <a:t>&gt; (begin ordered list</a:t>
            </a:r>
          </a:p>
          <a:p>
            <a:pPr marL="914400" indent="-91440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   &lt;</a:t>
            </a:r>
            <a:r>
              <a:rPr lang="en-US" dirty="0" err="1" smtClean="0"/>
              <a:t>ul</a:t>
            </a:r>
            <a:r>
              <a:rPr lang="en-US" dirty="0" smtClean="0"/>
              <a:t>&gt;  (begin unordered list)</a:t>
            </a:r>
          </a:p>
          <a:p>
            <a:pPr marL="914400" indent="-914400">
              <a:spcBef>
                <a:spcPts val="0"/>
              </a:spcBef>
              <a:buNone/>
            </a:pPr>
            <a:r>
              <a:rPr lang="en-US" dirty="0" smtClean="0"/>
              <a:t>   		   &lt;li&gt;  &lt;list element&gt;</a:t>
            </a:r>
          </a:p>
          <a:p>
            <a:pPr marL="914400" indent="-914400">
              <a:spcBef>
                <a:spcPts val="1800"/>
              </a:spcBef>
              <a:buNone/>
            </a:pPr>
            <a:r>
              <a:rPr lang="en-US" dirty="0" smtClean="0"/>
              <a:t>Paragraph:  &lt;p&gt;</a:t>
            </a:r>
          </a:p>
          <a:p>
            <a:pPr marL="914400" indent="-914400">
              <a:spcBef>
                <a:spcPts val="1800"/>
              </a:spcBef>
              <a:buNone/>
            </a:pPr>
            <a:r>
              <a:rPr lang="en-US" dirty="0" smtClean="0"/>
              <a:t>Preformatted text:  &lt;pre&gt;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 </a:t>
            </a:r>
            <a:r>
              <a:rPr lang="en-US" dirty="0"/>
              <a:t>by </a:t>
            </a:r>
            <a:r>
              <a:rPr lang="en-US" dirty="0" smtClean="0"/>
              <a:t>Function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(from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developer.mozilla.org/en-US/docs/Web/HTML/Element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371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686801" cy="4986530"/>
          </a:xfrm>
        </p:spPr>
        <p:txBody>
          <a:bodyPr>
            <a:normAutofit fontScale="925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Inline text semantics: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&lt;a&gt; </a:t>
            </a:r>
            <a:r>
              <a:rPr lang="en-US" dirty="0" smtClean="0"/>
              <a:t>- anchor element; defines a hyperlink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abbr</a:t>
            </a:r>
            <a:r>
              <a:rPr lang="en-US" b="1" dirty="0" smtClean="0"/>
              <a:t>&gt; </a:t>
            </a:r>
            <a:r>
              <a:rPr lang="en-US" dirty="0" smtClean="0"/>
              <a:t>- represents an abbreviation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&lt;b&gt; </a:t>
            </a:r>
            <a:r>
              <a:rPr lang="en-US" dirty="0" smtClean="0"/>
              <a:t>- bold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bdi</a:t>
            </a:r>
            <a:r>
              <a:rPr lang="en-US" b="1" dirty="0" smtClean="0"/>
              <a:t>&gt; </a:t>
            </a:r>
            <a:r>
              <a:rPr lang="en-US" dirty="0" smtClean="0"/>
              <a:t>- format text in a different direction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bdo</a:t>
            </a:r>
            <a:r>
              <a:rPr lang="en-US" b="1" dirty="0" smtClean="0"/>
              <a:t>&gt; </a:t>
            </a:r>
            <a:r>
              <a:rPr lang="en-US" dirty="0" smtClean="0"/>
              <a:t>- override current directionality of text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br</a:t>
            </a:r>
            <a:r>
              <a:rPr lang="en-US" b="1" dirty="0" smtClean="0"/>
              <a:t>&gt; </a:t>
            </a:r>
            <a:r>
              <a:rPr lang="en-US" dirty="0" smtClean="0"/>
              <a:t>- line break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&lt;cite&gt; </a:t>
            </a:r>
            <a:r>
              <a:rPr lang="en-US" dirty="0" smtClean="0"/>
              <a:t>- reference to a work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&lt;code&gt; </a:t>
            </a:r>
            <a:r>
              <a:rPr lang="en-US" dirty="0" smtClean="0"/>
              <a:t>- displays computer code in monospace font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/>
              <a:t>&lt;</a:t>
            </a:r>
            <a:r>
              <a:rPr lang="en-US" b="1" dirty="0" smtClean="0"/>
              <a:t>data&gt; </a:t>
            </a:r>
            <a:r>
              <a:rPr lang="en-US" dirty="0" smtClean="0"/>
              <a:t>- links content with machine-readable translation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dfn</a:t>
            </a:r>
            <a:r>
              <a:rPr lang="en-US" b="1" dirty="0" smtClean="0"/>
              <a:t>&gt; </a:t>
            </a:r>
            <a:r>
              <a:rPr lang="en-US" dirty="0" smtClean="0"/>
              <a:t>- the defining instance of a term</a:t>
            </a:r>
          </a:p>
          <a:p>
            <a:pPr marL="0" indent="0">
              <a:spcAft>
                <a:spcPts val="1200"/>
              </a:spcAft>
              <a:buNone/>
            </a:pPr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 </a:t>
            </a:r>
            <a:r>
              <a:rPr lang="en-US" dirty="0"/>
              <a:t>by </a:t>
            </a:r>
            <a:r>
              <a:rPr lang="en-US" dirty="0" smtClean="0"/>
              <a:t>Function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(from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developer.mozilla.org/en-US/docs/Web/HTML/Element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784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686801" cy="4986530"/>
          </a:xfrm>
        </p:spPr>
        <p:txBody>
          <a:bodyPr>
            <a:normAutofit fontScale="925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Inline text semantics: (continued)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/>
              <a:t>&lt;</a:t>
            </a:r>
            <a:r>
              <a:rPr lang="en-US" b="1" dirty="0" err="1"/>
              <a:t>em</a:t>
            </a:r>
            <a:r>
              <a:rPr lang="en-US" b="1" dirty="0"/>
              <a:t>&gt; </a:t>
            </a:r>
            <a:r>
              <a:rPr lang="en-US" dirty="0"/>
              <a:t>- emphasis; usually in italic; can be nested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i</a:t>
            </a:r>
            <a:r>
              <a:rPr lang="en-US" b="1" dirty="0" smtClean="0"/>
              <a:t>&gt; </a:t>
            </a:r>
            <a:r>
              <a:rPr lang="en-US" dirty="0" smtClean="0"/>
              <a:t>- italic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kbd</a:t>
            </a:r>
            <a:r>
              <a:rPr lang="en-US" b="1" dirty="0" smtClean="0"/>
              <a:t>&gt; </a:t>
            </a:r>
            <a:r>
              <a:rPr lang="en-US" dirty="0" smtClean="0"/>
              <a:t>- keyboard input element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&lt;mark&gt; </a:t>
            </a:r>
            <a:r>
              <a:rPr lang="en-US" dirty="0" smtClean="0"/>
              <a:t>- highlighted text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&lt;q&gt; </a:t>
            </a:r>
            <a:r>
              <a:rPr lang="en-US" dirty="0" smtClean="0"/>
              <a:t>- a short inline quotation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rp</a:t>
            </a:r>
            <a:r>
              <a:rPr lang="en-US" b="1" dirty="0" smtClean="0"/>
              <a:t>&gt; </a:t>
            </a:r>
            <a:r>
              <a:rPr lang="en-US" dirty="0" smtClean="0"/>
              <a:t>- </a:t>
            </a:r>
            <a:r>
              <a:rPr lang="en-US" dirty="0" err="1" smtClean="0"/>
              <a:t>fall-back</a:t>
            </a:r>
            <a:r>
              <a:rPr lang="en-US" dirty="0" smtClean="0"/>
              <a:t> parentheses for Ruby annotations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rt</a:t>
            </a:r>
            <a:r>
              <a:rPr lang="en-US" b="1" dirty="0" smtClean="0"/>
              <a:t>&gt; </a:t>
            </a:r>
            <a:r>
              <a:rPr lang="en-US" dirty="0" smtClean="0"/>
              <a:t>- embraces pronunciation of characters in ruby annotations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rtc</a:t>
            </a:r>
            <a:r>
              <a:rPr lang="en-US" b="1" dirty="0" smtClean="0"/>
              <a:t>&gt; </a:t>
            </a:r>
            <a:r>
              <a:rPr lang="en-US" dirty="0" smtClean="0"/>
              <a:t>- semantic annotations of characters in ruby elements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&lt;ruby&gt; </a:t>
            </a:r>
            <a:r>
              <a:rPr lang="en-US" dirty="0" smtClean="0"/>
              <a:t>- </a:t>
            </a:r>
            <a:r>
              <a:rPr lang="en-US" dirty="0"/>
              <a:t>describes pronunciation of East Asian characters</a:t>
            </a:r>
            <a:endParaRPr lang="en-US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&lt;s&gt; </a:t>
            </a:r>
            <a:r>
              <a:rPr lang="en-US" dirty="0" smtClean="0"/>
              <a:t>- strikethrough</a:t>
            </a:r>
          </a:p>
          <a:p>
            <a:pPr marL="0" indent="0">
              <a:spcAft>
                <a:spcPts val="1200"/>
              </a:spcAft>
              <a:buNone/>
            </a:pPr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 </a:t>
            </a:r>
            <a:r>
              <a:rPr lang="en-US" dirty="0"/>
              <a:t>by </a:t>
            </a:r>
            <a:r>
              <a:rPr lang="en-US" dirty="0" smtClean="0"/>
              <a:t>Function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(from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developer.mozilla.org/en-US/docs/Web/HTML/Element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029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686801" cy="4986530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Inline text semantics: (continued)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/>
              <a:t>&lt;</a:t>
            </a:r>
            <a:r>
              <a:rPr lang="en-US" b="1" dirty="0" err="1"/>
              <a:t>samp</a:t>
            </a:r>
            <a:r>
              <a:rPr lang="en-US" b="1" dirty="0"/>
              <a:t>&gt; </a:t>
            </a:r>
            <a:r>
              <a:rPr lang="en-US" dirty="0"/>
              <a:t>- for sample output; uses monospace font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/>
              <a:t>&lt;small&gt; </a:t>
            </a:r>
            <a:r>
              <a:rPr lang="en-US" dirty="0"/>
              <a:t>- makes font size one size smaller than normal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&lt;span&gt; </a:t>
            </a:r>
            <a:r>
              <a:rPr lang="en-US" dirty="0" smtClean="0"/>
              <a:t>- generic inline container for styling purposes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&lt;sub&gt; - </a:t>
            </a:r>
            <a:r>
              <a:rPr lang="en-US" dirty="0" smtClean="0"/>
              <a:t>subscript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&lt;sup&gt; </a:t>
            </a:r>
            <a:r>
              <a:rPr lang="en-US" dirty="0" smtClean="0"/>
              <a:t>- superscript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&lt;time&gt; </a:t>
            </a:r>
            <a:r>
              <a:rPr lang="en-US" dirty="0" smtClean="0"/>
              <a:t>- 24-hour clock time or precise date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&lt;u&gt; </a:t>
            </a:r>
            <a:r>
              <a:rPr lang="en-US" dirty="0" smtClean="0"/>
              <a:t>- underline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var</a:t>
            </a:r>
            <a:r>
              <a:rPr lang="en-US" b="1" dirty="0" smtClean="0"/>
              <a:t>&gt; </a:t>
            </a:r>
            <a:r>
              <a:rPr lang="en-US" dirty="0" smtClean="0"/>
              <a:t>- represents a math or programming variable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wbr</a:t>
            </a:r>
            <a:r>
              <a:rPr lang="en-US" b="1" dirty="0" smtClean="0"/>
              <a:t>&gt; </a:t>
            </a:r>
            <a:r>
              <a:rPr lang="en-US" dirty="0" smtClean="0"/>
              <a:t>- position where a word break may occur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 </a:t>
            </a:r>
            <a:r>
              <a:rPr lang="en-US" dirty="0"/>
              <a:t>by </a:t>
            </a:r>
            <a:r>
              <a:rPr lang="en-US" dirty="0" smtClean="0"/>
              <a:t>Function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(from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developer.mozilla.org/en-US/docs/Web/HTML/Element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112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686801" cy="498653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Image and Multimedia: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 smtClean="0"/>
              <a:t>&lt;area&gt; </a:t>
            </a:r>
            <a:r>
              <a:rPr lang="en-US" dirty="0"/>
              <a:t>- </a:t>
            </a:r>
            <a:r>
              <a:rPr lang="en-US" dirty="0" smtClean="0"/>
              <a:t>used with the map element to define a hot-spot area within an image and optionally associate it with a link</a:t>
            </a:r>
            <a:endParaRPr lang="en-US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 smtClean="0"/>
              <a:t>&lt;audio&gt; </a:t>
            </a:r>
            <a:r>
              <a:rPr lang="en-US" dirty="0"/>
              <a:t>- </a:t>
            </a:r>
            <a:r>
              <a:rPr lang="en-US" dirty="0" smtClean="0"/>
              <a:t>used to embed sound content</a:t>
            </a:r>
            <a:endParaRPr lang="en-US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img</a:t>
            </a:r>
            <a:r>
              <a:rPr lang="en-US" b="1" dirty="0" smtClean="0"/>
              <a:t>&gt; </a:t>
            </a:r>
            <a:r>
              <a:rPr lang="en-US" dirty="0" smtClean="0"/>
              <a:t>- represents an image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 smtClean="0"/>
              <a:t>&lt;map&gt; - </a:t>
            </a:r>
            <a:r>
              <a:rPr lang="en-US" dirty="0" smtClean="0"/>
              <a:t>used with &lt;area&gt; element to define an image map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 smtClean="0"/>
              <a:t>&lt;track&gt; </a:t>
            </a:r>
            <a:r>
              <a:rPr lang="en-US" dirty="0" smtClean="0"/>
              <a:t>- used as a child of the &lt;audio&gt; and &lt;video&gt; elements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 smtClean="0"/>
              <a:t>&lt;video&gt; </a:t>
            </a:r>
            <a:r>
              <a:rPr lang="en-US" dirty="0" smtClean="0"/>
              <a:t>- used to embed video content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 </a:t>
            </a:r>
            <a:r>
              <a:rPr lang="en-US" dirty="0"/>
              <a:t>by </a:t>
            </a:r>
            <a:r>
              <a:rPr lang="en-US" dirty="0" smtClean="0"/>
              <a:t>Function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(from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developer.mozilla.org/en-US/docs/Web/HTML/Element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13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686801" cy="498653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Embedded content: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 smtClean="0"/>
              <a:t>&lt;embed&gt; </a:t>
            </a:r>
            <a:r>
              <a:rPr lang="en-US" dirty="0"/>
              <a:t>- </a:t>
            </a:r>
            <a:r>
              <a:rPr lang="en-US" dirty="0" smtClean="0"/>
              <a:t>an integration point for an external application or interactive content (a plug-in)</a:t>
            </a:r>
            <a:endParaRPr lang="en-US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 smtClean="0"/>
              <a:t>&lt;iframe&gt; </a:t>
            </a:r>
            <a:r>
              <a:rPr lang="en-US" dirty="0"/>
              <a:t>- </a:t>
            </a:r>
            <a:r>
              <a:rPr lang="en-US" dirty="0" smtClean="0"/>
              <a:t>a container for an embedded page</a:t>
            </a:r>
            <a:endParaRPr lang="en-US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 smtClean="0"/>
              <a:t>&lt;object&gt; </a:t>
            </a:r>
            <a:r>
              <a:rPr lang="en-US" dirty="0" smtClean="0"/>
              <a:t>- an external resource, such as an image or page, to be handled by a plug-in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param</a:t>
            </a:r>
            <a:r>
              <a:rPr lang="en-US" b="1" dirty="0" smtClean="0"/>
              <a:t>&gt; </a:t>
            </a:r>
            <a:r>
              <a:rPr lang="en-US" dirty="0"/>
              <a:t>- </a:t>
            </a:r>
            <a:r>
              <a:rPr lang="en-US" dirty="0" smtClean="0"/>
              <a:t>defines parameters for &lt;object&gt;</a:t>
            </a:r>
            <a:endParaRPr lang="en-US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 smtClean="0"/>
              <a:t>&lt;source&gt; - </a:t>
            </a:r>
            <a:r>
              <a:rPr lang="en-US" dirty="0" smtClean="0"/>
              <a:t>used to specify multiple media resources for &lt;picture&gt;, &lt;audio&gt;, and &lt;video&gt; elements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 </a:t>
            </a:r>
            <a:r>
              <a:rPr lang="en-US" dirty="0"/>
              <a:t>by </a:t>
            </a:r>
            <a:r>
              <a:rPr lang="en-US" dirty="0" smtClean="0"/>
              <a:t>Function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(from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developer.mozilla.org/en-US/docs/Web/HTML/Element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266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30"/>
          </a:xfrm>
        </p:spPr>
        <p:txBody>
          <a:bodyPr>
            <a:normAutofit fontScale="85000" lnSpcReduction="10000"/>
          </a:bodyPr>
          <a:lstStyle/>
          <a:p>
            <a:pPr marL="45720" indent="0">
              <a:buNone/>
            </a:pPr>
            <a:r>
              <a:rPr lang="en-US" sz="2800" dirty="0" smtClean="0"/>
              <a:t>Hypertext Markup language (HTML) is a standardized system for marking text files to create web pages.  </a:t>
            </a:r>
          </a:p>
          <a:p>
            <a:pPr marL="45720" indent="0">
              <a:buNone/>
            </a:pPr>
            <a:endParaRPr lang="en-US" sz="2800" dirty="0" smtClean="0"/>
          </a:p>
          <a:p>
            <a:pPr marL="45720" indent="0">
              <a:buNone/>
            </a:pPr>
            <a:r>
              <a:rPr lang="en-US" sz="2800" dirty="0" smtClean="0"/>
              <a:t>The World Wide Web Consortium (W3C) sets the standards for HTML, and all browsers are required to meet these standards.  The current standard is HTML5.</a:t>
            </a:r>
          </a:p>
          <a:p>
            <a:pPr marL="45720" indent="0">
              <a:buNone/>
            </a:pPr>
            <a:endParaRPr lang="en-US" sz="2800" dirty="0" smtClean="0"/>
          </a:p>
          <a:p>
            <a:pPr marL="45720" indent="0">
              <a:buNone/>
            </a:pPr>
            <a:r>
              <a:rPr lang="en-US" sz="2800" dirty="0" smtClean="0"/>
              <a:t>HTML defines the content and semantic structure of the page</a:t>
            </a:r>
            <a:br>
              <a:rPr lang="en-US" sz="2800" dirty="0" smtClean="0"/>
            </a:br>
            <a:endParaRPr lang="en-US" sz="2800" dirty="0" smtClean="0"/>
          </a:p>
          <a:p>
            <a:pPr marL="45720" indent="0">
              <a:buNone/>
            </a:pPr>
            <a:r>
              <a:rPr lang="en-US" sz="2800" dirty="0" smtClean="0"/>
              <a:t>HTML elements are the building blocks of a web page, and are composed of tags and attributes.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0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686801" cy="498653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Interactive elements: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 smtClean="0"/>
              <a:t>&lt;details&gt; </a:t>
            </a:r>
            <a:r>
              <a:rPr lang="en-US" dirty="0"/>
              <a:t>- </a:t>
            </a:r>
            <a:r>
              <a:rPr lang="en-US" dirty="0" smtClean="0"/>
              <a:t>used as a disclosure widget from which the user can retrieve additional information</a:t>
            </a:r>
            <a:endParaRPr lang="en-US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 smtClean="0"/>
              <a:t>&lt;dialog&gt; </a:t>
            </a:r>
            <a:r>
              <a:rPr lang="en-US" dirty="0"/>
              <a:t>- </a:t>
            </a:r>
            <a:r>
              <a:rPr lang="en-US" dirty="0" smtClean="0"/>
              <a:t>represents a dialog box or other interactive component</a:t>
            </a:r>
            <a:endParaRPr lang="en-US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 smtClean="0"/>
              <a:t>&lt;menu&gt; </a:t>
            </a:r>
            <a:r>
              <a:rPr lang="en-US" dirty="0" smtClean="0"/>
              <a:t>- represents a group of commands that a users can perform or activate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menuItem</a:t>
            </a:r>
            <a:r>
              <a:rPr lang="en-US" b="1" dirty="0" smtClean="0"/>
              <a:t>&gt; </a:t>
            </a:r>
            <a:r>
              <a:rPr lang="en-US" dirty="0"/>
              <a:t>- </a:t>
            </a:r>
            <a:r>
              <a:rPr lang="en-US" dirty="0" smtClean="0"/>
              <a:t>represents a command that the user may invoke through a popup menu</a:t>
            </a:r>
            <a:endParaRPr lang="en-US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 smtClean="0"/>
              <a:t>&lt;summary&gt; - </a:t>
            </a:r>
            <a:r>
              <a:rPr lang="en-US" dirty="0" smtClean="0"/>
              <a:t>used as a summary, caption, or legend for the content of a &lt;details&gt; element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 </a:t>
            </a:r>
            <a:r>
              <a:rPr lang="en-US" dirty="0"/>
              <a:t>by </a:t>
            </a:r>
            <a:r>
              <a:rPr lang="en-US" dirty="0" smtClean="0"/>
              <a:t>Function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(from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developer.mozilla.org/en-US/docs/Web/HTML/Element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4759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686801" cy="498653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Scripting: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 smtClean="0"/>
              <a:t>&lt;canvas&gt; </a:t>
            </a:r>
            <a:r>
              <a:rPr lang="en-US" dirty="0"/>
              <a:t>- </a:t>
            </a:r>
            <a:r>
              <a:rPr lang="en-US" dirty="0" smtClean="0"/>
              <a:t>used to draw graphics via scripting (usually JavaScript)</a:t>
            </a:r>
            <a:endParaRPr lang="en-US" dirty="0"/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noscript</a:t>
            </a:r>
            <a:r>
              <a:rPr lang="en-US" b="1" dirty="0" smtClean="0"/>
              <a:t>&gt; </a:t>
            </a:r>
            <a:r>
              <a:rPr lang="en-US" dirty="0"/>
              <a:t>- </a:t>
            </a:r>
            <a:r>
              <a:rPr lang="en-US" dirty="0" smtClean="0"/>
              <a:t>defines a section of html to be inserted if scripting is not supported or turned off</a:t>
            </a:r>
            <a:endParaRPr lang="en-US" dirty="0"/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b="1" dirty="0" smtClean="0"/>
              <a:t>&lt;script&gt; </a:t>
            </a:r>
            <a:r>
              <a:rPr lang="en-US" dirty="0" smtClean="0"/>
              <a:t>- used to embed or reference an executable script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 </a:t>
            </a:r>
            <a:r>
              <a:rPr lang="en-US" dirty="0"/>
              <a:t>by </a:t>
            </a:r>
            <a:r>
              <a:rPr lang="en-US" dirty="0" smtClean="0"/>
              <a:t>Function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(from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developer.mozilla.org/en-US/docs/Web/HTML/Element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8613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686801" cy="498653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Demarcating edits: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 smtClean="0"/>
              <a:t>&lt;del&gt; </a:t>
            </a:r>
            <a:r>
              <a:rPr lang="en-US" dirty="0"/>
              <a:t>- </a:t>
            </a:r>
            <a:r>
              <a:rPr lang="en-US" dirty="0" smtClean="0"/>
              <a:t>represents a range of text that has been deleted. Usually rendered with strike-through text</a:t>
            </a:r>
            <a:endParaRPr lang="en-US" dirty="0"/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b="1" dirty="0" smtClean="0"/>
              <a:t>&lt;ins&gt; </a:t>
            </a:r>
            <a:r>
              <a:rPr lang="en-US" dirty="0"/>
              <a:t>- </a:t>
            </a:r>
            <a:r>
              <a:rPr lang="en-US" dirty="0" smtClean="0"/>
              <a:t>represents a range of text that has been added to a document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 </a:t>
            </a:r>
            <a:r>
              <a:rPr lang="en-US" dirty="0"/>
              <a:t>by </a:t>
            </a:r>
            <a:r>
              <a:rPr lang="en-US" dirty="0" smtClean="0"/>
              <a:t>Function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(from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developer.mozilla.org/en-US/docs/Web/HTML/Element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82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686801" cy="4986530"/>
          </a:xfrm>
        </p:spPr>
        <p:txBody>
          <a:bodyPr>
            <a:normAutofit fontScale="925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Table Content: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&lt;caption&gt; </a:t>
            </a:r>
            <a:r>
              <a:rPr lang="en-US" dirty="0"/>
              <a:t>- </a:t>
            </a:r>
            <a:r>
              <a:rPr lang="en-US" dirty="0" smtClean="0"/>
              <a:t>the title of </a:t>
            </a:r>
            <a:r>
              <a:rPr lang="en-US" dirty="0"/>
              <a:t>a</a:t>
            </a:r>
            <a:r>
              <a:rPr lang="en-US" dirty="0" smtClean="0"/>
              <a:t> table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&lt;col&gt; </a:t>
            </a:r>
            <a:r>
              <a:rPr lang="en-US" dirty="0"/>
              <a:t>- </a:t>
            </a:r>
            <a:r>
              <a:rPr lang="en-US" dirty="0" smtClean="0"/>
              <a:t>defines a column within a table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colgroup</a:t>
            </a:r>
            <a:r>
              <a:rPr lang="en-US" b="1" dirty="0" smtClean="0"/>
              <a:t>&gt; </a:t>
            </a:r>
            <a:r>
              <a:rPr lang="en-US" dirty="0" smtClean="0"/>
              <a:t>- defines a group of columns within a table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&lt;table&gt; - </a:t>
            </a:r>
            <a:r>
              <a:rPr lang="en-US" dirty="0" smtClean="0"/>
              <a:t>represents data in two or more dimensions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tbody</a:t>
            </a:r>
            <a:r>
              <a:rPr lang="en-US" b="1" dirty="0" smtClean="0"/>
              <a:t>&gt; </a:t>
            </a:r>
            <a:r>
              <a:rPr lang="en-US" dirty="0" smtClean="0"/>
              <a:t>- groups the body of a table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&lt;td&gt; </a:t>
            </a:r>
            <a:r>
              <a:rPr lang="en-US" dirty="0" smtClean="0"/>
              <a:t>- defines a cell of a table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tfoot</a:t>
            </a:r>
            <a:r>
              <a:rPr lang="en-US" b="1" dirty="0" smtClean="0"/>
              <a:t>&gt; </a:t>
            </a:r>
            <a:r>
              <a:rPr lang="en-US" dirty="0" smtClean="0"/>
              <a:t>- defines a set of rows summarizing the columns of the table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th</a:t>
            </a:r>
            <a:r>
              <a:rPr lang="en-US" b="1" dirty="0" smtClean="0"/>
              <a:t>&gt; </a:t>
            </a:r>
            <a:r>
              <a:rPr lang="en-US" dirty="0" smtClean="0"/>
              <a:t>- defines a cell that is a header for a group of cells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thead</a:t>
            </a:r>
            <a:r>
              <a:rPr lang="en-US" b="1" dirty="0" smtClean="0"/>
              <a:t>&gt; </a:t>
            </a:r>
            <a:r>
              <a:rPr lang="en-US" dirty="0" smtClean="0"/>
              <a:t>- defines a set of rows defining the head of the columns of the table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tr</a:t>
            </a:r>
            <a:r>
              <a:rPr lang="en-US" b="1" dirty="0" smtClean="0"/>
              <a:t>&gt; </a:t>
            </a:r>
            <a:r>
              <a:rPr lang="en-US" dirty="0" smtClean="0"/>
              <a:t>- defines a row of cells in a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 </a:t>
            </a:r>
            <a:r>
              <a:rPr lang="en-US" dirty="0"/>
              <a:t>by </a:t>
            </a:r>
            <a:r>
              <a:rPr lang="en-US" dirty="0" smtClean="0"/>
              <a:t>Function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(from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developer.mozilla.org/en-US/docs/Web/HTML/Element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83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686801" cy="4986530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Form Content: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&lt;button&gt; </a:t>
            </a:r>
            <a:r>
              <a:rPr lang="en-US" dirty="0"/>
              <a:t>- </a:t>
            </a:r>
            <a:r>
              <a:rPr lang="en-US" dirty="0" smtClean="0"/>
              <a:t>a clickable button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datalist</a:t>
            </a:r>
            <a:r>
              <a:rPr lang="en-US" b="1" dirty="0" smtClean="0"/>
              <a:t>&gt; </a:t>
            </a:r>
            <a:r>
              <a:rPr lang="en-US" dirty="0"/>
              <a:t>- </a:t>
            </a:r>
            <a:r>
              <a:rPr lang="en-US" dirty="0" smtClean="0"/>
              <a:t>contains &lt;option&gt; elements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fieldset</a:t>
            </a:r>
            <a:r>
              <a:rPr lang="en-US" b="1" dirty="0" smtClean="0"/>
              <a:t>&gt; </a:t>
            </a:r>
            <a:r>
              <a:rPr lang="en-US" dirty="0" smtClean="0"/>
              <a:t>- groups several controls </a:t>
            </a:r>
            <a:r>
              <a:rPr lang="en-US" dirty="0" err="1" smtClean="0"/>
              <a:t>ans</a:t>
            </a:r>
            <a:r>
              <a:rPr lang="en-US" dirty="0" smtClean="0"/>
              <a:t> labels within a form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&lt;form&gt; - </a:t>
            </a:r>
            <a:r>
              <a:rPr lang="en-US" dirty="0" smtClean="0"/>
              <a:t>a document section with interactive controls to submit information to the web server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&lt;input&gt; </a:t>
            </a:r>
            <a:r>
              <a:rPr lang="en-US" dirty="0"/>
              <a:t>- </a:t>
            </a:r>
            <a:r>
              <a:rPr lang="en-US" dirty="0" smtClean="0"/>
              <a:t>used to create interactive controls for web-based forms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keygen</a:t>
            </a:r>
            <a:r>
              <a:rPr lang="en-US" b="1" dirty="0" smtClean="0"/>
              <a:t>&gt; </a:t>
            </a:r>
            <a:r>
              <a:rPr lang="en-US" dirty="0"/>
              <a:t>- </a:t>
            </a:r>
            <a:r>
              <a:rPr lang="en-US" dirty="0" smtClean="0"/>
              <a:t>for use with certificate management systems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&lt;label&gt; </a:t>
            </a:r>
            <a:r>
              <a:rPr lang="en-US" dirty="0"/>
              <a:t>- </a:t>
            </a:r>
            <a:r>
              <a:rPr lang="en-US" dirty="0" smtClean="0"/>
              <a:t>represents a caption for an item in a user interface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&lt;legend&gt; </a:t>
            </a:r>
            <a:r>
              <a:rPr lang="en-US" b="1" dirty="0"/>
              <a:t>- </a:t>
            </a:r>
            <a:r>
              <a:rPr lang="en-US" dirty="0" smtClean="0"/>
              <a:t>represents a caption for the content of its parent &lt;</a:t>
            </a:r>
            <a:r>
              <a:rPr lang="en-US" dirty="0" err="1" smtClean="0"/>
              <a:t>fieldset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 </a:t>
            </a:r>
            <a:r>
              <a:rPr lang="en-US" dirty="0"/>
              <a:t>by </a:t>
            </a:r>
            <a:r>
              <a:rPr lang="en-US" dirty="0" smtClean="0"/>
              <a:t>Function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(from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developer.mozilla.org/en-US/docs/Web/HTML/Element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070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686801" cy="498653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Form Content (continued):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&lt;meter&gt; </a:t>
            </a:r>
            <a:r>
              <a:rPr lang="en-US" dirty="0"/>
              <a:t>- </a:t>
            </a:r>
            <a:r>
              <a:rPr lang="en-US" dirty="0" smtClean="0"/>
              <a:t>represents a scalar value within a known range or fractional value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optgroup</a:t>
            </a:r>
            <a:r>
              <a:rPr lang="en-US" b="1" dirty="0" smtClean="0"/>
              <a:t>&gt; </a:t>
            </a:r>
            <a:r>
              <a:rPr lang="en-US" dirty="0"/>
              <a:t>- </a:t>
            </a:r>
            <a:r>
              <a:rPr lang="en-US" dirty="0" smtClean="0"/>
              <a:t>used to create a grouping of objects within a &lt;select&gt; element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&lt;option&gt; </a:t>
            </a:r>
            <a:r>
              <a:rPr lang="en-US" dirty="0" smtClean="0"/>
              <a:t>- used to create a control </a:t>
            </a:r>
            <a:r>
              <a:rPr lang="en-US" dirty="0"/>
              <a:t>representing an item within a &lt;select&gt;, &lt;</a:t>
            </a:r>
            <a:r>
              <a:rPr lang="en-US" dirty="0" err="1"/>
              <a:t>optgroup</a:t>
            </a:r>
            <a:r>
              <a:rPr lang="en-US" dirty="0"/>
              <a:t>&gt;, or &lt;</a:t>
            </a:r>
            <a:r>
              <a:rPr lang="en-US" dirty="0" err="1"/>
              <a:t>datalist</a:t>
            </a:r>
            <a:r>
              <a:rPr lang="en-US" dirty="0"/>
              <a:t>&gt; element</a:t>
            </a:r>
            <a:endParaRPr lang="en-US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&lt;output&gt; - </a:t>
            </a:r>
            <a:r>
              <a:rPr lang="en-US" dirty="0" smtClean="0"/>
              <a:t>represents the result of a calculation or user action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&lt;progress&gt; </a:t>
            </a:r>
            <a:r>
              <a:rPr lang="en-US" dirty="0"/>
              <a:t>- </a:t>
            </a:r>
            <a:r>
              <a:rPr lang="en-US" dirty="0" smtClean="0"/>
              <a:t>used to view the completion progress of a task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&lt;select&gt; </a:t>
            </a:r>
            <a:r>
              <a:rPr lang="en-US" dirty="0"/>
              <a:t>- </a:t>
            </a:r>
            <a:r>
              <a:rPr lang="en-US" dirty="0" smtClean="0"/>
              <a:t>represents a control that presents a menu of options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b="1" dirty="0" smtClean="0"/>
              <a:t>&lt;</a:t>
            </a:r>
            <a:r>
              <a:rPr lang="en-US" b="1" dirty="0" err="1" smtClean="0"/>
              <a:t>textarea</a:t>
            </a:r>
            <a:r>
              <a:rPr lang="en-US" b="1" dirty="0" smtClean="0"/>
              <a:t>&gt; </a:t>
            </a:r>
            <a:r>
              <a:rPr lang="en-US" dirty="0"/>
              <a:t>- </a:t>
            </a:r>
            <a:r>
              <a:rPr lang="en-US" dirty="0" smtClean="0"/>
              <a:t>represents a multi-line plain-text editing control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 </a:t>
            </a:r>
            <a:r>
              <a:rPr lang="en-US" dirty="0"/>
              <a:t>by </a:t>
            </a:r>
            <a:r>
              <a:rPr lang="en-US" dirty="0" smtClean="0"/>
              <a:t>Function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(from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developer.mozilla.org/en-US/docs/Web/HTML/Element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8247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676401"/>
            <a:ext cx="8534401" cy="4876800"/>
          </a:xfrm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en-US" sz="2400" dirty="0" smtClean="0"/>
              <a:t>Character entities are used to display special characters. These may be characters that are not found on a keyboard, or key characters, such as &lt; and </a:t>
            </a:r>
            <a:r>
              <a:rPr lang="en-US" sz="2400" dirty="0" smtClean="0"/>
              <a:t>/.  </a:t>
            </a:r>
          </a:p>
          <a:p>
            <a:pPr marL="4572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200" b="1" dirty="0" smtClean="0"/>
              <a:t>Commonly-used entities</a:t>
            </a:r>
            <a:r>
              <a:rPr lang="en-US" sz="2200" dirty="0" smtClean="0"/>
              <a:t>:</a:t>
            </a:r>
            <a:endParaRPr lang="en-US" sz="2600" dirty="0" smtClean="0"/>
          </a:p>
          <a:p>
            <a:pPr marL="45720" indent="0">
              <a:buNone/>
            </a:pPr>
            <a:r>
              <a:rPr lang="en-US" sz="2600" dirty="0" smtClean="0"/>
              <a:t>&amp;amp;  (&amp;)		&amp;</a:t>
            </a:r>
            <a:r>
              <a:rPr lang="en-US" sz="2600" dirty="0" err="1" smtClean="0"/>
              <a:t>deg</a:t>
            </a:r>
            <a:r>
              <a:rPr lang="en-US" sz="2600" dirty="0" smtClean="0"/>
              <a:t>;  (º)</a:t>
            </a:r>
          </a:p>
          <a:p>
            <a:pPr marL="45720" indent="0">
              <a:buNone/>
            </a:pPr>
            <a:r>
              <a:rPr lang="en-US" sz="2600" dirty="0" smtClean="0"/>
              <a:t>&amp;</a:t>
            </a:r>
            <a:r>
              <a:rPr lang="en-US" sz="2600" dirty="0" err="1" smtClean="0"/>
              <a:t>lt</a:t>
            </a:r>
            <a:r>
              <a:rPr lang="en-US" sz="2600" dirty="0" smtClean="0"/>
              <a:t>;  (&lt;)		&amp;</a:t>
            </a:r>
            <a:r>
              <a:rPr lang="en-US" sz="2600" dirty="0" err="1" smtClean="0"/>
              <a:t>plusmn</a:t>
            </a:r>
            <a:r>
              <a:rPr lang="en-US" sz="2600" dirty="0" smtClean="0"/>
              <a:t>;  (±)</a:t>
            </a:r>
          </a:p>
          <a:p>
            <a:pPr marL="45720" indent="0">
              <a:buNone/>
            </a:pPr>
            <a:r>
              <a:rPr lang="en-US" sz="2600" dirty="0" smtClean="0"/>
              <a:t>&amp;</a:t>
            </a:r>
            <a:r>
              <a:rPr lang="en-US" sz="2600" dirty="0" err="1" smtClean="0"/>
              <a:t>gt</a:t>
            </a:r>
            <a:r>
              <a:rPr lang="en-US" sz="2600" dirty="0" smtClean="0"/>
              <a:t>;  (&gt;)		&amp;</a:t>
            </a:r>
            <a:r>
              <a:rPr lang="en-US" sz="2600" dirty="0" err="1" smtClean="0"/>
              <a:t>lsquo</a:t>
            </a:r>
            <a:r>
              <a:rPr lang="en-US" sz="2600" dirty="0" smtClean="0"/>
              <a:t>;  (opening single quote)</a:t>
            </a:r>
          </a:p>
          <a:p>
            <a:pPr marL="45720" indent="0">
              <a:buNone/>
            </a:pPr>
            <a:r>
              <a:rPr lang="en-US" sz="2600" dirty="0" smtClean="0"/>
              <a:t>&amp;copy;  (©)		&amp;</a:t>
            </a:r>
            <a:r>
              <a:rPr lang="en-US" sz="2600" dirty="0" err="1" smtClean="0"/>
              <a:t>rsquo</a:t>
            </a:r>
            <a:r>
              <a:rPr lang="en-US" sz="2600" dirty="0" smtClean="0"/>
              <a:t>;  </a:t>
            </a:r>
            <a:r>
              <a:rPr lang="en-US" sz="2500" dirty="0" smtClean="0"/>
              <a:t>(closing single quote or apostrophe</a:t>
            </a:r>
            <a:r>
              <a:rPr lang="en-US" sz="2500" dirty="0"/>
              <a:t>)</a:t>
            </a:r>
            <a:endParaRPr lang="en-US" sz="2500" dirty="0" smtClean="0"/>
          </a:p>
          <a:p>
            <a:pPr marL="45720" indent="0">
              <a:buNone/>
            </a:pPr>
            <a:r>
              <a:rPr lang="en-US" sz="2600" dirty="0" smtClean="0"/>
              <a:t>&amp;</a:t>
            </a:r>
            <a:r>
              <a:rPr lang="en-US" sz="2600" dirty="0" err="1" smtClean="0"/>
              <a:t>reg</a:t>
            </a:r>
            <a:r>
              <a:rPr lang="en-US" sz="2600" dirty="0" smtClean="0"/>
              <a:t>;  (®)		&amp;</a:t>
            </a:r>
            <a:r>
              <a:rPr lang="en-US" sz="2600" dirty="0" err="1" smtClean="0"/>
              <a:t>ldquo</a:t>
            </a:r>
            <a:r>
              <a:rPr lang="en-US" sz="2600" dirty="0" smtClean="0"/>
              <a:t>;  (opening double quote)</a:t>
            </a:r>
          </a:p>
          <a:p>
            <a:pPr marL="45720" indent="0">
              <a:buNone/>
            </a:pPr>
            <a:r>
              <a:rPr lang="en-US" sz="2600" dirty="0" smtClean="0"/>
              <a:t>&amp;trade;  (™)		&amp;</a:t>
            </a:r>
            <a:r>
              <a:rPr lang="en-US" sz="2600" dirty="0" err="1" smtClean="0"/>
              <a:t>rdquo</a:t>
            </a:r>
            <a:r>
              <a:rPr lang="en-US" sz="2600" dirty="0" smtClean="0"/>
              <a:t>;  (closing double quote)</a:t>
            </a:r>
          </a:p>
          <a:p>
            <a:pPr marL="45720" indent="0">
              <a:buNone/>
            </a:pPr>
            <a:r>
              <a:rPr lang="en-US" sz="2600" dirty="0" smtClean="0"/>
              <a:t>&amp;cent;  (¢)		&amp;</a:t>
            </a:r>
            <a:r>
              <a:rPr lang="en-US" sz="2600" dirty="0" err="1" smtClean="0"/>
              <a:t>nbsp</a:t>
            </a:r>
            <a:r>
              <a:rPr lang="en-US" sz="2600" dirty="0" smtClean="0"/>
              <a:t>;	   (non-breaking space)</a:t>
            </a:r>
            <a:endParaRPr lang="en-US" sz="2600" dirty="0" smtClean="0"/>
          </a:p>
          <a:p>
            <a:pPr marL="45720" indent="0">
              <a:buNone/>
            </a:pPr>
            <a:endParaRPr lang="en-US" sz="1800" dirty="0" smtClean="0"/>
          </a:p>
          <a:p>
            <a:pPr marL="45720" indent="0">
              <a:buNone/>
            </a:pPr>
            <a:endParaRPr lang="en-US" sz="1800" dirty="0"/>
          </a:p>
          <a:p>
            <a:pPr marL="45720" indent="0">
              <a:buNone/>
            </a:pPr>
            <a:r>
              <a:rPr lang="en-US" sz="1800" dirty="0" smtClean="0"/>
              <a:t>A </a:t>
            </a:r>
            <a:r>
              <a:rPr lang="en-US" sz="1800" dirty="0" smtClean="0"/>
              <a:t>complete list of character entities may be found at</a:t>
            </a:r>
          </a:p>
          <a:p>
            <a:pPr marL="320040" lvl="1" indent="0">
              <a:spcBef>
                <a:spcPts val="600"/>
              </a:spcBef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dev.w3.org/html5/html-author/charref</a:t>
            </a:r>
            <a:endParaRPr lang="en-US" dirty="0" smtClean="0"/>
          </a:p>
          <a:p>
            <a:pPr marL="320040" lvl="1" indent="0">
              <a:spcBef>
                <a:spcPts val="600"/>
              </a:spcBef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en.wikipedia.org/wiki/List_of_XML_and_HTML_character_entity_references#Character_entity_references_in_HTML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8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75792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start tag</a:t>
            </a:r>
          </a:p>
          <a:p>
            <a:pPr lvl="1"/>
            <a:r>
              <a:rPr lang="en-US" sz="2000" dirty="0" smtClean="0"/>
              <a:t>&lt;</a:t>
            </a:r>
            <a:r>
              <a:rPr lang="en-US" sz="2000" dirty="0" err="1" smtClean="0"/>
              <a:t>tag_name</a:t>
            </a:r>
            <a:r>
              <a:rPr lang="en-US" sz="2000" dirty="0" smtClean="0"/>
              <a:t> [attributes]&gt;</a:t>
            </a:r>
          </a:p>
          <a:p>
            <a:pPr lvl="2"/>
            <a:r>
              <a:rPr lang="en-US" dirty="0" smtClean="0"/>
              <a:t>Attributes (optional) include attribute name and value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Content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End tag</a:t>
            </a:r>
          </a:p>
          <a:p>
            <a:pPr lvl="1"/>
            <a:r>
              <a:rPr lang="en-US" sz="2000" dirty="0" smtClean="0"/>
              <a:t>&lt;/</a:t>
            </a:r>
            <a:r>
              <a:rPr lang="en-US" sz="2000" dirty="0" err="1" smtClean="0"/>
              <a:t>tag_name</a:t>
            </a:r>
            <a:r>
              <a:rPr lang="en-US" sz="2000" dirty="0" smtClean="0"/>
              <a:t>&gt;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Not used for void elements: </a:t>
            </a:r>
            <a:endParaRPr lang="en-US" sz="2000" dirty="0"/>
          </a:p>
          <a:p>
            <a:pPr marL="640080" lvl="2" indent="0">
              <a:buNone/>
            </a:pPr>
            <a:r>
              <a:rPr lang="en-US" dirty="0" smtClean="0"/>
              <a:t>&lt;area&gt;	&lt;command&gt;	&lt;input&gt;		&lt;</a:t>
            </a:r>
            <a:r>
              <a:rPr lang="en-US" dirty="0" err="1" smtClean="0"/>
              <a:t>param</a:t>
            </a:r>
            <a:r>
              <a:rPr lang="en-US" dirty="0" smtClean="0"/>
              <a:t>&gt;</a:t>
            </a:r>
          </a:p>
          <a:p>
            <a:pPr marL="640080" lvl="2" indent="0">
              <a:buNone/>
            </a:pPr>
            <a:r>
              <a:rPr lang="en-US" dirty="0" smtClean="0"/>
              <a:t>&lt;base&gt;	&lt;embed&gt;	&lt;</a:t>
            </a:r>
            <a:r>
              <a:rPr lang="en-US" dirty="0" err="1" smtClean="0"/>
              <a:t>keygen</a:t>
            </a:r>
            <a:r>
              <a:rPr lang="en-US" dirty="0" smtClean="0"/>
              <a:t>&gt;	&lt;source&gt;</a:t>
            </a:r>
          </a:p>
          <a:p>
            <a:pPr marL="640080" lvl="2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	&lt;</a:t>
            </a:r>
            <a:r>
              <a:rPr lang="en-US" dirty="0" err="1" smtClean="0"/>
              <a:t>hr</a:t>
            </a:r>
            <a:r>
              <a:rPr lang="en-US" dirty="0" smtClean="0"/>
              <a:t>&gt;		&lt;link&gt;		&lt;track&gt;</a:t>
            </a:r>
          </a:p>
          <a:p>
            <a:pPr marL="640080" lvl="2" indent="0">
              <a:buNone/>
            </a:pPr>
            <a:r>
              <a:rPr lang="en-US" dirty="0" smtClean="0"/>
              <a:t>&lt;col&gt;</a:t>
            </a: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		&lt;meta&gt;		&lt;</a:t>
            </a:r>
            <a:r>
              <a:rPr lang="en-US" dirty="0" err="1" smtClean="0"/>
              <a:t>wbr</a:t>
            </a:r>
            <a:r>
              <a:rPr lang="en-US" dirty="0" smtClean="0"/>
              <a:t>&gt;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an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7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Parts of an html5 document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4724400"/>
          </a:xfrm>
        </p:spPr>
        <p:txBody>
          <a:bodyPr>
            <a:noAutofit/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US" altLang="en-US" sz="2800" dirty="0" smtClean="0"/>
              <a:t>&lt;!DOCTYPE html&gt;		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800" dirty="0" smtClean="0"/>
              <a:t>&lt;html </a:t>
            </a:r>
            <a:r>
              <a:rPr lang="en-US" altLang="en-US" sz="2800" dirty="0" err="1" smtClean="0"/>
              <a:t>lang</a:t>
            </a:r>
            <a:r>
              <a:rPr lang="en-US" altLang="en-US" sz="2800" dirty="0" smtClean="0"/>
              <a:t>=“</a:t>
            </a:r>
            <a:r>
              <a:rPr lang="en-US" altLang="en-US" sz="2800" dirty="0" err="1" smtClean="0"/>
              <a:t>en</a:t>
            </a:r>
            <a:r>
              <a:rPr lang="en-US" altLang="en-US" sz="2800" dirty="0" smtClean="0"/>
              <a:t>”&gt;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800" dirty="0"/>
              <a:t>	</a:t>
            </a:r>
            <a:r>
              <a:rPr lang="en-US" altLang="en-US" sz="2800" dirty="0" smtClean="0"/>
              <a:t>&lt;head&gt;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800" dirty="0"/>
              <a:t>	</a:t>
            </a:r>
            <a:r>
              <a:rPr lang="en-US" altLang="en-US" sz="2800" dirty="0" smtClean="0"/>
              <a:t>	&lt;meta charset=“utf-8”&gt;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800" dirty="0"/>
              <a:t>	</a:t>
            </a:r>
            <a:r>
              <a:rPr lang="en-US" altLang="en-US" sz="2800" dirty="0" smtClean="0"/>
              <a:t>	&lt;title&gt;Web Basics&lt;/title&gt;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800" dirty="0"/>
              <a:t>	</a:t>
            </a:r>
            <a:r>
              <a:rPr lang="en-US" altLang="en-US" sz="2800" dirty="0" smtClean="0"/>
              <a:t>&lt;/head&gt;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800" dirty="0" smtClean="0"/>
              <a:t>	&lt;body&gt;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800" dirty="0" smtClean="0"/>
              <a:t>	&lt;/body&gt;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en-US" sz="2800" dirty="0" smtClean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729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The head may contain and meta tags and links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5029200"/>
          </a:xfrm>
        </p:spPr>
        <p:txBody>
          <a:bodyPr>
            <a:normAutofit/>
          </a:bodyPr>
          <a:lstStyle/>
          <a:p>
            <a:pPr marL="594360" lvl="2" indent="0">
              <a:buNone/>
            </a:pPr>
            <a:endParaRPr lang="en-US" sz="2000" b="1" dirty="0" smtClean="0"/>
          </a:p>
          <a:p>
            <a:pPr marL="594360" lvl="2" indent="0">
              <a:buNone/>
            </a:pPr>
            <a:r>
              <a:rPr lang="en-US" sz="2000" b="1" dirty="0" smtClean="0"/>
              <a:t>&lt;</a:t>
            </a:r>
            <a:r>
              <a:rPr lang="en-US" sz="2000" b="1" dirty="0"/>
              <a:t>head&gt;   </a:t>
            </a:r>
            <a:endParaRPr lang="en-US" sz="2000" b="1" dirty="0" smtClean="0"/>
          </a:p>
          <a:p>
            <a:pPr marL="594360" lvl="2" indent="0">
              <a:buNone/>
            </a:pPr>
            <a:r>
              <a:rPr lang="en-US" sz="2000" b="1" dirty="0" smtClean="0"/>
              <a:t>    &lt;</a:t>
            </a:r>
            <a:r>
              <a:rPr lang="en-US" sz="2000" b="1" dirty="0"/>
              <a:t>title&gt;Wright State CS2800&lt;/title</a:t>
            </a:r>
            <a:r>
              <a:rPr lang="en-US" sz="2000" b="1" dirty="0" smtClean="0"/>
              <a:t>&gt;</a:t>
            </a:r>
          </a:p>
          <a:p>
            <a:pPr marL="594360" lvl="2" indent="0">
              <a:buNone/>
            </a:pPr>
            <a:r>
              <a:rPr lang="en-US" sz="2000" b="1" dirty="0" smtClean="0"/>
              <a:t>    </a:t>
            </a:r>
            <a:r>
              <a:rPr lang="en-US" sz="2000" b="1" dirty="0"/>
              <a:t>&lt;meta charset="utf-8</a:t>
            </a:r>
            <a:r>
              <a:rPr lang="en-US" sz="2000" b="1" dirty="0" smtClean="0"/>
              <a:t>"&gt;</a:t>
            </a:r>
          </a:p>
          <a:p>
            <a:pPr marL="594360" lvl="2" indent="0">
              <a:buNone/>
            </a:pPr>
            <a:r>
              <a:rPr lang="en-US" sz="2000" b="1" dirty="0" smtClean="0"/>
              <a:t>    </a:t>
            </a:r>
            <a:r>
              <a:rPr lang="en-US" sz="2000" b="1" dirty="0"/>
              <a:t>&lt;meta </a:t>
            </a:r>
            <a:r>
              <a:rPr lang="en-US" sz="2000" b="1" dirty="0" smtClean="0"/>
              <a:t> name</a:t>
            </a:r>
            <a:r>
              <a:rPr lang="en-US" sz="2000" b="1" dirty="0"/>
              <a:t>="description" </a:t>
            </a:r>
            <a:r>
              <a:rPr lang="en-US" sz="2000" b="1" dirty="0" smtClean="0"/>
              <a:t> content=“An example site for</a:t>
            </a:r>
          </a:p>
          <a:p>
            <a:pPr marL="594360" lvl="2" indent="0">
              <a:buNone/>
            </a:pPr>
            <a:r>
              <a:rPr lang="en-US" sz="2000" b="1" dirty="0"/>
              <a:t>	 </a:t>
            </a:r>
            <a:r>
              <a:rPr lang="en-US" sz="2000" b="1" dirty="0" smtClean="0"/>
              <a:t>     Wright </a:t>
            </a:r>
            <a:r>
              <a:rPr lang="en-US" sz="2000" b="1" dirty="0"/>
              <a:t>State University CS2800 class; </a:t>
            </a:r>
            <a:r>
              <a:rPr lang="en-US" sz="2000" b="1" dirty="0" smtClean="0"/>
              <a:t> includes an </a:t>
            </a:r>
          </a:p>
          <a:p>
            <a:pPr marL="594360" lvl="2" indent="0">
              <a:buNone/>
            </a:pPr>
            <a:r>
              <a:rPr lang="en-US" sz="2000" b="1" dirty="0" smtClean="0"/>
              <a:t>           introduction </a:t>
            </a:r>
            <a:r>
              <a:rPr lang="en-US" sz="2000" b="1" dirty="0"/>
              <a:t>to </a:t>
            </a:r>
            <a:r>
              <a:rPr lang="en-US" sz="2000" b="1" dirty="0" smtClean="0"/>
              <a:t>design</a:t>
            </a:r>
            <a:r>
              <a:rPr lang="en-US" sz="2000" b="1" dirty="0"/>
              <a:t>, HTML, </a:t>
            </a:r>
            <a:r>
              <a:rPr lang="en-US" sz="2000" b="1" dirty="0" err="1"/>
              <a:t>CSS,and</a:t>
            </a:r>
            <a:r>
              <a:rPr lang="en-US" sz="2000" b="1" dirty="0"/>
              <a:t> JavaScript</a:t>
            </a:r>
            <a:r>
              <a:rPr lang="en-US" sz="2000" b="1" dirty="0" smtClean="0"/>
              <a:t>"&gt;</a:t>
            </a:r>
          </a:p>
          <a:p>
            <a:pPr marL="594360" lvl="2" indent="0">
              <a:buNone/>
            </a:pPr>
            <a:r>
              <a:rPr lang="en-US" sz="2000" b="1" dirty="0" smtClean="0"/>
              <a:t>    </a:t>
            </a:r>
            <a:r>
              <a:rPr lang="en-US" sz="2000" b="1" dirty="0"/>
              <a:t>&lt;meta </a:t>
            </a:r>
            <a:r>
              <a:rPr lang="en-US" sz="2000" b="1" dirty="0" smtClean="0"/>
              <a:t> name</a:t>
            </a:r>
            <a:r>
              <a:rPr lang="en-US" sz="2000" b="1" dirty="0"/>
              <a:t>="keywords</a:t>
            </a:r>
            <a:r>
              <a:rPr lang="en-US" sz="2000" b="1"/>
              <a:t>" </a:t>
            </a:r>
            <a:r>
              <a:rPr lang="en-US" sz="2000" b="1" smtClean="0"/>
              <a:t> content</a:t>
            </a:r>
            <a:r>
              <a:rPr lang="en-US" sz="2000" b="1" dirty="0"/>
              <a:t>="wright state university, </a:t>
            </a:r>
            <a:endParaRPr lang="en-US" sz="2000" b="1" dirty="0" smtClean="0"/>
          </a:p>
          <a:p>
            <a:pPr marL="594360" lvl="2" indent="0">
              <a:buNone/>
            </a:pPr>
            <a:r>
              <a:rPr lang="en-US" sz="2000" b="1" dirty="0"/>
              <a:t>		</a:t>
            </a:r>
            <a:r>
              <a:rPr lang="en-US" sz="2000" b="1" dirty="0" smtClean="0"/>
              <a:t>cs2800</a:t>
            </a:r>
            <a:r>
              <a:rPr lang="en-US" sz="2000" b="1" dirty="0"/>
              <a:t>, fall2015</a:t>
            </a:r>
            <a:r>
              <a:rPr lang="en-US" sz="2000" b="1" dirty="0" smtClean="0"/>
              <a:t>"&gt;</a:t>
            </a:r>
          </a:p>
          <a:p>
            <a:pPr marL="594360" lvl="2" indent="0">
              <a:buNone/>
            </a:pPr>
            <a:r>
              <a:rPr lang="en-US" sz="2000" b="1" dirty="0" smtClean="0"/>
              <a:t>    </a:t>
            </a:r>
            <a:r>
              <a:rPr lang="en-US" sz="2000" b="1" dirty="0"/>
              <a:t>&lt;link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rel</a:t>
            </a:r>
            <a:r>
              <a:rPr lang="en-US" sz="2000" b="1" dirty="0"/>
              <a:t>="shortcut icon"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href</a:t>
            </a:r>
            <a:r>
              <a:rPr lang="en-US" sz="2000" b="1" dirty="0"/>
              <a:t>="</a:t>
            </a:r>
            <a:r>
              <a:rPr lang="en-US" sz="2000" b="1" dirty="0" err="1"/>
              <a:t>image_files</a:t>
            </a:r>
            <a:r>
              <a:rPr lang="en-US" sz="2000" b="1" dirty="0"/>
              <a:t>/favicon.ico"&gt; </a:t>
            </a:r>
            <a:endParaRPr lang="en-US" sz="2000" b="1" dirty="0" smtClean="0"/>
          </a:p>
          <a:p>
            <a:pPr marL="594360" lvl="2" indent="0">
              <a:buNone/>
            </a:pPr>
            <a:r>
              <a:rPr lang="en-US" sz="2000" b="1" dirty="0" smtClean="0"/>
              <a:t>    &lt;</a:t>
            </a:r>
            <a:r>
              <a:rPr lang="en-US" sz="2000" b="1" dirty="0"/>
              <a:t>link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rel</a:t>
            </a:r>
            <a:r>
              <a:rPr lang="en-US" sz="2000" b="1" dirty="0"/>
              <a:t>="stylesheet"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href</a:t>
            </a:r>
            <a:r>
              <a:rPr lang="en-US" sz="2000" b="1" dirty="0"/>
              <a:t>="</a:t>
            </a:r>
            <a:r>
              <a:rPr lang="en-US" sz="2000" b="1" dirty="0" err="1"/>
              <a:t>css_files</a:t>
            </a:r>
            <a:r>
              <a:rPr lang="en-US" sz="2000" b="1" dirty="0"/>
              <a:t>/normalize.css"&gt; </a:t>
            </a:r>
            <a:endParaRPr lang="en-US" sz="2000" b="1" dirty="0" smtClean="0"/>
          </a:p>
          <a:p>
            <a:pPr marL="594360" lvl="2" indent="0">
              <a:buNone/>
            </a:pPr>
            <a:r>
              <a:rPr lang="en-US" sz="2000" b="1" dirty="0" smtClean="0"/>
              <a:t>    &lt;</a:t>
            </a:r>
            <a:r>
              <a:rPr lang="en-US" sz="2000" b="1" dirty="0"/>
              <a:t>link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rel</a:t>
            </a:r>
            <a:r>
              <a:rPr lang="en-US" sz="2000" b="1" dirty="0"/>
              <a:t>="stylesheet"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href</a:t>
            </a:r>
            <a:r>
              <a:rPr lang="en-US" sz="2000" b="1" dirty="0"/>
              <a:t>="</a:t>
            </a:r>
            <a:r>
              <a:rPr lang="en-US" sz="2000" b="1" dirty="0" err="1"/>
              <a:t>css_files</a:t>
            </a:r>
            <a:r>
              <a:rPr lang="en-US" sz="2000" b="1" dirty="0"/>
              <a:t>/main.css</a:t>
            </a:r>
            <a:r>
              <a:rPr lang="en-US" sz="2000" b="1" dirty="0" smtClean="0"/>
              <a:t>"&gt; </a:t>
            </a:r>
          </a:p>
          <a:p>
            <a:pPr marL="594360" lvl="2" indent="0">
              <a:buNone/>
            </a:pPr>
            <a:r>
              <a:rPr lang="en-US" sz="2000" b="1" dirty="0" smtClean="0"/>
              <a:t>&lt;/</a:t>
            </a:r>
            <a:r>
              <a:rPr lang="en-US" sz="2000" b="1" dirty="0"/>
              <a:t>head&gt;</a:t>
            </a:r>
            <a:r>
              <a:rPr lang="en-US" altLang="en-US" sz="1600" dirty="0" smtClean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10407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The body may contain header, main, and footer elements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5029200"/>
          </a:xfrm>
        </p:spPr>
        <p:txBody>
          <a:bodyPr>
            <a:normAutofit/>
          </a:bodyPr>
          <a:lstStyle/>
          <a:p>
            <a:pPr marL="274320" lvl="2" indent="0">
              <a:buNone/>
            </a:pPr>
            <a:r>
              <a:rPr lang="en-US" sz="2000" b="1" dirty="0" smtClean="0"/>
              <a:t>&lt;body&gt;</a:t>
            </a:r>
          </a:p>
          <a:p>
            <a:pPr marL="594360" lvl="2" indent="0">
              <a:buNone/>
            </a:pPr>
            <a:r>
              <a:rPr lang="en-US" sz="2000" b="1" dirty="0" smtClean="0"/>
              <a:t>&lt;header&gt;   </a:t>
            </a:r>
          </a:p>
          <a:p>
            <a:pPr marL="594360" lvl="2" indent="0">
              <a:buNone/>
            </a:pPr>
            <a:r>
              <a:rPr lang="en-US" sz="2000" dirty="0" smtClean="0"/>
              <a:t>    &lt;h1&gt;Wright </a:t>
            </a:r>
            <a:r>
              <a:rPr lang="en-US" sz="2000" dirty="0"/>
              <a:t>State CS2800</a:t>
            </a:r>
            <a:r>
              <a:rPr lang="en-US" sz="2000" dirty="0" smtClean="0"/>
              <a:t>&lt;/h1&gt;</a:t>
            </a:r>
          </a:p>
          <a:p>
            <a:pPr marL="594360" lvl="2" indent="0">
              <a:buNone/>
            </a:pPr>
            <a:r>
              <a:rPr lang="en-US" sz="2000" b="1" dirty="0" smtClean="0"/>
              <a:t>&lt;/header&gt;</a:t>
            </a:r>
          </a:p>
          <a:p>
            <a:pPr marL="594360" lvl="2" indent="0">
              <a:spcBef>
                <a:spcPts val="1200"/>
              </a:spcBef>
              <a:buNone/>
            </a:pPr>
            <a:r>
              <a:rPr lang="en-US" altLang="en-US" sz="2000" b="1" dirty="0" smtClean="0"/>
              <a:t>&lt;main&gt;</a:t>
            </a:r>
          </a:p>
          <a:p>
            <a:pPr marL="594360" lvl="2" indent="0">
              <a:buNone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&lt;h1&gt;Main Content&lt;/h1&gt;</a:t>
            </a:r>
          </a:p>
          <a:p>
            <a:pPr marL="594360" lvl="2" indent="0">
              <a:buNone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&lt;p&gt;The main content of the page goes here&lt;/p&gt;   </a:t>
            </a:r>
          </a:p>
          <a:p>
            <a:pPr marL="594360" lvl="2" indent="0">
              <a:buNone/>
            </a:pPr>
            <a:r>
              <a:rPr lang="en-US" altLang="en-US" sz="2000" b="1" dirty="0" smtClean="0"/>
              <a:t>&lt;/main&gt;</a:t>
            </a:r>
          </a:p>
          <a:p>
            <a:pPr marL="594360" lvl="2" indent="0">
              <a:spcBef>
                <a:spcPts val="1200"/>
              </a:spcBef>
              <a:buNone/>
            </a:pPr>
            <a:r>
              <a:rPr lang="en-US" altLang="en-US" sz="2000" b="1" dirty="0" smtClean="0"/>
              <a:t>&lt;footer&gt;</a:t>
            </a:r>
          </a:p>
          <a:p>
            <a:pPr marL="594360" lvl="2" indent="0">
              <a:buNone/>
            </a:pPr>
            <a:r>
              <a:rPr lang="en-US" altLang="en-US" sz="2000" dirty="0"/>
              <a:t>	</a:t>
            </a:r>
            <a:r>
              <a:rPr lang="en-US" altLang="en-US" sz="2000" dirty="0" smtClean="0"/>
              <a:t>&lt;p&gt;footnotes, copyright, etc., info here&lt;/p&gt;</a:t>
            </a:r>
          </a:p>
          <a:p>
            <a:pPr marL="594360" lvl="2" indent="0">
              <a:buNone/>
            </a:pPr>
            <a:r>
              <a:rPr lang="en-US" altLang="en-US" sz="2000" b="1" dirty="0" smtClean="0"/>
              <a:t>&lt;/footer&gt;   </a:t>
            </a:r>
          </a:p>
          <a:p>
            <a:pPr marL="274320" lvl="2" indent="0">
              <a:buNone/>
            </a:pPr>
            <a:r>
              <a:rPr lang="en-US" altLang="en-US" sz="2000" b="1" dirty="0" smtClean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6294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1" y="1719071"/>
            <a:ext cx="8686800" cy="440740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dirty="0" smtClean="0"/>
              <a:t>&lt;</a:t>
            </a:r>
            <a:r>
              <a:rPr lang="en-US" sz="1800" dirty="0"/>
              <a:t>a </a:t>
            </a:r>
            <a:r>
              <a:rPr lang="en-US" sz="1800" dirty="0" err="1"/>
              <a:t>href</a:t>
            </a:r>
            <a:r>
              <a:rPr lang="en-US" sz="1800" dirty="0"/>
              <a:t>="http://www.w3schools.com/website/web_validate.asp" </a:t>
            </a:r>
            <a:r>
              <a:rPr lang="en-US" sz="1800" dirty="0" smtClean="0"/>
              <a:t>&gt; W3Schools </a:t>
            </a:r>
            <a:r>
              <a:rPr lang="en-US" sz="1800" dirty="0"/>
              <a:t>validator&lt;/a</a:t>
            </a:r>
            <a:r>
              <a:rPr lang="en-US" sz="1800" dirty="0" smtClean="0"/>
              <a:t>&gt;</a:t>
            </a:r>
          </a:p>
          <a:p>
            <a:pPr marL="45720" indent="0">
              <a:buNone/>
            </a:pPr>
            <a:endParaRPr lang="en-US" sz="1800" dirty="0"/>
          </a:p>
          <a:p>
            <a:pPr marL="45720" indent="0">
              <a:buNone/>
            </a:pPr>
            <a:r>
              <a:rPr lang="en-US" sz="2400" dirty="0" smtClean="0"/>
              <a:t>Tag name:  </a:t>
            </a:r>
            <a:r>
              <a:rPr lang="en-US" sz="2400" dirty="0" smtClean="0">
                <a:solidFill>
                  <a:srgbClr val="0070C0"/>
                </a:solidFill>
              </a:rPr>
              <a:t>a</a:t>
            </a:r>
          </a:p>
          <a:p>
            <a:pPr marL="45720" indent="0">
              <a:buNone/>
            </a:pPr>
            <a:r>
              <a:rPr lang="en-US" sz="2400" dirty="0" smtClean="0"/>
              <a:t>Attribute:   </a:t>
            </a:r>
            <a:r>
              <a:rPr lang="en-US" sz="2400" dirty="0" err="1" smtClean="0">
                <a:solidFill>
                  <a:srgbClr val="0070C0"/>
                </a:solidFill>
              </a:rPr>
              <a:t>href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sz="2400" dirty="0" smtClean="0"/>
              <a:t>Attribute value</a:t>
            </a:r>
            <a:r>
              <a:rPr lang="en-US" sz="1800" dirty="0" smtClean="0">
                <a:solidFill>
                  <a:srgbClr val="0070C0"/>
                </a:solidFill>
              </a:rPr>
              <a:t>:   </a:t>
            </a:r>
            <a:r>
              <a:rPr lang="en-US" sz="1600" dirty="0" smtClean="0">
                <a:solidFill>
                  <a:srgbClr val="0070C0"/>
                </a:solidFill>
              </a:rPr>
              <a:t>"</a:t>
            </a:r>
            <a:r>
              <a:rPr lang="en-US" sz="1600" dirty="0">
                <a:solidFill>
                  <a:srgbClr val="0070C0"/>
                </a:solidFill>
              </a:rPr>
              <a:t>http://www.w3schools.com/website/web_validate.asp" </a:t>
            </a:r>
            <a:endParaRPr lang="en-US" sz="16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sz="2400" dirty="0" smtClean="0"/>
              <a:t>Content:</a:t>
            </a:r>
            <a:r>
              <a:rPr lang="en-US" sz="1600" dirty="0" smtClean="0"/>
              <a:t>   </a:t>
            </a:r>
            <a:r>
              <a:rPr lang="en-US" sz="2400" dirty="0" smtClean="0">
                <a:solidFill>
                  <a:srgbClr val="0070C0"/>
                </a:solidFill>
              </a:rPr>
              <a:t>W3Schools validator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a link (example)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0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52600"/>
            <a:ext cx="8407893" cy="4681729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dirty="0" smtClean="0"/>
              <a:t>&lt;p&gt;Unordered (bulleted) list begins here:&lt;/p&gt;</a:t>
            </a:r>
          </a:p>
          <a:p>
            <a:pPr marL="4572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320040" lvl="1" indent="0">
              <a:buNone/>
            </a:pPr>
            <a:r>
              <a:rPr lang="en-US" sz="2000" dirty="0" smtClean="0"/>
              <a:t>&lt;li&gt;Item 1&lt;/li&gt;</a:t>
            </a:r>
          </a:p>
          <a:p>
            <a:pPr marL="320040" lvl="1" indent="0">
              <a:buNone/>
            </a:pPr>
            <a:r>
              <a:rPr lang="en-US" sz="2000" dirty="0" smtClean="0"/>
              <a:t>&lt;li&gt;Item 2&lt;/li&gt;</a:t>
            </a:r>
          </a:p>
          <a:p>
            <a:pPr marL="320040" lvl="1" indent="0">
              <a:buNone/>
            </a:pPr>
            <a:r>
              <a:rPr lang="en-US" sz="2000" dirty="0" smtClean="0"/>
              <a:t>&lt;li&gt;Item 3&lt;/li&gt;</a:t>
            </a:r>
          </a:p>
          <a:p>
            <a:pPr marL="4572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&lt;p&gt;Ordered (numbered) list begins here:&lt;/p&gt;</a:t>
            </a:r>
          </a:p>
          <a:p>
            <a:pPr marL="4572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/>
              <a:t>&gt;</a:t>
            </a:r>
          </a:p>
          <a:p>
            <a:pPr marL="320040" lvl="1" indent="0">
              <a:buNone/>
            </a:pPr>
            <a:r>
              <a:rPr lang="en-US" sz="2000" dirty="0"/>
              <a:t>&lt;li&gt;Item 1&lt;/li&gt;</a:t>
            </a:r>
          </a:p>
          <a:p>
            <a:pPr marL="320040" lvl="1" indent="0">
              <a:buNone/>
            </a:pPr>
            <a:r>
              <a:rPr lang="en-US" sz="2000" dirty="0"/>
              <a:t>&lt;li&gt;Item 2&lt;/li&gt;</a:t>
            </a:r>
          </a:p>
          <a:p>
            <a:pPr marL="320040" lvl="1" indent="0">
              <a:buNone/>
            </a:pPr>
            <a:r>
              <a:rPr lang="en-US" sz="2000" dirty="0"/>
              <a:t>&lt;li&gt;Item 3&lt;/li&gt;</a:t>
            </a:r>
          </a:p>
          <a:p>
            <a:pPr marL="4572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Lists can be nested; see Design page on CS2800 web site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6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1" y="1719070"/>
            <a:ext cx="8686800" cy="475792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dirty="0"/>
              <a:t>&lt;</a:t>
            </a:r>
            <a:r>
              <a:rPr lang="en-US" sz="1800" dirty="0" err="1"/>
              <a:t>img</a:t>
            </a:r>
            <a:r>
              <a:rPr lang="en-US" sz="1800" dirty="0"/>
              <a:t> </a:t>
            </a:r>
            <a:r>
              <a:rPr lang="en-US" sz="1800" dirty="0" err="1"/>
              <a:t>src</a:t>
            </a:r>
            <a:r>
              <a:rPr lang="en-US" sz="1800" dirty="0"/>
              <a:t>="../basics/images/static_process_400x200.jpg" </a:t>
            </a:r>
            <a:r>
              <a:rPr lang="en-US" sz="1800" dirty="0" smtClean="0"/>
              <a:t> alt</a:t>
            </a:r>
            <a:r>
              <a:rPr lang="en-US" sz="1800" dirty="0"/>
              <a:t>="static processing" </a:t>
            </a:r>
            <a:r>
              <a:rPr lang="en-US" sz="1800" dirty="0" smtClean="0"/>
              <a:t> width</a:t>
            </a:r>
            <a:r>
              <a:rPr lang="en-US" sz="1800" dirty="0"/>
              <a:t>="400</a:t>
            </a:r>
            <a:r>
              <a:rPr lang="en-US" sz="1800" dirty="0" smtClean="0"/>
              <a:t>"&gt;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Tag name:  </a:t>
            </a:r>
            <a:r>
              <a:rPr lang="en-US" sz="2400" dirty="0" err="1" smtClean="0">
                <a:solidFill>
                  <a:srgbClr val="0070C0"/>
                </a:solidFill>
              </a:rPr>
              <a:t>img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45720" indent="0">
              <a:spcBef>
                <a:spcPts val="1200"/>
              </a:spcBef>
              <a:buNone/>
            </a:pPr>
            <a:r>
              <a:rPr lang="en-US" sz="2400" dirty="0" smtClean="0"/>
              <a:t>Attribute:   </a:t>
            </a:r>
            <a:r>
              <a:rPr lang="en-US" sz="2400" dirty="0" err="1" smtClean="0">
                <a:solidFill>
                  <a:srgbClr val="0070C0"/>
                </a:solidFill>
              </a:rPr>
              <a:t>src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sz="2400" dirty="0" smtClean="0"/>
              <a:t>Attribute value</a:t>
            </a:r>
            <a:r>
              <a:rPr lang="en-US" sz="1800" dirty="0" smtClean="0">
                <a:solidFill>
                  <a:srgbClr val="0070C0"/>
                </a:solidFill>
              </a:rPr>
              <a:t>: </a:t>
            </a:r>
            <a:r>
              <a:rPr lang="en-US" sz="1800" dirty="0"/>
              <a:t>="../basics/images/static_process_400x200.jpg</a:t>
            </a:r>
            <a:r>
              <a:rPr lang="en-US" sz="1800" dirty="0" smtClean="0"/>
              <a:t>“</a:t>
            </a:r>
          </a:p>
          <a:p>
            <a:pPr marL="45720" indent="0">
              <a:spcBef>
                <a:spcPts val="1200"/>
              </a:spcBef>
              <a:buNone/>
            </a:pPr>
            <a:r>
              <a:rPr lang="en-US" sz="2400" dirty="0"/>
              <a:t>Attribute:   </a:t>
            </a:r>
            <a:r>
              <a:rPr lang="en-US" sz="2400" dirty="0" smtClean="0">
                <a:solidFill>
                  <a:srgbClr val="0070C0"/>
                </a:solidFill>
              </a:rPr>
              <a:t>alt</a:t>
            </a:r>
            <a:endParaRPr lang="en-US" sz="2400" dirty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sz="2400" dirty="0"/>
              <a:t>Attribute value</a:t>
            </a:r>
            <a:r>
              <a:rPr lang="en-US" sz="1800" dirty="0">
                <a:solidFill>
                  <a:srgbClr val="0070C0"/>
                </a:solidFill>
              </a:rPr>
              <a:t>: 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smtClean="0"/>
              <a:t>“static processing“</a:t>
            </a:r>
          </a:p>
          <a:p>
            <a:pPr marL="45720" indent="0">
              <a:spcBef>
                <a:spcPts val="1200"/>
              </a:spcBef>
              <a:buNone/>
            </a:pPr>
            <a:r>
              <a:rPr lang="en-US" sz="2400" dirty="0"/>
              <a:t>Attribute:   </a:t>
            </a:r>
            <a:r>
              <a:rPr lang="en-US" sz="2400" dirty="0" smtClean="0">
                <a:solidFill>
                  <a:srgbClr val="0070C0"/>
                </a:solidFill>
              </a:rPr>
              <a:t>width</a:t>
            </a:r>
            <a:endParaRPr lang="en-US" sz="2400" dirty="0">
              <a:solidFill>
                <a:srgbClr val="0070C0"/>
              </a:solidFill>
            </a:endParaRPr>
          </a:p>
          <a:p>
            <a:pPr marL="45720" indent="0">
              <a:buNone/>
            </a:pPr>
            <a:r>
              <a:rPr lang="en-US" sz="2400" dirty="0"/>
              <a:t>Attribute </a:t>
            </a:r>
            <a:r>
              <a:rPr lang="en-US" sz="2400" dirty="0" smtClean="0"/>
              <a:t>value</a:t>
            </a:r>
            <a:r>
              <a:rPr lang="en-US" sz="2400" dirty="0" smtClean="0">
                <a:solidFill>
                  <a:srgbClr val="0070C0"/>
                </a:solidFill>
              </a:rPr>
              <a:t>:  400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an image (example)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1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1180 presentation theme">
  <a:themeElements>
    <a:clrScheme name="CS2800">
      <a:dk1>
        <a:srgbClr val="000000"/>
      </a:dk1>
      <a:lt1>
        <a:srgbClr val="FFFFFF"/>
      </a:lt1>
      <a:dk2>
        <a:srgbClr val="002060"/>
      </a:dk2>
      <a:lt2>
        <a:srgbClr val="FFFFFF"/>
      </a:lt2>
      <a:accent1>
        <a:srgbClr val="D5D5D5"/>
      </a:accent1>
      <a:accent2>
        <a:srgbClr val="6E2C1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2F75FF"/>
      </a:hlink>
      <a:folHlink>
        <a:srgbClr val="969696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CS1180 presentation theme</Template>
  <TotalTime>448</TotalTime>
  <Words>2047</Words>
  <Application>Microsoft Office PowerPoint</Application>
  <PresentationFormat>On-screen Show (4:3)</PresentationFormat>
  <Paragraphs>310</Paragraphs>
  <Slides>26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CS1180 presentation theme</vt:lpstr>
      <vt:lpstr>HTML basics</vt:lpstr>
      <vt:lpstr>What is html?</vt:lpstr>
      <vt:lpstr>Parts of an element</vt:lpstr>
      <vt:lpstr>Parts of an html5 document</vt:lpstr>
      <vt:lpstr>The head may contain and meta tags and links</vt:lpstr>
      <vt:lpstr>The body may contain header, main, and footer elements</vt:lpstr>
      <vt:lpstr>Specifying a link (example)</vt:lpstr>
      <vt:lpstr>Creating a list</vt:lpstr>
      <vt:lpstr>Specifying an image (example)</vt:lpstr>
      <vt:lpstr>Image references</vt:lpstr>
      <vt:lpstr>Element categories</vt:lpstr>
      <vt:lpstr>HTML elements by Function (from https://developer.mozilla.org/en-US/docs/Web/HTML/Element)</vt:lpstr>
      <vt:lpstr>HTML elements by Function (from https://developer.mozilla.org/en-US/docs/Web/HTML/Element)</vt:lpstr>
      <vt:lpstr>HTML elements by Function (from https://developer.mozilla.org/en-US/docs/Web/HTML/Element)</vt:lpstr>
      <vt:lpstr>HTML elements by Function (from https://developer.mozilla.org/en-US/docs/Web/HTML/Element)</vt:lpstr>
      <vt:lpstr>HTML elements by Function (from https://developer.mozilla.org/en-US/docs/Web/HTML/Element)</vt:lpstr>
      <vt:lpstr>HTML elements by Function (from https://developer.mozilla.org/en-US/docs/Web/HTML/Element)</vt:lpstr>
      <vt:lpstr>HTML elements by Function (from https://developer.mozilla.org/en-US/docs/Web/HTML/Element)</vt:lpstr>
      <vt:lpstr>HTML elements by Function (from https://developer.mozilla.org/en-US/docs/Web/HTML/Element)</vt:lpstr>
      <vt:lpstr>HTML elements by Function (from https://developer.mozilla.org/en-US/docs/Web/HTML/Element)</vt:lpstr>
      <vt:lpstr>HTML elements by Function (from https://developer.mozilla.org/en-US/docs/Web/HTML/Element)</vt:lpstr>
      <vt:lpstr>HTML elements by Function (from https://developer.mozilla.org/en-US/docs/Web/HTML/Element)</vt:lpstr>
      <vt:lpstr>HTML elements by Function (from https://developer.mozilla.org/en-US/docs/Web/HTML/Element)</vt:lpstr>
      <vt:lpstr>HTML elements by Function (from https://developer.mozilla.org/en-US/docs/Web/HTML/Element)</vt:lpstr>
      <vt:lpstr>HTML elements by Function (from https://developer.mozilla.org/en-US/docs/Web/HTML/Element)</vt:lpstr>
      <vt:lpstr>Character entities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Vanessa Starkey</dc:creator>
  <cp:lastModifiedBy>Harawa</cp:lastModifiedBy>
  <cp:revision>68</cp:revision>
  <dcterms:created xsi:type="dcterms:W3CDTF">2015-01-22T15:05:06Z</dcterms:created>
  <dcterms:modified xsi:type="dcterms:W3CDTF">2015-09-21T12:35:19Z</dcterms:modified>
</cp:coreProperties>
</file>