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78" r:id="rId24"/>
    <p:sldId id="279" r:id="rId25"/>
    <p:sldId id="280" r:id="rId26"/>
    <p:sldId id="281" r:id="rId27"/>
    <p:sldId id="283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info:  http://www.w3.org/TR/html-markup/syntax.html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r>
              <a:rPr lang="en-US" baseline="0" dirty="0" smtClean="0"/>
              <a:t> should be unique for each page; can be longer than the title; no more than 10 keywords or phrases; encourage users to click on the link for the page from the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main per page; should contain content unique to the page; should not be inside an article, aside,</a:t>
            </a:r>
            <a:r>
              <a:rPr lang="en-US" baseline="0" dirty="0" smtClean="0"/>
              <a:t> header, footer, or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element</a:t>
            </a:r>
            <a:endParaRPr lang="en-US" dirty="0" smtClean="0"/>
          </a:p>
          <a:p>
            <a:r>
              <a:rPr lang="en-US" dirty="0" smtClean="0"/>
              <a:t>Use the attribute role=“main” for</a:t>
            </a:r>
            <a:r>
              <a:rPr lang="en-US" baseline="0" dirty="0" smtClean="0"/>
              <a:t> programs, such as screen readers, that don’t yet support the &lt;main&gt;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relative path name for the image source</a:t>
            </a:r>
          </a:p>
          <a:p>
            <a:r>
              <a:rPr lang="en-US" smtClean="0"/>
              <a:t>jpg</a:t>
            </a:r>
            <a:r>
              <a:rPr lang="en-US" dirty="0" smtClean="0"/>
              <a:t>, gif, </a:t>
            </a:r>
            <a:r>
              <a:rPr lang="en-US" dirty="0" err="1" smtClean="0"/>
              <a:t>png</a:t>
            </a:r>
            <a:r>
              <a:rPr lang="en-US" dirty="0" smtClean="0"/>
              <a:t> are supported file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additional info:  </a:t>
            </a: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docs.blogs.brynmawr.edu/3704" TargetMode="External"/><Relationship Id="rId2" Type="http://schemas.openxmlformats.org/officeDocument/2006/relationships/hyperlink" Target="http://www.insquaremedia.com/blog/15-web-design-stuff/23-image-sizes-for-websi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orempixel.com" TargetMode="External"/><Relationship Id="rId5" Type="http://schemas.openxmlformats.org/officeDocument/2006/relationships/hyperlink" Target="https://www.google.com/?gws_rd=ssl#q=tools+for+resizing+images" TargetMode="External"/><Relationship Id="rId4" Type="http://schemas.openxmlformats.org/officeDocument/2006/relationships/hyperlink" Target="https://computing.artsci.wustl.edu/resize-images-we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HTML/Content_categori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XML_and_HTML_character_entity_references#Character_entity_references_in_HTML" TargetMode="External"/><Relationship Id="rId2" Type="http://schemas.openxmlformats.org/officeDocument/2006/relationships/hyperlink" Target="http://dev.w3.org/html5/html-author/charre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5867400" cy="1470025"/>
          </a:xfrm>
        </p:spPr>
        <p:txBody>
          <a:bodyPr/>
          <a:lstStyle/>
          <a:p>
            <a:r>
              <a:rPr lang="en-US" b="1" dirty="0" smtClean="0"/>
              <a:t>HTML basics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6400800" cy="4800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200" dirty="0" smtClean="0"/>
              <a:t>Parts of an HTML document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Links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Lists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Images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class and id attributes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Phrasing (inline) elements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Element categories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HTML5 elements by </a:t>
            </a:r>
            <a:r>
              <a:rPr lang="en-US" altLang="en-US" sz="2200" dirty="0"/>
              <a:t>type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Character entities</a:t>
            </a:r>
          </a:p>
          <a:p>
            <a:pPr>
              <a:spcBef>
                <a:spcPts val="1200"/>
              </a:spcBef>
            </a:pPr>
            <a:endParaRPr lang="en-US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smtClean="0"/>
              <a:t>Sizing images for the web:</a:t>
            </a:r>
          </a:p>
          <a:p>
            <a:pPr marL="32004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www.insquaremedia.com/blog/15-web-design-stuff/23-image-sizes-for-websites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techdocs.blogs.brynmawr.edu/3704</a:t>
            </a:r>
            <a:endParaRPr lang="en-US" sz="2000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Tools for resizing:</a:t>
            </a:r>
          </a:p>
          <a:p>
            <a:pPr marL="320040" lvl="1" indent="0">
              <a:buNone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computing.artsci.wustl.edu/resize-images-web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000" dirty="0">
                <a:hlinkClick r:id="rId5"/>
              </a:rPr>
              <a:t>https://www.google.com/?</a:t>
            </a:r>
            <a:r>
              <a:rPr lang="en-US" sz="2000" dirty="0" smtClean="0">
                <a:hlinkClick r:id="rId5"/>
              </a:rPr>
              <a:t>gws_rd=ssl#q=tools+for+resizing+images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dirty="0" smtClean="0"/>
              <a:t>Generate random images: </a:t>
            </a:r>
            <a:r>
              <a:rPr lang="en-US" dirty="0" smtClean="0">
                <a:hlinkClick r:id="rId6" action="ppaction://hlinkfile"/>
              </a:rPr>
              <a:t>lorempixel.com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Example:  </a:t>
            </a:r>
            <a:r>
              <a:rPr lang="en-US" sz="2000" dirty="0" smtClean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="http://lorempixel.com/1024/768"&gt;    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199" cy="5105400"/>
          </a:xfrm>
        </p:spPr>
        <p:txBody>
          <a:bodyPr>
            <a:noAutofit/>
          </a:bodyPr>
          <a:lstStyle/>
          <a:p>
            <a:r>
              <a:rPr lang="en-US" dirty="0" smtClean="0"/>
              <a:t>CSS (cascading style sheets) should be used whenever possible to style the web page. Using CSS is covered in the next module.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Occasionally, it may be necessary to insert an attribute within the html tag for later reference within the CSS.  Two attributes may be used for this purpose: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id – used to uniquely identify an html element; each id name may only be used once per page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class – used to identify one or more elements for styling; an element may have more than one class.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Both class and id are case-sensitive and should start with a letter; the class and id names may contain letters, numbers, underscores, hyphens, colons, and periods.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attributes: </a:t>
            </a:r>
            <a:r>
              <a:rPr lang="en-US" sz="3600" cap="none" dirty="0" smtClean="0"/>
              <a:t>class</a:t>
            </a:r>
            <a:r>
              <a:rPr lang="en-US" cap="none" dirty="0" smtClean="0"/>
              <a:t> and </a:t>
            </a:r>
            <a:r>
              <a:rPr lang="en-US" sz="3600" cap="none" dirty="0" smtClean="0"/>
              <a:t>id</a:t>
            </a: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12332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19070"/>
            <a:ext cx="8762999" cy="4681729"/>
          </a:xfrm>
        </p:spPr>
        <p:txBody>
          <a:bodyPr>
            <a:normAutofit fontScale="55000" lnSpcReduction="2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sz="2900" dirty="0" smtClean="0"/>
              <a:t>The HTML phrasing elements (also referred to as inline elements) are used for formatting adding emphasis or other semantic meaning to text.</a:t>
            </a:r>
          </a:p>
          <a:p>
            <a:endParaRPr lang="en-US" sz="2900" dirty="0"/>
          </a:p>
          <a:p>
            <a:pPr marL="45720" indent="0">
              <a:buNone/>
            </a:pPr>
            <a:r>
              <a:rPr lang="en-US" sz="2900" dirty="0" smtClean="0"/>
              <a:t>Common elements for formatting text:</a:t>
            </a:r>
          </a:p>
          <a:p>
            <a:pPr marL="320040" lvl="1" indent="0">
              <a:buNone/>
            </a:pPr>
            <a:r>
              <a:rPr lang="en-US" sz="2600" dirty="0" smtClean="0"/>
              <a:t>&lt;</a:t>
            </a:r>
            <a:r>
              <a:rPr lang="en-US" sz="2600" dirty="0" err="1" smtClean="0"/>
              <a:t>i</a:t>
            </a:r>
            <a:r>
              <a:rPr lang="en-US" sz="2600" dirty="0" smtClean="0"/>
              <a:t>&gt; - italic</a:t>
            </a:r>
          </a:p>
          <a:p>
            <a:pPr marL="320040" lvl="1" indent="0">
              <a:buNone/>
            </a:pPr>
            <a:r>
              <a:rPr lang="en-US" sz="2600" dirty="0" smtClean="0"/>
              <a:t>&lt;b&gt; - bold</a:t>
            </a:r>
          </a:p>
          <a:p>
            <a:pPr marL="320040" lvl="1" indent="0">
              <a:buNone/>
            </a:pPr>
            <a:r>
              <a:rPr lang="en-US" sz="2600" dirty="0" smtClean="0"/>
              <a:t>&lt;sub&gt; - subscript</a:t>
            </a:r>
          </a:p>
          <a:p>
            <a:pPr marL="320040" lvl="1" indent="0">
              <a:buNone/>
            </a:pPr>
            <a:r>
              <a:rPr lang="en-US" sz="2600" dirty="0" smtClean="0"/>
              <a:t>&lt;sup&gt; - superscript</a:t>
            </a:r>
          </a:p>
          <a:p>
            <a:pPr marL="320040" lvl="1" indent="0">
              <a:buNone/>
            </a:pPr>
            <a:r>
              <a:rPr lang="en-US" sz="2600" dirty="0" smtClean="0"/>
              <a:t>&lt;</a:t>
            </a:r>
            <a:r>
              <a:rPr lang="en-US" sz="2600" dirty="0" err="1" smtClean="0"/>
              <a:t>br</a:t>
            </a:r>
            <a:r>
              <a:rPr lang="en-US" sz="2600" dirty="0" smtClean="0"/>
              <a:t>&gt;  - starts a new line of text; &lt;</a:t>
            </a:r>
            <a:r>
              <a:rPr lang="en-US" sz="2600" dirty="0" err="1" smtClean="0"/>
              <a:t>br</a:t>
            </a:r>
            <a:r>
              <a:rPr lang="en-US" sz="2600" dirty="0" smtClean="0"/>
              <a:t>&gt; is an empty element (no closing tag)</a:t>
            </a:r>
          </a:p>
          <a:p>
            <a:endParaRPr lang="en-US" dirty="0" smtClean="0"/>
          </a:p>
          <a:p>
            <a:pPr marL="45720" indent="0">
              <a:spcBef>
                <a:spcPts val="1200"/>
              </a:spcBef>
              <a:buNone/>
            </a:pPr>
            <a:r>
              <a:rPr lang="en-US" sz="3300" dirty="0" smtClean="0"/>
              <a:t>Common elements for identifying content</a:t>
            </a:r>
            <a:r>
              <a:rPr lang="en-US" dirty="0" smtClean="0"/>
              <a:t>:</a:t>
            </a:r>
          </a:p>
          <a:p>
            <a:pPr marL="320040" lvl="1" indent="0">
              <a:buNone/>
            </a:pPr>
            <a:r>
              <a:rPr lang="en-US" sz="2300" dirty="0" smtClean="0"/>
              <a:t>&lt;</a:t>
            </a:r>
            <a:r>
              <a:rPr lang="en-US" sz="2300" dirty="0" err="1" smtClean="0"/>
              <a:t>abbr</a:t>
            </a:r>
            <a:r>
              <a:rPr lang="en-US" sz="2300" dirty="0" smtClean="0"/>
              <a:t>&gt; - abbreviation			&lt;q&gt; - used for quotations; displays with “”</a:t>
            </a:r>
          </a:p>
          <a:p>
            <a:pPr marL="320040" lvl="1" indent="0">
              <a:buNone/>
            </a:pPr>
            <a:r>
              <a:rPr lang="en-US" sz="2300" dirty="0" smtClean="0"/>
              <a:t>&lt;cite&gt;	 - bibliographic citation		&lt;</a:t>
            </a:r>
            <a:r>
              <a:rPr lang="en-US" sz="2300" dirty="0" err="1" smtClean="0"/>
              <a:t>samp</a:t>
            </a:r>
            <a:r>
              <a:rPr lang="en-US" sz="2300" dirty="0" smtClean="0"/>
              <a:t>&gt; - marks a sequence of characters</a:t>
            </a:r>
          </a:p>
          <a:p>
            <a:pPr marL="320040" lvl="1" indent="0">
              <a:buNone/>
            </a:pPr>
            <a:r>
              <a:rPr lang="en-US" sz="2300" dirty="0" smtClean="0"/>
              <a:t>&lt;code&gt; - used to display computer code		&lt;strong&gt; - indicates strong emphasis (bold)</a:t>
            </a:r>
          </a:p>
          <a:p>
            <a:pPr marL="320040" lvl="1" indent="0">
              <a:buNone/>
            </a:pPr>
            <a:r>
              <a:rPr lang="en-US" sz="2300" dirty="0" smtClean="0"/>
              <a:t>&lt;</a:t>
            </a:r>
            <a:r>
              <a:rPr lang="en-US" sz="2300" dirty="0" err="1" smtClean="0"/>
              <a:t>dfn</a:t>
            </a:r>
            <a:r>
              <a:rPr lang="en-US" sz="2300" dirty="0" smtClean="0"/>
              <a:t>&gt; - used for terms defined elsewhere	&lt;</a:t>
            </a:r>
            <a:r>
              <a:rPr lang="en-US" sz="2300" dirty="0" err="1" smtClean="0"/>
              <a:t>var</a:t>
            </a:r>
            <a:r>
              <a:rPr lang="en-US" sz="2300" dirty="0" smtClean="0"/>
              <a:t>&gt; - used for computer variables</a:t>
            </a:r>
          </a:p>
          <a:p>
            <a:pPr marL="320040" lvl="1" indent="0">
              <a:buNone/>
            </a:pPr>
            <a:r>
              <a:rPr lang="en-US" sz="2300" dirty="0" smtClean="0"/>
              <a:t>&lt;</a:t>
            </a:r>
            <a:r>
              <a:rPr lang="en-US" sz="2300" dirty="0" err="1" smtClean="0"/>
              <a:t>em</a:t>
            </a:r>
            <a:r>
              <a:rPr lang="en-US" sz="2300" dirty="0" smtClean="0"/>
              <a:t>&gt; - indicates emphasis (usually italic)</a:t>
            </a:r>
            <a:r>
              <a:rPr lang="en-US" dirty="0" smtClean="0"/>
              <a:t>		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" indent="0">
              <a:buNone/>
            </a:pPr>
            <a:r>
              <a:rPr lang="en-US" sz="3300" dirty="0" smtClean="0"/>
              <a:t>Slides 17-19 describe all available HTML5 phrasing elements.</a:t>
            </a:r>
            <a:endParaRPr lang="en-US" sz="33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Phrasing elements for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5029200"/>
          </a:xfrm>
        </p:spPr>
        <p:txBody>
          <a:bodyPr>
            <a:normAutofit fontScale="55000" lnSpcReduction="20000"/>
          </a:bodyPr>
          <a:lstStyle/>
          <a:p>
            <a:pPr marL="45720" indent="0">
              <a:spcBef>
                <a:spcPts val="1200"/>
              </a:spcBef>
              <a:buNone/>
            </a:pPr>
            <a:r>
              <a:rPr lang="en-US" sz="2800" dirty="0" smtClean="0"/>
              <a:t>HTML5 has replaced the two element categories, block and in-line, with the following content categories: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Flow</a:t>
            </a:r>
            <a:r>
              <a:rPr lang="en-US" sz="3100" dirty="0" smtClean="0"/>
              <a:t>   (for text or embedded content elements)</a:t>
            </a:r>
          </a:p>
          <a:p>
            <a:pPr>
              <a:spcBef>
                <a:spcPts val="1800"/>
              </a:spcBef>
            </a:pPr>
            <a:r>
              <a:rPr lang="en-US" sz="4000" dirty="0" smtClean="0"/>
              <a:t>Sectionin</a:t>
            </a:r>
            <a:r>
              <a:rPr lang="en-US" sz="3100" dirty="0" smtClean="0"/>
              <a:t>g  (sections include &lt;article&gt;, &lt;aside&gt;, &lt;</a:t>
            </a:r>
            <a:r>
              <a:rPr lang="en-US" sz="3100" dirty="0" err="1" smtClean="0"/>
              <a:t>nav</a:t>
            </a:r>
            <a:r>
              <a:rPr lang="en-US" sz="3100" dirty="0" smtClean="0"/>
              <a:t>&gt;) </a:t>
            </a:r>
          </a:p>
          <a:p>
            <a:pPr>
              <a:spcBef>
                <a:spcPts val="1800"/>
              </a:spcBef>
            </a:pPr>
            <a:r>
              <a:rPr lang="en-US" sz="4000" dirty="0" smtClean="0"/>
              <a:t>Heading</a:t>
            </a:r>
            <a:r>
              <a:rPr lang="en-US" sz="3100" dirty="0" smtClean="0"/>
              <a:t>  (for the title of a section; &lt;h1&gt; through &lt;h6&gt;, &lt;</a:t>
            </a:r>
            <a:r>
              <a:rPr lang="en-US" sz="3100" dirty="0" err="1" smtClean="0"/>
              <a:t>hgroup</a:t>
            </a:r>
            <a:r>
              <a:rPr lang="en-US" sz="3100" dirty="0" smtClean="0"/>
              <a:t>&gt;)</a:t>
            </a:r>
          </a:p>
          <a:p>
            <a:pPr>
              <a:spcBef>
                <a:spcPts val="1800"/>
              </a:spcBef>
            </a:pPr>
            <a:r>
              <a:rPr lang="en-US" sz="4000" dirty="0" smtClean="0"/>
              <a:t>Phrasing</a:t>
            </a:r>
            <a:r>
              <a:rPr lang="en-US" sz="3100" dirty="0" smtClean="0"/>
              <a:t>  (for text with markup; i.e., &lt;</a:t>
            </a:r>
            <a:r>
              <a:rPr lang="en-US" sz="3100" dirty="0" err="1" smtClean="0"/>
              <a:t>img</a:t>
            </a:r>
            <a:r>
              <a:rPr lang="en-US" sz="3100" dirty="0" smtClean="0"/>
              <a:t>&gt;, &lt;b&gt;, &lt;code&gt;)</a:t>
            </a:r>
          </a:p>
          <a:p>
            <a:pPr>
              <a:spcBef>
                <a:spcPts val="1800"/>
              </a:spcBef>
            </a:pPr>
            <a:r>
              <a:rPr lang="en-US" sz="4000" dirty="0" smtClean="0"/>
              <a:t>Embedded</a:t>
            </a:r>
            <a:r>
              <a:rPr lang="en-US" sz="3100" dirty="0" smtClean="0"/>
              <a:t>  (to embed other resources, such as &lt;</a:t>
            </a:r>
            <a:r>
              <a:rPr lang="en-US" sz="3100" dirty="0" err="1" smtClean="0"/>
              <a:t>img</a:t>
            </a:r>
            <a:r>
              <a:rPr lang="en-US" sz="3100" dirty="0" smtClean="0"/>
              <a:t>&gt;, &lt;iframe&gt;, &lt;audio&gt;)</a:t>
            </a:r>
          </a:p>
          <a:p>
            <a:pPr>
              <a:spcBef>
                <a:spcPts val="1800"/>
              </a:spcBef>
            </a:pPr>
            <a:r>
              <a:rPr lang="en-US" sz="4000" dirty="0" smtClean="0"/>
              <a:t>Interactive</a:t>
            </a:r>
            <a:r>
              <a:rPr lang="en-US" sz="3100" dirty="0" smtClean="0"/>
              <a:t>   (elements designed for user interaction, such as &lt;audio&gt;, &lt;video&gt;)</a:t>
            </a:r>
          </a:p>
          <a:p>
            <a:pPr>
              <a:spcBef>
                <a:spcPts val="1800"/>
              </a:spcBef>
            </a:pPr>
            <a:r>
              <a:rPr lang="en-US" sz="4000" dirty="0" smtClean="0"/>
              <a:t>Form-associated</a:t>
            </a:r>
            <a:r>
              <a:rPr lang="en-US" sz="3100" dirty="0" smtClean="0"/>
              <a:t> (parts of a form, such as &lt;</a:t>
            </a:r>
            <a:r>
              <a:rPr lang="en-US" sz="3100" dirty="0" err="1" smtClean="0"/>
              <a:t>fieldset</a:t>
            </a:r>
            <a:r>
              <a:rPr lang="en-US" sz="3100" dirty="0" smtClean="0"/>
              <a:t>&gt;, &lt;</a:t>
            </a:r>
            <a:r>
              <a:rPr lang="en-US" sz="3100" dirty="0" err="1" smtClean="0"/>
              <a:t>textarea</a:t>
            </a:r>
            <a:r>
              <a:rPr lang="en-US" sz="3100" dirty="0" smtClean="0"/>
              <a:t>&gt;, &lt;select&gt;)</a:t>
            </a:r>
          </a:p>
          <a:p>
            <a:endParaRPr lang="en-US" dirty="0"/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developer.mozilla.org/en-US/docs/Web/Guide/HTML/Content_categories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92500" lnSpcReduction="20000"/>
          </a:bodyPr>
          <a:lstStyle/>
          <a:p>
            <a:pPr marL="45720" indent="-457200">
              <a:buNone/>
            </a:pPr>
            <a:r>
              <a:rPr lang="en-US" dirty="0" smtClean="0"/>
              <a:t>&lt;html&gt; - root element for the document, in which all other elements must be contained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/>
              <a:t>m</a:t>
            </a:r>
            <a:r>
              <a:rPr lang="en-US" sz="2200" b="1" dirty="0" smtClean="0"/>
              <a:t>etadata:  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&lt;base&gt; - specifies the base URL to use for all relative URLS          contained within a document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&lt;head&gt; - provides general information about the document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&lt;link&gt; - specifies relationships between the current document and an external resource, such as style sheets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&lt;meta&gt; - represents metadata information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&lt;style&gt; - contains style information for the document; expected to be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&lt;title&gt; - defines the title for the document for the </a:t>
            </a:r>
            <a:r>
              <a:rPr lang="en-US" dirty="0" err="1" smtClean="0"/>
              <a:t>brower’s</a:t>
            </a:r>
            <a:r>
              <a:rPr lang="en-US" dirty="0" smtClean="0"/>
              <a:t> title bar or page tab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65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49681"/>
            <a:ext cx="8686801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Content sectioning: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&lt;address&gt; - contact information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&lt;article&gt; - a self-contained composition within a document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&lt;aside&gt; - related content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&lt;body&gt; - the content of the HTML document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&lt;div&gt; - a generic container; use only if no other element applies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&lt;footer&gt; - info about the author, copyright, info to related documents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&lt;header&gt; - heading elements, logo, navigation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&lt;h1&gt;, &lt;h2&gt;, &lt;h3&gt;, &lt;h4&gt;, &lt;h5&gt;, &lt;h6&gt; - document headings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/>
              <a:t>hgroup</a:t>
            </a:r>
            <a:r>
              <a:rPr lang="en-US" dirty="0" smtClean="0"/>
              <a:t>&gt; - the heading of a section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&lt;main&gt; - the main content of the page, should be unique to the page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 - a section of the page that links to other pages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&lt;section&gt; - a thematic grouping of 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20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Text Content: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Description elements:  &lt;dl&gt;  (begin definition list)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&lt;</a:t>
            </a:r>
            <a:r>
              <a:rPr lang="en-US" dirty="0" err="1" smtClean="0"/>
              <a:t>dt</a:t>
            </a:r>
            <a:r>
              <a:rPr lang="en-US" dirty="0" smtClean="0"/>
              <a:t>&gt; (a term in the definition list)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 smtClean="0"/>
              <a:t> 			   &lt;</a:t>
            </a:r>
            <a:r>
              <a:rPr lang="en-US" dirty="0" err="1" smtClean="0"/>
              <a:t>dt</a:t>
            </a:r>
            <a:r>
              <a:rPr lang="en-US" dirty="0" smtClean="0"/>
              <a:t>&gt;  (a description of a term)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Figure elements:  &lt;figure&gt;  &lt;</a:t>
            </a:r>
            <a:r>
              <a:rPr lang="en-US" dirty="0" err="1" smtClean="0"/>
              <a:t>figcaption</a:t>
            </a:r>
            <a:r>
              <a:rPr lang="en-US" dirty="0" smtClean="0"/>
              <a:t>&gt;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Horizontal rule:  &lt;</a:t>
            </a:r>
            <a:r>
              <a:rPr lang="en-US" dirty="0" err="1" smtClean="0"/>
              <a:t>hr</a:t>
            </a:r>
            <a:r>
              <a:rPr lang="en-US" dirty="0" smtClean="0"/>
              <a:t>&gt; 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List elements:   &lt;</a:t>
            </a:r>
            <a:r>
              <a:rPr lang="en-US" dirty="0" err="1" smtClean="0"/>
              <a:t>ol</a:t>
            </a:r>
            <a:r>
              <a:rPr lang="en-US" dirty="0" smtClean="0"/>
              <a:t>&gt; (begin ordered list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&lt;</a:t>
            </a:r>
            <a:r>
              <a:rPr lang="en-US" dirty="0" err="1" smtClean="0"/>
              <a:t>ul</a:t>
            </a:r>
            <a:r>
              <a:rPr lang="en-US" dirty="0" smtClean="0"/>
              <a:t>&gt;  (begin unordered list)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 smtClean="0"/>
              <a:t>   		   &lt;li&gt;  &lt;list element&gt;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Paragraph:  &lt;p&gt;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Preformatted text:  &lt;pre&gt;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37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Inline text semantics: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&lt;a&gt; </a:t>
            </a:r>
            <a:r>
              <a:rPr lang="en-US" dirty="0" smtClean="0"/>
              <a:t>- anchor element; defines a hyperlink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abbr</a:t>
            </a:r>
            <a:r>
              <a:rPr lang="en-US" b="1" dirty="0" smtClean="0"/>
              <a:t>&gt; </a:t>
            </a:r>
            <a:r>
              <a:rPr lang="en-US" dirty="0" smtClean="0"/>
              <a:t>- represents an abbreviation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&lt;b&gt; </a:t>
            </a:r>
            <a:r>
              <a:rPr lang="en-US" dirty="0" smtClean="0"/>
              <a:t>- bold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bdi</a:t>
            </a:r>
            <a:r>
              <a:rPr lang="en-US" b="1" dirty="0" smtClean="0"/>
              <a:t>&gt; </a:t>
            </a:r>
            <a:r>
              <a:rPr lang="en-US" dirty="0" smtClean="0"/>
              <a:t>- format text in a different direction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bdo</a:t>
            </a:r>
            <a:r>
              <a:rPr lang="en-US" b="1" dirty="0" smtClean="0"/>
              <a:t>&gt; </a:t>
            </a:r>
            <a:r>
              <a:rPr lang="en-US" dirty="0" smtClean="0"/>
              <a:t>- override current directionality of text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 </a:t>
            </a:r>
            <a:r>
              <a:rPr lang="en-US" dirty="0" smtClean="0"/>
              <a:t>- line break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&lt;cite&gt; </a:t>
            </a:r>
            <a:r>
              <a:rPr lang="en-US" dirty="0" smtClean="0"/>
              <a:t>- reference to a work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&lt;code&gt; </a:t>
            </a:r>
            <a:r>
              <a:rPr lang="en-US" dirty="0" smtClean="0"/>
              <a:t>- displays computer code in monospace font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</a:t>
            </a:r>
            <a:r>
              <a:rPr lang="en-US" b="1" dirty="0" smtClean="0"/>
              <a:t>data&gt; </a:t>
            </a:r>
            <a:r>
              <a:rPr lang="en-US" dirty="0" smtClean="0"/>
              <a:t>- links content with machine-readable translation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dfn</a:t>
            </a:r>
            <a:r>
              <a:rPr lang="en-US" b="1" dirty="0" smtClean="0"/>
              <a:t>&gt; </a:t>
            </a:r>
            <a:r>
              <a:rPr lang="en-US" dirty="0" smtClean="0"/>
              <a:t>- the defining instance of a term</a:t>
            </a:r>
          </a:p>
          <a:p>
            <a:pPr marL="0" indent="0">
              <a:spcAft>
                <a:spcPts val="1200"/>
              </a:spcAft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84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Inline text semantics: (continued)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- emphasis; usually in italic; can be nested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i</a:t>
            </a:r>
            <a:r>
              <a:rPr lang="en-US" b="1" dirty="0" smtClean="0"/>
              <a:t>&gt; </a:t>
            </a:r>
            <a:r>
              <a:rPr lang="en-US" dirty="0" smtClean="0"/>
              <a:t>- italic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kbd</a:t>
            </a:r>
            <a:r>
              <a:rPr lang="en-US" b="1" dirty="0" smtClean="0"/>
              <a:t>&gt; </a:t>
            </a:r>
            <a:r>
              <a:rPr lang="en-US" dirty="0" smtClean="0"/>
              <a:t>- keyboard input element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&lt;mark&gt; </a:t>
            </a:r>
            <a:r>
              <a:rPr lang="en-US" dirty="0" smtClean="0"/>
              <a:t>- highlighted text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&lt;q&gt; </a:t>
            </a:r>
            <a:r>
              <a:rPr lang="en-US" dirty="0" smtClean="0"/>
              <a:t>- a short inline quotation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rp</a:t>
            </a:r>
            <a:r>
              <a:rPr lang="en-US" b="1" dirty="0" smtClean="0"/>
              <a:t>&gt; </a:t>
            </a:r>
            <a:r>
              <a:rPr lang="en-US" dirty="0" smtClean="0"/>
              <a:t>- </a:t>
            </a:r>
            <a:r>
              <a:rPr lang="en-US" dirty="0" err="1" smtClean="0"/>
              <a:t>fall-back</a:t>
            </a:r>
            <a:r>
              <a:rPr lang="en-US" dirty="0" smtClean="0"/>
              <a:t> parentheses for Ruby annotations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rt</a:t>
            </a:r>
            <a:r>
              <a:rPr lang="en-US" b="1" dirty="0" smtClean="0"/>
              <a:t>&gt; </a:t>
            </a:r>
            <a:r>
              <a:rPr lang="en-US" dirty="0" smtClean="0"/>
              <a:t>- embraces pronunciation of characters in ruby annotations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rtc</a:t>
            </a:r>
            <a:r>
              <a:rPr lang="en-US" b="1" dirty="0" smtClean="0"/>
              <a:t>&gt; </a:t>
            </a:r>
            <a:r>
              <a:rPr lang="en-US" dirty="0" smtClean="0"/>
              <a:t>- semantic annotations of characters in ruby elements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&lt;ruby&gt; </a:t>
            </a:r>
            <a:r>
              <a:rPr lang="en-US" dirty="0" smtClean="0"/>
              <a:t>- </a:t>
            </a:r>
            <a:r>
              <a:rPr lang="en-US" dirty="0"/>
              <a:t>describes pronunciation of East Asian characters</a:t>
            </a:r>
            <a:endParaRPr lang="en-US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&lt;s&gt; </a:t>
            </a:r>
            <a:r>
              <a:rPr lang="en-US" dirty="0" smtClean="0"/>
              <a:t>- strikethrough</a:t>
            </a:r>
          </a:p>
          <a:p>
            <a:pPr marL="0" indent="0">
              <a:spcAft>
                <a:spcPts val="1200"/>
              </a:spcAft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2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Inline text semantics: (continued)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</a:t>
            </a:r>
            <a:r>
              <a:rPr lang="en-US" b="1" dirty="0" err="1"/>
              <a:t>samp</a:t>
            </a:r>
            <a:r>
              <a:rPr lang="en-US" b="1" dirty="0"/>
              <a:t>&gt; </a:t>
            </a:r>
            <a:r>
              <a:rPr lang="en-US" dirty="0"/>
              <a:t>- for sample output; uses monospace font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&lt;small&gt; </a:t>
            </a:r>
            <a:r>
              <a:rPr lang="en-US" dirty="0"/>
              <a:t>- makes font size one size smaller than normal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&lt;span&gt; </a:t>
            </a:r>
            <a:r>
              <a:rPr lang="en-US" dirty="0" smtClean="0"/>
              <a:t>- generic inline container for styling purposes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&lt;sub&gt; - </a:t>
            </a:r>
            <a:r>
              <a:rPr lang="en-US" dirty="0" smtClean="0"/>
              <a:t>subscript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&lt;sup&gt; </a:t>
            </a:r>
            <a:r>
              <a:rPr lang="en-US" dirty="0" smtClean="0"/>
              <a:t>- superscript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&lt;time&gt; </a:t>
            </a:r>
            <a:r>
              <a:rPr lang="en-US" dirty="0" smtClean="0"/>
              <a:t>- 24-hour clock time or precise date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&lt;u&gt; </a:t>
            </a:r>
            <a:r>
              <a:rPr lang="en-US" dirty="0" smtClean="0"/>
              <a:t>- underline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var</a:t>
            </a:r>
            <a:r>
              <a:rPr lang="en-US" b="1" dirty="0" smtClean="0"/>
              <a:t>&gt; </a:t>
            </a:r>
            <a:r>
              <a:rPr lang="en-US" dirty="0" smtClean="0"/>
              <a:t>- represents a math or programming variable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wbr</a:t>
            </a:r>
            <a:r>
              <a:rPr lang="en-US" b="1" dirty="0" smtClean="0"/>
              <a:t>&gt; </a:t>
            </a:r>
            <a:r>
              <a:rPr lang="en-US" dirty="0" smtClean="0"/>
              <a:t>- position where a word break may occur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11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800" dirty="0" smtClean="0"/>
              <a:t>Hypertext Markup language (HTML) is a standardized system for marking text files to create web pages.  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The World Wide Web Consortium (W3C) sets the standards for HTML, and all browsers are required to meet these standards.  The current standard is HTML5.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HTML defines the content and semantic structure of the page</a:t>
            </a:r>
            <a:br>
              <a:rPr lang="en-US" sz="2800" dirty="0" smtClean="0"/>
            </a:b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HTML elements are the building blocks of a web page, and are composed of tags and attributes.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Image and Multimedia: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&lt;area&gt; </a:t>
            </a:r>
            <a:r>
              <a:rPr lang="en-US" dirty="0"/>
              <a:t>- </a:t>
            </a:r>
            <a:r>
              <a:rPr lang="en-US" dirty="0" smtClean="0"/>
              <a:t>used with the map element to define a hot-spot area within an image and optionally associate it with a link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&lt;audio&gt; </a:t>
            </a:r>
            <a:r>
              <a:rPr lang="en-US" dirty="0"/>
              <a:t>- </a:t>
            </a:r>
            <a:r>
              <a:rPr lang="en-US" dirty="0" smtClean="0"/>
              <a:t>used to embed sound content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  <a:r>
              <a:rPr lang="en-US" dirty="0" smtClean="0"/>
              <a:t>- represents an image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&lt;map&gt; - </a:t>
            </a:r>
            <a:r>
              <a:rPr lang="en-US" dirty="0" smtClean="0"/>
              <a:t>used with &lt;area&gt; element to define an image map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&lt;track&gt; </a:t>
            </a:r>
            <a:r>
              <a:rPr lang="en-US" dirty="0" smtClean="0"/>
              <a:t>- used as a child of the &lt;audio&gt; and &lt;video&gt; elements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&lt;video&gt; </a:t>
            </a:r>
            <a:r>
              <a:rPr lang="en-US" dirty="0" smtClean="0"/>
              <a:t>- used to embed video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13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Embedded content: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&lt;embed&gt; </a:t>
            </a:r>
            <a:r>
              <a:rPr lang="en-US" dirty="0"/>
              <a:t>- </a:t>
            </a:r>
            <a:r>
              <a:rPr lang="en-US" dirty="0" smtClean="0"/>
              <a:t>an integration point for an external application or interactive content (a plug-in)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&lt;iframe&gt; </a:t>
            </a:r>
            <a:r>
              <a:rPr lang="en-US" dirty="0"/>
              <a:t>- </a:t>
            </a:r>
            <a:r>
              <a:rPr lang="en-US" dirty="0" smtClean="0"/>
              <a:t>a container for an embedded page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&lt;object&gt; </a:t>
            </a:r>
            <a:r>
              <a:rPr lang="en-US" dirty="0" smtClean="0"/>
              <a:t>- an external resource, such as an image or page, to be handled by a plug-in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defines parameters for &lt;object&gt;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&lt;source&gt; - </a:t>
            </a:r>
            <a:r>
              <a:rPr lang="en-US" dirty="0" smtClean="0"/>
              <a:t>used to specify multiple media resources for &lt;picture&gt;, &lt;audio&gt;, and &lt;video&gt;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2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Interactive elements: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&lt;details&gt; </a:t>
            </a:r>
            <a:r>
              <a:rPr lang="en-US" dirty="0"/>
              <a:t>- </a:t>
            </a:r>
            <a:r>
              <a:rPr lang="en-US" dirty="0" smtClean="0"/>
              <a:t>used as a disclosure widget from which the user can retrieve additional information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&lt;dialog&gt; </a:t>
            </a:r>
            <a:r>
              <a:rPr lang="en-US" dirty="0"/>
              <a:t>- </a:t>
            </a:r>
            <a:r>
              <a:rPr lang="en-US" dirty="0" smtClean="0"/>
              <a:t>represents a dialog box or other interactive component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&lt;menu&gt; </a:t>
            </a:r>
            <a:r>
              <a:rPr lang="en-US" dirty="0" smtClean="0"/>
              <a:t>- represents a group of commands that a users can perform or activate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menuItem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represents a command that the user may invoke through a popup menu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&lt;summary&gt; - </a:t>
            </a:r>
            <a:r>
              <a:rPr lang="en-US" dirty="0" smtClean="0"/>
              <a:t>used as a summary, caption, or legend for the content of a &lt;details&gt;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7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Scripting: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&lt;canvas&gt; </a:t>
            </a:r>
            <a:r>
              <a:rPr lang="en-US" dirty="0"/>
              <a:t>- </a:t>
            </a:r>
            <a:r>
              <a:rPr lang="en-US" dirty="0" smtClean="0"/>
              <a:t>used to draw graphics via scripting (usually JavaScript)</a:t>
            </a:r>
            <a:endParaRPr lang="en-US" dirty="0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noscript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defines a section of html to be inserted if scripting is not supported or turned off</a:t>
            </a:r>
            <a:endParaRPr lang="en-US" dirty="0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dirty="0" smtClean="0"/>
              <a:t>&lt;script&gt; </a:t>
            </a:r>
            <a:r>
              <a:rPr lang="en-US" dirty="0" smtClean="0"/>
              <a:t>- used to embed or reference an executable 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1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Demarcating edits: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&lt;del&gt; </a:t>
            </a:r>
            <a:r>
              <a:rPr lang="en-US" dirty="0"/>
              <a:t>- </a:t>
            </a:r>
            <a:r>
              <a:rPr lang="en-US" dirty="0" smtClean="0"/>
              <a:t>represents a range of text that has been deleted. Usually rendered with strike-through text</a:t>
            </a:r>
            <a:endParaRPr lang="en-US" dirty="0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dirty="0" smtClean="0"/>
              <a:t>&lt;ins&gt; </a:t>
            </a:r>
            <a:r>
              <a:rPr lang="en-US" dirty="0"/>
              <a:t>- </a:t>
            </a:r>
            <a:r>
              <a:rPr lang="en-US" dirty="0" smtClean="0"/>
              <a:t>represents a range of text that has been added to a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Table Content: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&lt;caption&gt; </a:t>
            </a:r>
            <a:r>
              <a:rPr lang="en-US" dirty="0"/>
              <a:t>- </a:t>
            </a:r>
            <a:r>
              <a:rPr lang="en-US" dirty="0" smtClean="0"/>
              <a:t>the title of </a:t>
            </a:r>
            <a:r>
              <a:rPr lang="en-US" dirty="0"/>
              <a:t>a</a:t>
            </a:r>
            <a:r>
              <a:rPr lang="en-US" dirty="0" smtClean="0"/>
              <a:t> table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&lt;col&gt; </a:t>
            </a:r>
            <a:r>
              <a:rPr lang="en-US" dirty="0"/>
              <a:t>- </a:t>
            </a:r>
            <a:r>
              <a:rPr lang="en-US" dirty="0" smtClean="0"/>
              <a:t>defines a column within a table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colgroup</a:t>
            </a:r>
            <a:r>
              <a:rPr lang="en-US" b="1" dirty="0" smtClean="0"/>
              <a:t>&gt; </a:t>
            </a:r>
            <a:r>
              <a:rPr lang="en-US" dirty="0" smtClean="0"/>
              <a:t>- defines a group of columns within a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&lt;table&gt; - </a:t>
            </a:r>
            <a:r>
              <a:rPr lang="en-US" dirty="0" smtClean="0"/>
              <a:t>represents data in two or more dimensions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tbody</a:t>
            </a:r>
            <a:r>
              <a:rPr lang="en-US" b="1" dirty="0" smtClean="0"/>
              <a:t>&gt; </a:t>
            </a:r>
            <a:r>
              <a:rPr lang="en-US" dirty="0" smtClean="0"/>
              <a:t>- groups the body of a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&lt;td&gt; </a:t>
            </a:r>
            <a:r>
              <a:rPr lang="en-US" dirty="0" smtClean="0"/>
              <a:t>- defines a cell of a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tfoot</a:t>
            </a:r>
            <a:r>
              <a:rPr lang="en-US" b="1" dirty="0" smtClean="0"/>
              <a:t>&gt; </a:t>
            </a:r>
            <a:r>
              <a:rPr lang="en-US" dirty="0" smtClean="0"/>
              <a:t>- defines a set of rows summarizing the columns of the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</a:t>
            </a:r>
            <a:r>
              <a:rPr lang="en-US" dirty="0" smtClean="0"/>
              <a:t>- defines a cell that is a header for a group of cells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thead</a:t>
            </a:r>
            <a:r>
              <a:rPr lang="en-US" b="1" dirty="0" smtClean="0"/>
              <a:t>&gt; </a:t>
            </a:r>
            <a:r>
              <a:rPr lang="en-US" dirty="0" smtClean="0"/>
              <a:t>- defines a set of rows defining the head of the columns of the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 </a:t>
            </a:r>
            <a:r>
              <a:rPr lang="en-US" dirty="0" smtClean="0"/>
              <a:t>- defines a row of cells in a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Form Content: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&lt;button&gt; </a:t>
            </a:r>
            <a:r>
              <a:rPr lang="en-US" dirty="0"/>
              <a:t>- </a:t>
            </a:r>
            <a:r>
              <a:rPr lang="en-US" dirty="0" smtClean="0"/>
              <a:t>a clickable button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datalist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contains &lt;option&gt; elements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fieldset</a:t>
            </a:r>
            <a:r>
              <a:rPr lang="en-US" b="1" dirty="0" smtClean="0"/>
              <a:t>&gt; </a:t>
            </a:r>
            <a:r>
              <a:rPr lang="en-US" dirty="0" smtClean="0"/>
              <a:t>- groups several controls </a:t>
            </a:r>
            <a:r>
              <a:rPr lang="en-US" dirty="0" err="1" smtClean="0"/>
              <a:t>ans</a:t>
            </a:r>
            <a:r>
              <a:rPr lang="en-US" dirty="0" smtClean="0"/>
              <a:t> labels within a form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&lt;form&gt; - </a:t>
            </a:r>
            <a:r>
              <a:rPr lang="en-US" dirty="0" smtClean="0"/>
              <a:t>a document section with interactive controls to submit information to the web server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&lt;input&gt; </a:t>
            </a:r>
            <a:r>
              <a:rPr lang="en-US" dirty="0"/>
              <a:t>- </a:t>
            </a:r>
            <a:r>
              <a:rPr lang="en-US" dirty="0" smtClean="0"/>
              <a:t>used to create interactive controls for web-based forms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keygen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for use with certificate management systems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&lt;label&gt; </a:t>
            </a:r>
            <a:r>
              <a:rPr lang="en-US" dirty="0"/>
              <a:t>- </a:t>
            </a:r>
            <a:r>
              <a:rPr lang="en-US" dirty="0" smtClean="0"/>
              <a:t>represents a caption for an item in a user interface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&lt;legend&gt; </a:t>
            </a:r>
            <a:r>
              <a:rPr lang="en-US" b="1" dirty="0"/>
              <a:t>- </a:t>
            </a:r>
            <a:r>
              <a:rPr lang="en-US" dirty="0" smtClean="0"/>
              <a:t>represents a caption for the content of its parent 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07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Form Content (continued):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&lt;meter&gt; </a:t>
            </a:r>
            <a:r>
              <a:rPr lang="en-US" dirty="0"/>
              <a:t>- </a:t>
            </a:r>
            <a:r>
              <a:rPr lang="en-US" dirty="0" smtClean="0"/>
              <a:t>represents a scalar value within a known range or fractional value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optgroup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used to create a grouping of objects within a &lt;select&gt; element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&lt;option&gt; </a:t>
            </a:r>
            <a:r>
              <a:rPr lang="en-US" dirty="0" smtClean="0"/>
              <a:t>- used to create a control </a:t>
            </a:r>
            <a:r>
              <a:rPr lang="en-US" dirty="0"/>
              <a:t>representing an item within a &lt;select&gt;, &lt;</a:t>
            </a:r>
            <a:r>
              <a:rPr lang="en-US" dirty="0" err="1"/>
              <a:t>optgroup</a:t>
            </a:r>
            <a:r>
              <a:rPr lang="en-US" dirty="0"/>
              <a:t>&gt;, or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  <a:endParaRPr lang="en-US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&lt;output&gt; - </a:t>
            </a:r>
            <a:r>
              <a:rPr lang="en-US" dirty="0" smtClean="0"/>
              <a:t>represents the result of a calculation or user action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&lt;progress&gt; </a:t>
            </a:r>
            <a:r>
              <a:rPr lang="en-US" dirty="0"/>
              <a:t>- </a:t>
            </a:r>
            <a:r>
              <a:rPr lang="en-US" dirty="0" smtClean="0"/>
              <a:t>used to view the completion progress of a task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&lt;select&gt; </a:t>
            </a:r>
            <a:r>
              <a:rPr lang="en-US" dirty="0"/>
              <a:t>- </a:t>
            </a:r>
            <a:r>
              <a:rPr lang="en-US" dirty="0" smtClean="0"/>
              <a:t>represents a control that presents a menu of options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textarea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represents a multi-line plain-text editing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24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76401"/>
            <a:ext cx="8534401" cy="48768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400" dirty="0" smtClean="0"/>
              <a:t>Character entities are used to display special characters. These may be characters that are not found on a keyboard, or key characters, such as &lt; and /.  </a:t>
            </a:r>
          </a:p>
          <a:p>
            <a:pPr marL="4572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200" b="1" dirty="0" smtClean="0"/>
              <a:t>Commonly-used entities</a:t>
            </a:r>
            <a:r>
              <a:rPr lang="en-US" sz="2200" dirty="0" smtClean="0"/>
              <a:t>: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 smtClean="0"/>
              <a:t>&amp;amp;  (&amp;)		&amp;</a:t>
            </a:r>
            <a:r>
              <a:rPr lang="en-US" sz="2600" dirty="0" err="1" smtClean="0"/>
              <a:t>deg</a:t>
            </a:r>
            <a:r>
              <a:rPr lang="en-US" sz="2600" dirty="0" smtClean="0"/>
              <a:t>;  (º)</a:t>
            </a:r>
          </a:p>
          <a:p>
            <a:pPr marL="45720" indent="0">
              <a:buNone/>
            </a:pPr>
            <a:r>
              <a:rPr lang="en-US" sz="2600" dirty="0" smtClean="0"/>
              <a:t>&amp;</a:t>
            </a:r>
            <a:r>
              <a:rPr lang="en-US" sz="2600" dirty="0" err="1" smtClean="0"/>
              <a:t>lt</a:t>
            </a:r>
            <a:r>
              <a:rPr lang="en-US" sz="2600" dirty="0" smtClean="0"/>
              <a:t>;  (&lt;)		&amp;</a:t>
            </a:r>
            <a:r>
              <a:rPr lang="en-US" sz="2600" dirty="0" err="1" smtClean="0"/>
              <a:t>plusmn</a:t>
            </a:r>
            <a:r>
              <a:rPr lang="en-US" sz="2600" dirty="0" smtClean="0"/>
              <a:t>;  (±)</a:t>
            </a:r>
          </a:p>
          <a:p>
            <a:pPr marL="45720" indent="0">
              <a:buNone/>
            </a:pPr>
            <a:r>
              <a:rPr lang="en-US" sz="2600" dirty="0" smtClean="0"/>
              <a:t>&amp;</a:t>
            </a:r>
            <a:r>
              <a:rPr lang="en-US" sz="2600" dirty="0" err="1" smtClean="0"/>
              <a:t>gt</a:t>
            </a:r>
            <a:r>
              <a:rPr lang="en-US" sz="2600" dirty="0" smtClean="0"/>
              <a:t>;  (&gt;)		&amp;</a:t>
            </a:r>
            <a:r>
              <a:rPr lang="en-US" sz="2600" dirty="0" err="1" smtClean="0"/>
              <a:t>lsquo</a:t>
            </a:r>
            <a:r>
              <a:rPr lang="en-US" sz="2600" dirty="0" smtClean="0"/>
              <a:t>;  (opening single quote)</a:t>
            </a:r>
          </a:p>
          <a:p>
            <a:pPr marL="45720" indent="0">
              <a:buNone/>
            </a:pPr>
            <a:r>
              <a:rPr lang="en-US" sz="2600" dirty="0" smtClean="0"/>
              <a:t>&amp;copy;  (©)		&amp;</a:t>
            </a:r>
            <a:r>
              <a:rPr lang="en-US" sz="2600" dirty="0" err="1" smtClean="0"/>
              <a:t>rsquo</a:t>
            </a:r>
            <a:r>
              <a:rPr lang="en-US" sz="2600" dirty="0" smtClean="0"/>
              <a:t>;  </a:t>
            </a:r>
            <a:r>
              <a:rPr lang="en-US" sz="2500" dirty="0" smtClean="0"/>
              <a:t>(closing single quote or apostrophe</a:t>
            </a:r>
            <a:r>
              <a:rPr lang="en-US" sz="2500" dirty="0"/>
              <a:t>)</a:t>
            </a:r>
            <a:endParaRPr lang="en-US" sz="2500" dirty="0" smtClean="0"/>
          </a:p>
          <a:p>
            <a:pPr marL="45720" indent="0">
              <a:buNone/>
            </a:pPr>
            <a:r>
              <a:rPr lang="en-US" sz="2600" dirty="0" smtClean="0"/>
              <a:t>&amp;</a:t>
            </a:r>
            <a:r>
              <a:rPr lang="en-US" sz="2600" dirty="0" err="1" smtClean="0"/>
              <a:t>reg</a:t>
            </a:r>
            <a:r>
              <a:rPr lang="en-US" sz="2600" dirty="0" smtClean="0"/>
              <a:t>;  (®)		&amp;</a:t>
            </a:r>
            <a:r>
              <a:rPr lang="en-US" sz="2600" dirty="0" err="1" smtClean="0"/>
              <a:t>ldquo</a:t>
            </a:r>
            <a:r>
              <a:rPr lang="en-US" sz="2600" dirty="0" smtClean="0"/>
              <a:t>;  (opening double quote)</a:t>
            </a:r>
          </a:p>
          <a:p>
            <a:pPr marL="45720" indent="0">
              <a:buNone/>
            </a:pPr>
            <a:r>
              <a:rPr lang="en-US" sz="2600" dirty="0" smtClean="0"/>
              <a:t>&amp;trade;  (™)		&amp;</a:t>
            </a:r>
            <a:r>
              <a:rPr lang="en-US" sz="2600" dirty="0" err="1" smtClean="0"/>
              <a:t>rdquo</a:t>
            </a:r>
            <a:r>
              <a:rPr lang="en-US" sz="2600" dirty="0" smtClean="0"/>
              <a:t>;  (closing double quote)</a:t>
            </a:r>
          </a:p>
          <a:p>
            <a:pPr marL="45720" indent="0">
              <a:buNone/>
            </a:pPr>
            <a:r>
              <a:rPr lang="en-US" sz="2600" dirty="0" smtClean="0"/>
              <a:t>&amp;cent;  (¢)		&amp;</a:t>
            </a:r>
            <a:r>
              <a:rPr lang="en-US" sz="2600" dirty="0" err="1" smtClean="0"/>
              <a:t>nbsp</a:t>
            </a:r>
            <a:r>
              <a:rPr lang="en-US" sz="2600" dirty="0" smtClean="0"/>
              <a:t>;	   (non-breaking space)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A complete list of character entities may be found at</a:t>
            </a:r>
          </a:p>
          <a:p>
            <a:pPr marL="320040" lvl="1" indent="0">
              <a:spcBef>
                <a:spcPts val="600"/>
              </a:spcBef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dev.w3.org/html5/html-author/charref</a:t>
            </a:r>
            <a:endParaRPr lang="en-US" dirty="0" smtClean="0"/>
          </a:p>
          <a:p>
            <a:pPr marL="320040" lvl="1" indent="0">
              <a:spcBef>
                <a:spcPts val="600"/>
              </a:spcBef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en.wikipedia.org/wiki/List_of_XML_and_HTML_character_entity_references#Character_entity_references_in_HTML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tag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tag_name</a:t>
            </a:r>
            <a:r>
              <a:rPr lang="en-US" sz="2000" dirty="0" smtClean="0"/>
              <a:t> [attributes]&gt;</a:t>
            </a:r>
          </a:p>
          <a:p>
            <a:pPr lvl="2"/>
            <a:r>
              <a:rPr lang="en-US" dirty="0" smtClean="0"/>
              <a:t>Attributes (optional) include attribute name and value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Content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End tag</a:t>
            </a:r>
          </a:p>
          <a:p>
            <a:pPr lvl="1"/>
            <a:r>
              <a:rPr lang="en-US" sz="2000" dirty="0" smtClean="0"/>
              <a:t>&lt;/</a:t>
            </a:r>
            <a:r>
              <a:rPr lang="en-US" sz="2000" dirty="0" err="1" smtClean="0"/>
              <a:t>tag_name</a:t>
            </a:r>
            <a:r>
              <a:rPr lang="en-US" sz="2000" dirty="0" smtClean="0"/>
              <a:t>&gt;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Not used for void elements: </a:t>
            </a:r>
            <a:endParaRPr lang="en-US" sz="2000" dirty="0"/>
          </a:p>
          <a:p>
            <a:pPr marL="640080" lvl="2" indent="0">
              <a:buNone/>
            </a:pPr>
            <a:r>
              <a:rPr lang="en-US" dirty="0" smtClean="0"/>
              <a:t>&lt;area&gt;	&lt;command&gt;	&lt;input&gt;		&lt;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 marL="640080" lvl="2" indent="0">
              <a:buNone/>
            </a:pPr>
            <a:r>
              <a:rPr lang="en-US" dirty="0" smtClean="0"/>
              <a:t>&lt;base&gt;	&lt;embed&gt;	&lt;</a:t>
            </a:r>
            <a:r>
              <a:rPr lang="en-US" dirty="0" err="1" smtClean="0"/>
              <a:t>keygen</a:t>
            </a:r>
            <a:r>
              <a:rPr lang="en-US" dirty="0" smtClean="0"/>
              <a:t>&gt;	&lt;source&gt;</a:t>
            </a:r>
          </a:p>
          <a:p>
            <a:pPr marL="640080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	&lt;</a:t>
            </a:r>
            <a:r>
              <a:rPr lang="en-US" dirty="0" err="1" smtClean="0"/>
              <a:t>hr</a:t>
            </a:r>
            <a:r>
              <a:rPr lang="en-US" dirty="0" smtClean="0"/>
              <a:t>&gt;		&lt;link&gt;		&lt;track&gt;</a:t>
            </a:r>
          </a:p>
          <a:p>
            <a:pPr marL="640080" lvl="2" indent="0">
              <a:buNone/>
            </a:pPr>
            <a:r>
              <a:rPr lang="en-US" dirty="0" smtClean="0"/>
              <a:t>&lt;col&gt;</a:t>
            </a: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		&lt;meta&gt;		&lt;</a:t>
            </a:r>
            <a:r>
              <a:rPr lang="en-US" dirty="0" err="1" smtClean="0"/>
              <a:t>wbr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Parts of an html5 document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724400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&lt;!DOCTYPE html&gt;	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&lt;html </a:t>
            </a:r>
            <a:r>
              <a:rPr lang="en-US" altLang="en-US" sz="2800" dirty="0" err="1" smtClean="0"/>
              <a:t>lang</a:t>
            </a:r>
            <a:r>
              <a:rPr lang="en-US" altLang="en-US" sz="2800" dirty="0" smtClean="0"/>
              <a:t>=“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”&gt;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&lt;head&gt;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&lt;meta charset=“utf-8”&gt;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&lt;title&gt;Web Basics&lt;/title&gt;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&lt;/head&gt;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	&lt;body&gt;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	&lt;/body&gt;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head may contain and meta tags and links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marL="594360" lvl="2" indent="0">
              <a:buNone/>
            </a:pP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head&gt;  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title&gt;Wright State CS2800&lt;/title</a:t>
            </a:r>
            <a:r>
              <a:rPr lang="en-US" sz="2000" b="1" dirty="0" smtClean="0"/>
              <a:t>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charset="utf-8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</a:t>
            </a:r>
            <a:r>
              <a:rPr lang="en-US" sz="2000" b="1" dirty="0" smtClean="0"/>
              <a:t> name</a:t>
            </a:r>
            <a:r>
              <a:rPr lang="en-US" sz="2000" b="1" dirty="0"/>
              <a:t>="description" </a:t>
            </a:r>
            <a:r>
              <a:rPr lang="en-US" sz="2000" b="1" dirty="0" smtClean="0"/>
              <a:t> content=“An example site for</a:t>
            </a:r>
          </a:p>
          <a:p>
            <a:pPr marL="594360" lvl="2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     Wright </a:t>
            </a:r>
            <a:r>
              <a:rPr lang="en-US" sz="2000" b="1" dirty="0"/>
              <a:t>State University CS2800 class; </a:t>
            </a:r>
            <a:r>
              <a:rPr lang="en-US" sz="2000" b="1" dirty="0" smtClean="0"/>
              <a:t> includes an </a:t>
            </a:r>
          </a:p>
          <a:p>
            <a:pPr marL="594360" lvl="2" indent="0">
              <a:buNone/>
            </a:pPr>
            <a:r>
              <a:rPr lang="en-US" sz="2000" b="1" dirty="0" smtClean="0"/>
              <a:t>           introduction </a:t>
            </a:r>
            <a:r>
              <a:rPr lang="en-US" sz="2000" b="1" dirty="0"/>
              <a:t>to </a:t>
            </a:r>
            <a:r>
              <a:rPr lang="en-US" sz="2000" b="1" dirty="0" smtClean="0"/>
              <a:t>design</a:t>
            </a:r>
            <a:r>
              <a:rPr lang="en-US" sz="2000" b="1" dirty="0"/>
              <a:t>, HTML, </a:t>
            </a:r>
            <a:r>
              <a:rPr lang="en-US" sz="2000" b="1" dirty="0" err="1"/>
              <a:t>CSS,and</a:t>
            </a:r>
            <a:r>
              <a:rPr lang="en-US" sz="2000" b="1" dirty="0"/>
              <a:t> JavaScript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</a:t>
            </a:r>
            <a:r>
              <a:rPr lang="en-US" sz="2000" b="1" dirty="0" smtClean="0"/>
              <a:t> name</a:t>
            </a:r>
            <a:r>
              <a:rPr lang="en-US" sz="2000" b="1" dirty="0"/>
              <a:t>="keywords</a:t>
            </a:r>
            <a:r>
              <a:rPr lang="en-US" sz="2000" b="1"/>
              <a:t>" </a:t>
            </a:r>
            <a:r>
              <a:rPr lang="en-US" sz="2000" b="1" smtClean="0"/>
              <a:t> content</a:t>
            </a:r>
            <a:r>
              <a:rPr lang="en-US" sz="2000" b="1" dirty="0"/>
              <a:t>="wright state university,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cs2800</a:t>
            </a:r>
            <a:r>
              <a:rPr lang="en-US" sz="2000" b="1" dirty="0"/>
              <a:t>, fall2015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="shortcut icon"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image_files</a:t>
            </a:r>
            <a:r>
              <a:rPr lang="en-US" sz="2000" b="1" dirty="0"/>
              <a:t>/favicon.ico"&gt;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="stylesheet"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css_files</a:t>
            </a:r>
            <a:r>
              <a:rPr lang="en-US" sz="2000" b="1" dirty="0"/>
              <a:t>/normalize.css"&gt;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="stylesheet"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css_files</a:t>
            </a:r>
            <a:r>
              <a:rPr lang="en-US" sz="2000" b="1" dirty="0"/>
              <a:t>/main.css</a:t>
            </a:r>
            <a:r>
              <a:rPr lang="en-US" sz="2000" b="1" dirty="0" smtClean="0"/>
              <a:t>"&gt; </a:t>
            </a:r>
          </a:p>
          <a:p>
            <a:pPr marL="594360" lvl="2" indent="0">
              <a:buNone/>
            </a:pPr>
            <a:r>
              <a:rPr lang="en-US" sz="2000" b="1" dirty="0" smtClean="0"/>
              <a:t>&lt;/</a:t>
            </a:r>
            <a:r>
              <a:rPr lang="en-US" sz="2000" b="1" dirty="0"/>
              <a:t>head&gt;</a:t>
            </a:r>
            <a:r>
              <a:rPr lang="en-US" altLang="en-US" sz="16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040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body may contain header, main, and footer elements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marL="274320" lvl="2" indent="0">
              <a:buNone/>
            </a:pPr>
            <a:r>
              <a:rPr lang="en-US" sz="2000" b="1" dirty="0" smtClean="0"/>
              <a:t>&lt;body&gt;</a:t>
            </a:r>
          </a:p>
          <a:p>
            <a:pPr marL="594360" lvl="2" indent="0">
              <a:buNone/>
            </a:pPr>
            <a:r>
              <a:rPr lang="en-US" sz="2000" b="1" dirty="0" smtClean="0"/>
              <a:t>&lt;header&gt;   </a:t>
            </a:r>
          </a:p>
          <a:p>
            <a:pPr marL="594360" lvl="2" indent="0">
              <a:buNone/>
            </a:pPr>
            <a:r>
              <a:rPr lang="en-US" sz="2000" dirty="0" smtClean="0"/>
              <a:t>    &lt;h1&gt;Wright </a:t>
            </a:r>
            <a:r>
              <a:rPr lang="en-US" sz="2000" dirty="0"/>
              <a:t>State CS2800</a:t>
            </a:r>
            <a:r>
              <a:rPr lang="en-US" sz="2000" dirty="0" smtClean="0"/>
              <a:t>&lt;/h1&gt;</a:t>
            </a:r>
          </a:p>
          <a:p>
            <a:pPr marL="594360" lvl="2" indent="0">
              <a:buNone/>
            </a:pPr>
            <a:r>
              <a:rPr lang="en-US" sz="2000" b="1" dirty="0" smtClean="0"/>
              <a:t>&lt;/header&gt;</a:t>
            </a:r>
          </a:p>
          <a:p>
            <a:pPr marL="594360" lvl="2" indent="0">
              <a:spcBef>
                <a:spcPts val="1200"/>
              </a:spcBef>
              <a:buNone/>
            </a:pPr>
            <a:r>
              <a:rPr lang="en-US" altLang="en-US" sz="2000" b="1" dirty="0" smtClean="0"/>
              <a:t>&lt;main&gt;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&lt;h1&gt;Main Content&lt;/h1&gt;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&lt;p&gt;The main content of the page goes here&lt;/p&gt;   </a:t>
            </a:r>
          </a:p>
          <a:p>
            <a:pPr marL="594360" lvl="2" indent="0">
              <a:buNone/>
            </a:pPr>
            <a:r>
              <a:rPr lang="en-US" altLang="en-US" sz="2000" b="1" dirty="0" smtClean="0"/>
              <a:t>&lt;/main&gt;</a:t>
            </a:r>
          </a:p>
          <a:p>
            <a:pPr marL="594360" lvl="2" indent="0">
              <a:spcBef>
                <a:spcPts val="1200"/>
              </a:spcBef>
              <a:buNone/>
            </a:pPr>
            <a:r>
              <a:rPr lang="en-US" altLang="en-US" sz="2000" b="1" dirty="0" smtClean="0"/>
              <a:t>&lt;footer&gt;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&lt;p&gt;footnotes, copyright, etc., info here&lt;/p&gt;</a:t>
            </a:r>
          </a:p>
          <a:p>
            <a:pPr marL="594360" lvl="2" indent="0">
              <a:buNone/>
            </a:pPr>
            <a:r>
              <a:rPr lang="en-US" altLang="en-US" sz="2000" b="1" dirty="0" smtClean="0"/>
              <a:t>&lt;/footer&gt;   </a:t>
            </a:r>
          </a:p>
          <a:p>
            <a:pPr marL="274320" lvl="2" indent="0">
              <a:buNone/>
            </a:pPr>
            <a:r>
              <a:rPr lang="en-US" altLang="en-US" sz="2000" b="1" dirty="0" smtClean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6294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719071"/>
            <a:ext cx="8686800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a </a:t>
            </a:r>
            <a:r>
              <a:rPr lang="en-US" sz="1800" dirty="0" err="1"/>
              <a:t>href</a:t>
            </a:r>
            <a:r>
              <a:rPr lang="en-US" sz="1800" dirty="0"/>
              <a:t>="http://www.w3schools.com/website/web_validate.asp" </a:t>
            </a:r>
            <a:r>
              <a:rPr lang="en-US" sz="1800" dirty="0" smtClean="0"/>
              <a:t>&gt; W3Schools </a:t>
            </a:r>
            <a:r>
              <a:rPr lang="en-US" sz="1800" dirty="0"/>
              <a:t>validator&lt;/a</a:t>
            </a:r>
            <a:r>
              <a:rPr lang="en-US" sz="1800" dirty="0" smtClean="0"/>
              <a:t>&gt;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2400" dirty="0" smtClean="0"/>
              <a:t>Tag name:  </a:t>
            </a:r>
            <a:r>
              <a:rPr lang="en-US" sz="2400" dirty="0" smtClean="0">
                <a:solidFill>
                  <a:srgbClr val="0070C0"/>
                </a:solidFill>
              </a:rPr>
              <a:t>a</a:t>
            </a:r>
          </a:p>
          <a:p>
            <a:pPr marL="45720" indent="0">
              <a:buNone/>
            </a:pPr>
            <a:r>
              <a:rPr lang="en-US" sz="2400" dirty="0" smtClean="0"/>
              <a:t>Attribute:   </a:t>
            </a:r>
            <a:r>
              <a:rPr lang="en-US" sz="2400" dirty="0" err="1" smtClean="0">
                <a:solidFill>
                  <a:srgbClr val="0070C0"/>
                </a:solidFill>
              </a:rPr>
              <a:t>href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Attribute value</a:t>
            </a:r>
            <a:r>
              <a:rPr lang="en-US" sz="1800" dirty="0" smtClean="0">
                <a:solidFill>
                  <a:srgbClr val="0070C0"/>
                </a:solidFill>
              </a:rPr>
              <a:t>:   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r>
              <a:rPr lang="en-US" sz="1600" dirty="0">
                <a:solidFill>
                  <a:srgbClr val="0070C0"/>
                </a:solidFill>
              </a:rPr>
              <a:t>http://www.w3schools.com/website/web_validate.asp"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Content:</a:t>
            </a:r>
            <a:r>
              <a:rPr lang="en-US" sz="16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W3Schools validator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link 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68172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&lt;p&gt;Unordered (bulleted) list begins here:&lt;/p&gt;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1&lt;/li&gt;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2&lt;/li&gt;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3&lt;/li&gt;</a:t>
            </a:r>
          </a:p>
          <a:p>
            <a:pPr marL="4572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&lt;p&gt;Ordered (numbered) list begins here:&lt;/p&gt;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pPr marL="320040" lvl="1" indent="0">
              <a:buNone/>
            </a:pPr>
            <a:r>
              <a:rPr lang="en-US" sz="2000" dirty="0"/>
              <a:t>&lt;li&gt;Item 1&lt;/li&gt;</a:t>
            </a:r>
          </a:p>
          <a:p>
            <a:pPr marL="320040" lvl="1" indent="0">
              <a:buNone/>
            </a:pPr>
            <a:r>
              <a:rPr lang="en-US" sz="2000" dirty="0"/>
              <a:t>&lt;li&gt;Item 2&lt;/li&gt;</a:t>
            </a:r>
          </a:p>
          <a:p>
            <a:pPr marL="320040" lvl="1" indent="0">
              <a:buNone/>
            </a:pPr>
            <a:r>
              <a:rPr lang="en-US" sz="2000" dirty="0"/>
              <a:t>&lt;li&gt;Item 3&lt;/li&gt;</a:t>
            </a:r>
          </a:p>
          <a:p>
            <a:pPr marL="4572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Lists can be nested; see Design page on CS2800 web site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719070"/>
            <a:ext cx="8686800" cy="47579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="../basics/images/static_process_400x200.jpg" </a:t>
            </a:r>
            <a:r>
              <a:rPr lang="en-US" sz="1800" dirty="0" smtClean="0"/>
              <a:t> alt</a:t>
            </a:r>
            <a:r>
              <a:rPr lang="en-US" sz="1800" dirty="0"/>
              <a:t>="static processing" </a:t>
            </a:r>
            <a:r>
              <a:rPr lang="en-US" sz="1800" dirty="0" smtClean="0"/>
              <a:t> width</a:t>
            </a:r>
            <a:r>
              <a:rPr lang="en-US" sz="1800" dirty="0"/>
              <a:t>="400</a:t>
            </a:r>
            <a:r>
              <a:rPr lang="en-US" sz="1800" dirty="0" smtClean="0"/>
              <a:t>"&gt;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Tag name:  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 smtClean="0"/>
              <a:t>Attribute:   </a:t>
            </a:r>
            <a:r>
              <a:rPr lang="en-US" sz="2400" dirty="0" err="1" smtClean="0">
                <a:solidFill>
                  <a:srgbClr val="0070C0"/>
                </a:solidFill>
              </a:rPr>
              <a:t>src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Attribute value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/>
              <a:t>="../basics/images/static_process_400x200.jpg</a:t>
            </a:r>
            <a:r>
              <a:rPr lang="en-US" sz="1800" dirty="0" smtClean="0"/>
              <a:t>“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/>
              <a:t>Attribute:   </a:t>
            </a:r>
            <a:r>
              <a:rPr lang="en-US" sz="2400" dirty="0" smtClean="0">
                <a:solidFill>
                  <a:srgbClr val="0070C0"/>
                </a:solidFill>
              </a:rPr>
              <a:t>alt</a:t>
            </a:r>
            <a:endParaRPr lang="en-US" sz="24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/>
              <a:t>Attribute value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“static processing“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/>
              <a:t>Attribute:   </a:t>
            </a:r>
            <a:r>
              <a:rPr lang="en-US" sz="2400" dirty="0" smtClean="0">
                <a:solidFill>
                  <a:srgbClr val="0070C0"/>
                </a:solidFill>
              </a:rPr>
              <a:t>width</a:t>
            </a:r>
            <a:endParaRPr lang="en-US" sz="24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/>
              <a:t>Attribute </a:t>
            </a:r>
            <a:r>
              <a:rPr lang="en-US" sz="2400" dirty="0" smtClean="0"/>
              <a:t>value</a:t>
            </a:r>
            <a:r>
              <a:rPr lang="en-US" sz="2400" dirty="0" smtClean="0">
                <a:solidFill>
                  <a:srgbClr val="0070C0"/>
                </a:solidFill>
              </a:rPr>
              <a:t>:  400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an image 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482</TotalTime>
  <Words>2277</Words>
  <Application>Microsoft Office PowerPoint</Application>
  <PresentationFormat>On-screen Show (4:3)</PresentationFormat>
  <Paragraphs>336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CS1180 presentation theme</vt:lpstr>
      <vt:lpstr>HTML basics</vt:lpstr>
      <vt:lpstr>What is html?</vt:lpstr>
      <vt:lpstr>Parts of an element</vt:lpstr>
      <vt:lpstr>Parts of an html5 document</vt:lpstr>
      <vt:lpstr>The head may contain and meta tags and links</vt:lpstr>
      <vt:lpstr>The body may contain header, main, and footer elements</vt:lpstr>
      <vt:lpstr>Specifying a link (example)</vt:lpstr>
      <vt:lpstr>Creating a list</vt:lpstr>
      <vt:lpstr>Specifying an image (example)</vt:lpstr>
      <vt:lpstr>Image references</vt:lpstr>
      <vt:lpstr>Identifying attributes: class and id</vt:lpstr>
      <vt:lpstr>Phrasing elements for styling</vt:lpstr>
      <vt:lpstr>Element categories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Character entities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Harawa</cp:lastModifiedBy>
  <cp:revision>77</cp:revision>
  <dcterms:created xsi:type="dcterms:W3CDTF">2015-01-22T15:05:06Z</dcterms:created>
  <dcterms:modified xsi:type="dcterms:W3CDTF">2015-09-23T11:45:21Z</dcterms:modified>
</cp:coreProperties>
</file>