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.fntdata"/><Relationship Id="rId6" Type="http://schemas.openxmlformats.org/officeDocument/2006/relationships/slide" Target="slides/slide1.xml"/><Relationship Id="rId18" Type="http://schemas.openxmlformats.org/officeDocument/2006/relationships/font" Target="fonts/ProximaNov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hape 9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510450" y="3182312"/>
            <a:ext cx="8123100" cy="629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311700" y="991475"/>
            <a:ext cx="8520599" cy="19178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b="1" sz="14000"/>
            </a:lvl1pPr>
            <a:lvl2pPr algn="ctr">
              <a:spcBef>
                <a:spcPts val="0"/>
              </a:spcBef>
              <a:buSzPct val="100000"/>
              <a:defRPr b="1" sz="14000"/>
            </a:lvl2pPr>
            <a:lvl3pPr algn="ctr">
              <a:spcBef>
                <a:spcPts val="0"/>
              </a:spcBef>
              <a:buSzPct val="100000"/>
              <a:defRPr b="1" sz="14000"/>
            </a:lvl3pPr>
            <a:lvl4pPr algn="ctr">
              <a:spcBef>
                <a:spcPts val="0"/>
              </a:spcBef>
              <a:buSzPct val="100000"/>
              <a:defRPr b="1" sz="14000"/>
            </a:lvl4pPr>
            <a:lvl5pPr algn="ctr">
              <a:spcBef>
                <a:spcPts val="0"/>
              </a:spcBef>
              <a:buSzPct val="100000"/>
              <a:defRPr b="1" sz="14000"/>
            </a:lvl5pPr>
            <a:lvl6pPr algn="ctr">
              <a:spcBef>
                <a:spcPts val="0"/>
              </a:spcBef>
              <a:buSzPct val="100000"/>
              <a:defRPr b="1" sz="14000"/>
            </a:lvl6pPr>
            <a:lvl7pPr algn="ctr">
              <a:spcBef>
                <a:spcPts val="0"/>
              </a:spcBef>
              <a:buSzPct val="100000"/>
              <a:defRPr b="1" sz="14000"/>
            </a:lvl7pPr>
            <a:lvl8pPr algn="ctr">
              <a:spcBef>
                <a:spcPts val="0"/>
              </a:spcBef>
              <a:buSzPct val="100000"/>
              <a:defRPr b="1" sz="14000"/>
            </a:lvl8pPr>
            <a:lvl9pPr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3071300"/>
            <a:ext cx="8520599" cy="901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hape 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Shape 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b="1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572000" y="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Shape 40"/>
          <p:cNvSpPr txBox="1"/>
          <p:nvPr>
            <p:ph type="title"/>
          </p:nvPr>
        </p:nvSpPr>
        <p:spPr>
          <a:xfrm>
            <a:off x="265500" y="1205825"/>
            <a:ext cx="4045199" cy="1509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42368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0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8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Relationship Id="rId6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5.png"/><Relationship Id="rId4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Relationship Id="rId4" Type="http://schemas.openxmlformats.org/officeDocument/2006/relationships/image" Target="../media/image06.png"/><Relationship Id="rId5" Type="http://schemas.openxmlformats.org/officeDocument/2006/relationships/image" Target="../media/image01.png"/><Relationship Id="rId6" Type="http://schemas.openxmlformats.org/officeDocument/2006/relationships/image" Target="../media/image0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4294967295" type="ctrTitle"/>
          </p:nvPr>
        </p:nvSpPr>
        <p:spPr>
          <a:xfrm>
            <a:off x="86875" y="0"/>
            <a:ext cx="8520599" cy="464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Table 3’s Treasure Trove of Tables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1700" y="42368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pew pew pew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4100"/>
            <a:ext cx="9144000" cy="43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Tableception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600"/>
              <a:t>You can nest one table within another table by coding a table element within a td.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600"/>
              <a:t>Table nesting is rarely used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Ex: 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6075" y="1610650"/>
            <a:ext cx="2395875" cy="319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5627" y="2835400"/>
            <a:ext cx="2560199" cy="169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to control wrapping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Use the white-space: nowrap; property on the table in css to get tables to stop wrapping.</a:t>
            </a:r>
          </a:p>
          <a:p>
            <a:pPr indent="-228600" lvl="1" marL="914400" rtl="0">
              <a:spcBef>
                <a:spcPts val="0"/>
              </a:spcBef>
              <a:buChar char="◆"/>
            </a:pPr>
            <a:r>
              <a:rPr lang="en"/>
              <a:t>Be careful This could cause stuff to go off the side of the page.</a:t>
            </a:r>
          </a:p>
          <a:p>
            <a:pPr indent="-228600" lvl="1" marL="914400" rtl="0">
              <a:spcBef>
                <a:spcPts val="0"/>
              </a:spcBef>
              <a:buChar char="◆"/>
            </a:pPr>
            <a:r>
              <a:rPr lang="en"/>
              <a:t>Note that the two figures have been sized the same.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600" y="2952625"/>
            <a:ext cx="1569599" cy="205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7700" y="2952625"/>
            <a:ext cx="1610249" cy="196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8024" y="2952625"/>
            <a:ext cx="2647525" cy="50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35901" y="3996175"/>
            <a:ext cx="1969649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>
            <a:off x="869600" y="2352675"/>
            <a:ext cx="1442699" cy="39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No wrap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/>
        </p:nvSpPr>
        <p:spPr>
          <a:xfrm>
            <a:off x="6535900" y="2430925"/>
            <a:ext cx="1442699" cy="39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 wrap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x="3217700" y="2430925"/>
            <a:ext cx="1442699" cy="39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Wrap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/>
        </p:nvSpPr>
        <p:spPr>
          <a:xfrm>
            <a:off x="6535900" y="3529750"/>
            <a:ext cx="1442699" cy="39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Wrap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RESERVED FOR IN CLASS ACTIVITY 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Switch to in class activity.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How to Create a Table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Tables are created using the &lt;table&gt; tag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Tables consist of a header, body and footer sections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&lt;th&gt; tag defines a header cell within a row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&lt;tr&gt; tag defines a table row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&lt;td&gt; tag defines a data cell within a row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width defined by content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How to add a Header and Footer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599" cy="363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Headers are created with the &lt;thead&gt; tag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Body for the table is created with the &lt;tbody&gt; tag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Footers are created with the &lt;tfoot&gt; tag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Example: 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8650" y="1017725"/>
            <a:ext cx="1905005" cy="37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3624" y="2793849"/>
            <a:ext cx="2311575" cy="142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Formatting tables with CSS commands :D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border-collapse: collapse, border-collapse: separate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Default is border-collapse: separate. This determine spacing between borders exists or not, in the event of multiple borders being collapsed, the more dominant border will be displayed.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border-spacing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specifies the space between cells when borders are separate. Can be relative or absolute.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padding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Determines the space between the contents of the table cell and the outer edge of the cell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text-align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The horizontal alignment of text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vertical-align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The vertical alignment of text.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/>
        </p:nvSpPr>
        <p:spPr>
          <a:xfrm>
            <a:off x="288725" y="213875"/>
            <a:ext cx="2694599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600"/>
              <a:t>HTML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4436475" y="305125"/>
            <a:ext cx="1582499" cy="7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000"/>
              <a:t>CSS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275" y="1164675"/>
            <a:ext cx="4190999" cy="381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75" y="764625"/>
            <a:ext cx="2496200" cy="421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9350" y="2683912"/>
            <a:ext cx="2914649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29350" y="1337825"/>
            <a:ext cx="2914650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CSS3 Structural pseudo-classes for formatting tables :)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20400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Using pseudo classes simplifies html by not being forced to use id and class selectors.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commands include :nth-child(n) , nth-last-child(n) , nth-last-of-type(n)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Typical values for the (n) include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odd: every odd child/element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even: every even child/element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n: the nth chill or element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2n: same as even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3n: every third child or element( 3, 6, 9)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2n+1: same as odd</a:t>
            </a:r>
          </a:p>
          <a:p>
            <a:pPr indent="-228600" lvl="2" marL="1371600">
              <a:spcBef>
                <a:spcPts val="0"/>
              </a:spcBef>
            </a:pPr>
            <a:r>
              <a:rPr lang="en"/>
              <a:t>3n+1: every third child or element starting with 1.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HTML5 Figure and Figcaption Elements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155850" y="1152475"/>
            <a:ext cx="88322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&lt;figure&gt;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 	&lt;figcaption&gt;</a:t>
            </a:r>
            <a:r>
              <a:rPr b="1"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Total Sales by Book</a:t>
            </a:r>
            <a:r>
              <a:rPr b="1" lang="en" sz="1400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&lt;/figcaption&gt;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 	&lt;table&gt;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       	</a:t>
            </a:r>
            <a:r>
              <a:rPr b="1"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&lt;/table&gt;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&lt;/figure&gt;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en" sz="1600">
                <a:solidFill>
                  <a:srgbClr val="000000"/>
                </a:solidFill>
              </a:rPr>
              <a:t>Figcaption elements are inline elements </a:t>
            </a:r>
          </a:p>
          <a:p>
            <a:pPr indent="-330200" lvl="1" marL="914400" rtl="0">
              <a:spcBef>
                <a:spcPts val="0"/>
              </a:spcBef>
              <a:buClr>
                <a:srgbClr val="000000"/>
              </a:buClr>
              <a:buSzPct val="133333"/>
              <a:buChar char="-"/>
            </a:pPr>
            <a:r>
              <a:rPr lang="en" sz="1200">
                <a:solidFill>
                  <a:srgbClr val="000000"/>
                </a:solidFill>
              </a:rPr>
              <a:t>Use the display: property to change this in CSS</a:t>
            </a:r>
          </a:p>
          <a:p>
            <a:pPr indent="-3302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en" sz="1600">
                <a:solidFill>
                  <a:srgbClr val="000000"/>
                </a:solidFill>
              </a:rPr>
              <a:t>Captions are displayed above of the table </a:t>
            </a:r>
          </a:p>
          <a:p>
            <a:pPr indent="-3302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en" sz="1600">
                <a:solidFill>
                  <a:srgbClr val="000000"/>
                </a:solidFill>
              </a:rPr>
              <a:t>The figure element acts like a container</a:t>
            </a: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0" y="2410687"/>
            <a:ext cx="4191000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chemeClr val="lt2"/>
                </a:solidFill>
              </a:rPr>
              <a:t>Merging Cells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017725"/>
            <a:ext cx="4336500" cy="2244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Merging is done via HTML, </a:t>
            </a:r>
            <a:r>
              <a:rPr i="1" lang="en">
                <a:solidFill>
                  <a:srgbClr val="000000"/>
                </a:solidFill>
              </a:rPr>
              <a:t>not</a:t>
            </a:r>
            <a:r>
              <a:rPr lang="en">
                <a:solidFill>
                  <a:srgbClr val="000000"/>
                </a:solidFill>
              </a:rPr>
              <a:t> CSS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Use the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colspan </a:t>
            </a:r>
            <a:r>
              <a:rPr lang="en">
                <a:solidFill>
                  <a:srgbClr val="000000"/>
                </a:solidFill>
              </a:rPr>
              <a:t>attribute to merge cells in the same row across 2+ columns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Use the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rowspan </a:t>
            </a:r>
            <a:r>
              <a:rPr lang="en">
                <a:solidFill>
                  <a:srgbClr val="000000"/>
                </a:solidFill>
              </a:rPr>
              <a:t>attribute to merge cells in the same column across 2+ rows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397075"/>
            <a:ext cx="4495800" cy="16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>
            <p:ph idx="2" type="body"/>
          </p:nvPr>
        </p:nvSpPr>
        <p:spPr>
          <a:xfrm>
            <a:off x="4807500" y="445025"/>
            <a:ext cx="4336500" cy="459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066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&lt;table&gt;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 	&lt;thead&gt;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       	&lt;tr&gt;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	&lt;th </a:t>
            </a:r>
            <a:r>
              <a:rPr b="1" lang="en" sz="1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rowspan</a:t>
            </a:r>
            <a:r>
              <a:rPr b="1" lang="en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3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"2"</a:t>
            </a:r>
            <a:r>
              <a:rPr b="1" lang="en" sz="1300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Book</a:t>
            </a:r>
            <a:r>
              <a:rPr b="1" lang="en" sz="1300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&lt;/th&gt;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	&lt;th </a:t>
            </a:r>
            <a:r>
              <a:rPr b="1" lang="en" sz="1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colspan</a:t>
            </a:r>
            <a:r>
              <a:rPr b="1" lang="en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3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"2"</a:t>
            </a:r>
            <a:r>
              <a:rPr b="1" lang="en" sz="1300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Sales</a:t>
            </a:r>
            <a:r>
              <a:rPr b="1" lang="en" sz="1300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&lt;/th&gt;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       	&lt;/tr&gt;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       	&lt;tr&gt;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	&lt;th&gt;</a:t>
            </a:r>
            <a:r>
              <a:rPr b="1" lang="en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North</a:t>
            </a:r>
            <a:r>
              <a:rPr b="1" lang="en" sz="1300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&lt;/th&gt;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	&lt;th&gt;</a:t>
            </a:r>
            <a:r>
              <a:rPr b="1" lang="en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South</a:t>
            </a:r>
            <a:r>
              <a:rPr b="1" lang="en" sz="1300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&lt;/th&gt;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	&lt;th&gt;</a:t>
            </a:r>
            <a:r>
              <a:rPr b="1" lang="en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West</a:t>
            </a:r>
            <a:r>
              <a:rPr b="1" lang="en" sz="1300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&lt;/th&gt;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	&lt;th&gt;</a:t>
            </a:r>
            <a:r>
              <a:rPr b="1" lang="en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Total</a:t>
            </a:r>
            <a:r>
              <a:rPr b="1" lang="en" sz="1300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&lt;/th&gt;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       	&lt;/tr&gt;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 	&lt;/thead&gt;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 	&lt;tbody&gt;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       	</a:t>
            </a:r>
            <a:r>
              <a:rPr b="1" lang="en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 	&lt;/tbody&gt;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 	&lt;tfoot&gt;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       	</a:t>
            </a:r>
            <a:r>
              <a:rPr b="1" lang="en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 	&lt;/tfoot&gt;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&lt;/table&gt;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Attributes for accessibility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631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Caption-</a:t>
            </a:r>
            <a:r>
              <a:rPr lang="en" sz="1600"/>
              <a:t>Describes the content of a table.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Headers- </a:t>
            </a:r>
            <a:r>
              <a:rPr lang="en" sz="1600"/>
              <a:t>Describes the content of the cell.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Scope-</a:t>
            </a:r>
            <a:r>
              <a:rPr lang="en" sz="1600"/>
              <a:t>Keywords that associate to cell with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600"/>
              <a:t> a row or column. 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"/>
              <a:t>- </a:t>
            </a:r>
            <a:r>
              <a:rPr lang="en" sz="1400"/>
              <a:t>“row” and “col” are often used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400"/>
              <a:t>- “rowgroup” for merged cells.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0687" y="1483962"/>
            <a:ext cx="4200525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