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598" r:id="rId2"/>
    <p:sldId id="599" r:id="rId3"/>
    <p:sldId id="605" r:id="rId4"/>
    <p:sldId id="339" r:id="rId5"/>
    <p:sldId id="610" r:id="rId6"/>
    <p:sldId id="609" r:id="rId7"/>
    <p:sldId id="606" r:id="rId8"/>
    <p:sldId id="608" r:id="rId9"/>
    <p:sldId id="600" r:id="rId10"/>
    <p:sldId id="601" r:id="rId11"/>
    <p:sldId id="602" r:id="rId12"/>
    <p:sldId id="603" r:id="rId13"/>
    <p:sldId id="604" r:id="rId14"/>
    <p:sldId id="607" r:id="rId15"/>
    <p:sldId id="591" r:id="rId16"/>
    <p:sldId id="594" r:id="rId17"/>
    <p:sldId id="595" r:id="rId18"/>
    <p:sldId id="596" r:id="rId19"/>
    <p:sldId id="5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A5FC"/>
    <a:srgbClr val="FE7876"/>
    <a:srgbClr val="82F87C"/>
    <a:srgbClr val="0A78B5"/>
    <a:srgbClr val="009D72"/>
    <a:srgbClr val="DD8D01"/>
    <a:srgbClr val="79AF97"/>
    <a:srgbClr val="005A8A"/>
    <a:srgbClr val="B24745"/>
    <a:srgbClr val="E98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2" autoAdjust="0"/>
    <p:restoredTop sz="83878" autoAdjust="0"/>
  </p:normalViewPr>
  <p:slideViewPr>
    <p:cSldViewPr snapToGrid="0">
      <p:cViewPr varScale="1">
        <p:scale>
          <a:sx n="103" d="100"/>
          <a:sy n="103" d="100"/>
        </p:scale>
        <p:origin x="176" y="8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27AF-1842-4E82-856F-4D2685B20D8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8B624-295C-4869-834E-DFA512E4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work we scale </a:t>
            </a:r>
            <a:r>
              <a:rPr lang="en-US" baseline="0" dirty="0"/>
              <a:t>adversarial attacks on Graph Neural Networks to graphs 100 times larger then before.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r>
              <a:rPr lang="en-US" dirty="0"/>
              <a:t>My name is Simon Geisler and </a:t>
            </a:r>
            <a:r>
              <a:rPr lang="en-US" baseline="0" dirty="0"/>
              <a:t>I want to thank my amazing collaborators at Technical University of Munich.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58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3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3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0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Previous attacks treat the adjacnecny matrix as parameters to maximize the surrogate loss. </a:t>
            </a:r>
          </a:p>
          <a:p>
            <a:endParaRPr lang="en-DE" dirty="0"/>
          </a:p>
          <a:p>
            <a:r>
              <a:rPr lang="en-DE" dirty="0"/>
              <a:t>Since they perform a gradient update on each edge, they come with quadratic space complexity. </a:t>
            </a:r>
          </a:p>
          <a:p>
            <a:endParaRPr lang="en-DE" dirty="0"/>
          </a:p>
          <a:p>
            <a:r>
              <a:rPr lang="en-DE" dirty="0"/>
              <a:t>In this work we propose attacks that scale linearily. Therefore, we can attack a Graph Neural Network at scale on a common GPU and do not require terrabytes of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Let us look at an example on an undirected graph with 5 nodes for the proposed algorithm. </a:t>
            </a:r>
          </a:p>
          <a:p>
            <a:endParaRPr lang="en-DE" dirty="0"/>
          </a:p>
          <a:p>
            <a:r>
              <a:rPr lang="en-DE" dirty="0"/>
              <a:t>We first sample a subspace and then perform the gradient update as usual.</a:t>
            </a:r>
          </a:p>
          <a:p>
            <a:endParaRPr lang="en-DE" dirty="0"/>
          </a:p>
          <a:p>
            <a:r>
              <a:rPr lang="en-DE" dirty="0"/>
              <a:t>Then, we project the result back into the feasible region and resample for the subsequent epoch such that we tend to keep good entries.</a:t>
            </a:r>
          </a:p>
          <a:p>
            <a:endParaRPr lang="en-DE" dirty="0"/>
          </a:p>
          <a:p>
            <a:r>
              <a:rPr lang="en-DE" dirty="0"/>
              <a:t>With this algorithm, we just have to maintain a sparse matrix of the parameters and hence can optimize over a space that does not fit into main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6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Check out our paper to view the state-of-the-art results, alternative attacks and interesting insights.</a:t>
            </a:r>
          </a:p>
          <a:p>
            <a:endParaRPr lang="en-US" baseline="0" dirty="0"/>
          </a:p>
          <a:p>
            <a:r>
              <a:rPr lang="en-US" baseline="0" dirty="0"/>
              <a:t>Thank you for your attention.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0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B624-295C-4869-834E-DFA512E435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BA8655-7D6E-5742-BC28-6EED019A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01DA78F-0151-6445-93AC-D539976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AE6A22-F3BF-5146-8112-29CEF663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11D53F4-F11B-B546-82FB-887254AC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8F0BE2-1F3C-D340-97AA-B899EF41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71EFDB-B43D-F342-807E-32F491BF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2381" y="1048463"/>
            <a:ext cx="2764631" cy="580907"/>
            <a:chOff x="-2381" y="1048463"/>
            <a:chExt cx="2764631" cy="580907"/>
          </a:xfrm>
          <a:noFill/>
        </p:grpSpPr>
        <p:cxnSp>
          <p:nvCxnSpPr>
            <p:cNvPr id="24" name="Gerade Verbindung 13">
              <a:extLst>
                <a:ext uri="{FF2B5EF4-FFF2-40B4-BE49-F238E27FC236}">
                  <a16:creationId xmlns:a16="http://schemas.microsoft.com/office/drawing/2014/main" id="{BA80482B-C4FA-4084-9089-B570894695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381" y="1338917"/>
              <a:ext cx="39243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3">
              <a:extLst>
                <a:ext uri="{FF2B5EF4-FFF2-40B4-BE49-F238E27FC236}">
                  <a16:creationId xmlns:a16="http://schemas.microsoft.com/office/drawing/2014/main" id="{6C22F698-2DA4-47EE-9040-2E59509C06E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0070" y="1331297"/>
              <a:ext cx="2202180" cy="7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>
            <a:xfrm>
              <a:off x="157970" y="1048463"/>
              <a:ext cx="589658" cy="580907"/>
              <a:chOff x="159027" y="1606660"/>
              <a:chExt cx="589658" cy="580907"/>
            </a:xfrm>
            <a:grpFill/>
          </p:grpSpPr>
          <p:sp>
            <p:nvSpPr>
              <p:cNvPr id="27" name="Oval 26"/>
              <p:cNvSpPr/>
              <p:nvPr userDrawn="1"/>
            </p:nvSpPr>
            <p:spPr>
              <a:xfrm>
                <a:off x="397151" y="1798071"/>
                <a:ext cx="161014" cy="161014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635297" y="1606660"/>
                <a:ext cx="113388" cy="1133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159027" y="2068623"/>
                <a:ext cx="113388" cy="1133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422413" y="2074179"/>
                <a:ext cx="113388" cy="1133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620117" y="2021004"/>
                <a:ext cx="63570" cy="6357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272415" y="1656478"/>
                <a:ext cx="63570" cy="6357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27" idx="7"/>
                <a:endCxn id="28" idx="3"/>
              </p:cNvCxnSpPr>
              <p:nvPr userDrawn="1"/>
            </p:nvCxnSpPr>
            <p:spPr>
              <a:xfrm flipV="1">
                <a:off x="534585" y="1703443"/>
                <a:ext cx="117317" cy="11820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29" idx="7"/>
                <a:endCxn id="27" idx="3"/>
              </p:cNvCxnSpPr>
              <p:nvPr userDrawn="1"/>
            </p:nvCxnSpPr>
            <p:spPr>
              <a:xfrm flipV="1">
                <a:off x="255810" y="1935505"/>
                <a:ext cx="164921" cy="14972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30" idx="0"/>
                <a:endCxn id="27" idx="4"/>
              </p:cNvCxnSpPr>
              <p:nvPr userDrawn="1"/>
            </p:nvCxnSpPr>
            <p:spPr>
              <a:xfrm flipH="1" flipV="1">
                <a:off x="477658" y="1959085"/>
                <a:ext cx="1449" cy="1150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31" idx="1"/>
                <a:endCxn id="27" idx="5"/>
              </p:cNvCxnSpPr>
              <p:nvPr userDrawn="1"/>
            </p:nvCxnSpPr>
            <p:spPr>
              <a:xfrm flipH="1" flipV="1">
                <a:off x="534585" y="1935505"/>
                <a:ext cx="94842" cy="9480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27" idx="1"/>
                <a:endCxn id="32" idx="5"/>
              </p:cNvCxnSpPr>
              <p:nvPr userDrawn="1"/>
            </p:nvCxnSpPr>
            <p:spPr>
              <a:xfrm flipH="1" flipV="1">
                <a:off x="326675" y="1710738"/>
                <a:ext cx="94056" cy="11091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975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381" y="1048463"/>
            <a:ext cx="2764631" cy="580907"/>
            <a:chOff x="-2381" y="1048463"/>
            <a:chExt cx="2764631" cy="580907"/>
          </a:xfrm>
          <a:noFill/>
        </p:grpSpPr>
        <p:cxnSp>
          <p:nvCxnSpPr>
            <p:cNvPr id="9" name="Gerade Verbindung 13">
              <a:extLst>
                <a:ext uri="{FF2B5EF4-FFF2-40B4-BE49-F238E27FC236}">
                  <a16:creationId xmlns:a16="http://schemas.microsoft.com/office/drawing/2014/main" id="{BA80482B-C4FA-4084-9089-B570894695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381" y="1338917"/>
              <a:ext cx="39243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13">
              <a:extLst>
                <a:ext uri="{FF2B5EF4-FFF2-40B4-BE49-F238E27FC236}">
                  <a16:creationId xmlns:a16="http://schemas.microsoft.com/office/drawing/2014/main" id="{6C22F698-2DA4-47EE-9040-2E59509C06E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0070" y="1331297"/>
              <a:ext cx="2202180" cy="76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 userDrawn="1"/>
          </p:nvGrpSpPr>
          <p:grpSpPr>
            <a:xfrm>
              <a:off x="157970" y="1048463"/>
              <a:ext cx="589658" cy="580907"/>
              <a:chOff x="159027" y="1606660"/>
              <a:chExt cx="589658" cy="580907"/>
            </a:xfrm>
            <a:grpFill/>
          </p:grpSpPr>
          <p:sp>
            <p:nvSpPr>
              <p:cNvPr id="12" name="Oval 11"/>
              <p:cNvSpPr/>
              <p:nvPr userDrawn="1"/>
            </p:nvSpPr>
            <p:spPr>
              <a:xfrm>
                <a:off x="397151" y="1798071"/>
                <a:ext cx="161014" cy="161014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635297" y="1606660"/>
                <a:ext cx="113388" cy="1133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59027" y="2068623"/>
                <a:ext cx="113388" cy="1133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422413" y="2074179"/>
                <a:ext cx="113388" cy="11338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620117" y="2021004"/>
                <a:ext cx="63570" cy="6357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72415" y="1656478"/>
                <a:ext cx="63570" cy="6357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12" idx="7"/>
                <a:endCxn id="13" idx="3"/>
              </p:cNvCxnSpPr>
              <p:nvPr userDrawn="1"/>
            </p:nvCxnSpPr>
            <p:spPr>
              <a:xfrm flipV="1">
                <a:off x="534585" y="1703443"/>
                <a:ext cx="117317" cy="11820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14" idx="7"/>
                <a:endCxn id="12" idx="3"/>
              </p:cNvCxnSpPr>
              <p:nvPr userDrawn="1"/>
            </p:nvCxnSpPr>
            <p:spPr>
              <a:xfrm flipV="1">
                <a:off x="255810" y="1935505"/>
                <a:ext cx="164921" cy="14972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15" idx="0"/>
                <a:endCxn id="12" idx="4"/>
              </p:cNvCxnSpPr>
              <p:nvPr userDrawn="1"/>
            </p:nvCxnSpPr>
            <p:spPr>
              <a:xfrm flipH="1" flipV="1">
                <a:off x="477658" y="1959085"/>
                <a:ext cx="1449" cy="1150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 userDrawn="1"/>
            </p:nvCxnSpPr>
            <p:spPr>
              <a:xfrm flipH="1" flipV="1">
                <a:off x="534585" y="1935505"/>
                <a:ext cx="94842" cy="9480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13">
                <a:extLst>
                  <a:ext uri="{FF2B5EF4-FFF2-40B4-BE49-F238E27FC236}">
                    <a16:creationId xmlns:a16="http://schemas.microsoft.com/office/drawing/2014/main" id="{BA80482B-C4FA-4084-9089-B570894695BC}"/>
                  </a:ext>
                </a:extLst>
              </p:cNvPr>
              <p:cNvCxnSpPr>
                <a:cxnSpLocks/>
                <a:stCxn id="12" idx="1"/>
                <a:endCxn id="17" idx="5"/>
              </p:cNvCxnSpPr>
              <p:nvPr userDrawn="1"/>
            </p:nvCxnSpPr>
            <p:spPr>
              <a:xfrm flipH="1" flipV="1">
                <a:off x="326675" y="1710738"/>
                <a:ext cx="94056" cy="11091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E936B1B8-38DB-7E43-82FC-7F922586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19D6BC57-CFC7-4F4C-837D-51AF68BE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84CB7E49-1B22-9B4A-BDD2-02132D14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09882B-00CC-8B43-A834-A09F9E4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CE9E9B-E967-D34A-8C58-17E110FC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9398EA9-A6B7-5B4F-A959-02438DD3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AE1EEB-AAFD-E945-A214-3CD08652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F5788B0-646A-B744-9CD1-3DFCFE4E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AC6C65-23B0-7849-9EAE-A7EF8924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A. Bojchevski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Robustness Certificates for Discrete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CF8BECD-332A-DF42-A9A8-40927A7D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B92350F-7328-7C48-BE3E-1862E6E0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11D192F-A51B-FD4A-BA9C-D9E44292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0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4B6A2DF-E1A2-BD45-AE52-01FB1F1B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90490B-C0E6-B146-AA30-B7DB8968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147CD9D-1919-804E-807C-C4D8E590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B9F372F-7BF7-4657-96D4-7BEA84C9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Simon Geisler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Reliable Graph Neural Networks via Robust Location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372F-7BF7-4657-96D4-7BEA84C9F1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Bild 3">
            <a:extLst>
              <a:ext uri="{FF2B5EF4-FFF2-40B4-BE49-F238E27FC236}">
                <a16:creationId xmlns:a16="http://schemas.microsoft.com/office/drawing/2014/main" id="{8C94970B-0160-4B1F-BF0A-7733E7F061F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90" y="6408270"/>
            <a:ext cx="495995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ill Sans Light" panose="020B0302020104020203" pitchFamily="34" charset="-79"/>
          <a:ea typeface="+mj-ea"/>
          <a:cs typeface="Gill Sans Light" panose="020B03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3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3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6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6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Attacking Graph Neural Networks at Scale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245" y="4041238"/>
            <a:ext cx="9869509" cy="2008691"/>
          </a:xfrm>
        </p:spPr>
        <p:txBody>
          <a:bodyPr>
            <a:normAutofit lnSpcReduction="10000"/>
          </a:bodyPr>
          <a:lstStyle/>
          <a:p>
            <a:r>
              <a:rPr lang="de-DE" sz="3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Simon Geisler</a:t>
            </a:r>
            <a:r>
              <a:rPr lang="de-DE" sz="3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Daniel </a:t>
            </a:r>
            <a:r>
              <a:rPr lang="de-DE" sz="3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Zügner</a:t>
            </a:r>
            <a:r>
              <a:rPr lang="de-DE" sz="3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</a:t>
            </a:r>
            <a:r>
              <a:rPr lang="en-GB" sz="3600" dirty="0"/>
              <a:t> Aleksandar </a:t>
            </a:r>
            <a:r>
              <a:rPr lang="en-GB" sz="3600" dirty="0" err="1"/>
              <a:t>Bojchevski</a:t>
            </a:r>
            <a:r>
              <a:rPr lang="de-DE" sz="3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sz="3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and</a:t>
            </a:r>
            <a:r>
              <a:rPr lang="de-DE" sz="3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Stephan </a:t>
            </a:r>
            <a:r>
              <a:rPr lang="de-DE" sz="3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Günnemann</a:t>
            </a:r>
            <a:endParaRPr lang="en-US" sz="3600" dirty="0"/>
          </a:p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Technical University of Munich</a:t>
            </a:r>
          </a:p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DLG @ AAAI 2021</a:t>
            </a:r>
          </a:p>
        </p:txBody>
      </p:sp>
    </p:spTree>
    <p:extLst>
      <p:ext uri="{BB962C8B-B14F-4D97-AF65-F5344CB8AC3E}">
        <p14:creationId xmlns:p14="http://schemas.microsoft.com/office/powerpoint/2010/main" val="50414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1E84540F-EF31-7744-8CCC-963A8807D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42219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7B893A39-6E5B-8C40-95DA-11D6A98033D2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20A7ADB-10A1-4C4C-A2CC-D918E94EE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10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997F2-3FA5-994F-B8CB-A885CC9ADD1D}"/>
              </a:ext>
            </a:extLst>
          </p:cNvPr>
          <p:cNvSpPr/>
          <p:nvPr/>
        </p:nvSpPr>
        <p:spPr>
          <a:xfrm>
            <a:off x="8184932" y="176441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024C3-CCAE-A349-B5CB-5D04FF128249}"/>
              </a:ext>
            </a:extLst>
          </p:cNvPr>
          <p:cNvSpPr/>
          <p:nvPr/>
        </p:nvSpPr>
        <p:spPr>
          <a:xfrm>
            <a:off x="10367646" y="1752569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6FD772-DA76-9442-AEE9-2BF501221795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6FD772-DA76-9442-AEE9-2BF5012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5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F97C7DAF-716C-9340-B242-577509AAE256}"/>
              </a:ext>
            </a:extLst>
          </p:cNvPr>
          <p:cNvSpPr/>
          <p:nvPr/>
        </p:nvSpPr>
        <p:spPr>
          <a:xfrm>
            <a:off x="10351618" y="393505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054E86-AA8B-7B4D-8C62-019B269E37D1}"/>
              </a:ext>
            </a:extLst>
          </p:cNvPr>
          <p:cNvSpPr/>
          <p:nvPr/>
        </p:nvSpPr>
        <p:spPr>
          <a:xfrm>
            <a:off x="9626668" y="2476514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52C5C0-8D62-A94F-9FC6-7FE02B3ACECF}"/>
              </a:ext>
            </a:extLst>
          </p:cNvPr>
          <p:cNvSpPr/>
          <p:nvPr/>
        </p:nvSpPr>
        <p:spPr>
          <a:xfrm>
            <a:off x="10351618" y="3202555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325C4C-54C6-DC4E-A5FC-13376104493C}"/>
              </a:ext>
            </a:extLst>
          </p:cNvPr>
          <p:cNvSpPr/>
          <p:nvPr/>
        </p:nvSpPr>
        <p:spPr>
          <a:xfrm>
            <a:off x="9626668" y="32071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5CBBBA-E064-644C-B296-67AE446B65B7}"/>
              </a:ext>
            </a:extLst>
          </p:cNvPr>
          <p:cNvSpPr/>
          <p:nvPr/>
        </p:nvSpPr>
        <p:spPr>
          <a:xfrm>
            <a:off x="838200" y="2687535"/>
            <a:ext cx="5546834" cy="506773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7E78A3-2B15-A04E-BB9B-CADBD91C932E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7E78A3-2B15-A04E-BB9B-CADBD91C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D25BC9-ED71-AC44-8DB2-DE98B9314525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8667F4-19DF-9B48-8639-1CF4A465422B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8667F4-19DF-9B48-8639-1CF4A465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0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97654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11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997F2-3FA5-994F-B8CB-A885CC9ADD1D}"/>
              </a:ext>
            </a:extLst>
          </p:cNvPr>
          <p:cNvSpPr/>
          <p:nvPr/>
        </p:nvSpPr>
        <p:spPr>
          <a:xfrm>
            <a:off x="8184932" y="176441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024C3-CCAE-A349-B5CB-5D04FF128249}"/>
              </a:ext>
            </a:extLst>
          </p:cNvPr>
          <p:cNvSpPr/>
          <p:nvPr/>
        </p:nvSpPr>
        <p:spPr>
          <a:xfrm>
            <a:off x="10367646" y="177104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3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462FD7-9FAF-564F-BC20-2B5AF0FA3310}"/>
              </a:ext>
            </a:extLst>
          </p:cNvPr>
          <p:cNvSpPr/>
          <p:nvPr/>
        </p:nvSpPr>
        <p:spPr>
          <a:xfrm>
            <a:off x="9626668" y="2485750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985B7F-AA6D-3D4B-86D9-4C900E028211}"/>
              </a:ext>
            </a:extLst>
          </p:cNvPr>
          <p:cNvSpPr/>
          <p:nvPr/>
        </p:nvSpPr>
        <p:spPr>
          <a:xfrm>
            <a:off x="10351618" y="321179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AF6F0-0EDB-4C4B-9C42-642999E95CD2}"/>
              </a:ext>
            </a:extLst>
          </p:cNvPr>
          <p:cNvSpPr/>
          <p:nvPr/>
        </p:nvSpPr>
        <p:spPr>
          <a:xfrm>
            <a:off x="9626668" y="32071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29DB7F-C793-4341-BE9D-00AA718A43D0}"/>
              </a:ext>
            </a:extLst>
          </p:cNvPr>
          <p:cNvSpPr/>
          <p:nvPr/>
        </p:nvSpPr>
        <p:spPr>
          <a:xfrm>
            <a:off x="10351618" y="39442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792BD2-D31E-A247-8F7C-11FDA6951135}"/>
              </a:ext>
            </a:extLst>
          </p:cNvPr>
          <p:cNvSpPr/>
          <p:nvPr/>
        </p:nvSpPr>
        <p:spPr>
          <a:xfrm>
            <a:off x="865792" y="3410393"/>
            <a:ext cx="5546834" cy="493364"/>
          </a:xfrm>
          <a:prstGeom prst="rect">
            <a:avLst/>
          </a:prstGeom>
          <a:solidFill>
            <a:srgbClr val="7030A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9C982-9ADF-FA4B-B54D-AA72DB3C89C0}"/>
              </a:ext>
            </a:extLst>
          </p:cNvPr>
          <p:cNvSpPr/>
          <p:nvPr/>
        </p:nvSpPr>
        <p:spPr>
          <a:xfrm>
            <a:off x="838200" y="2687535"/>
            <a:ext cx="5546834" cy="506773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869B15-CB11-9944-B621-2EED8AB46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555391-6509-3044-A76F-D0D012FE95E6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555391-6509-3044-A76F-D0D012FE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FEF332-4D4E-F048-8779-78C774218DFD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E43FF4-03C4-C141-8A42-B93851EFF71D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E43FF4-03C4-C141-8A42-B93851EFF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1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BA3E08E8-F756-B44E-BC03-DC9778A76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50056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12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CD7DC6-B201-6F47-BDC6-E3475AF35534}"/>
              </a:ext>
            </a:extLst>
          </p:cNvPr>
          <p:cNvSpPr/>
          <p:nvPr/>
        </p:nvSpPr>
        <p:spPr>
          <a:xfrm>
            <a:off x="865792" y="3903757"/>
            <a:ext cx="5546834" cy="254523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997F2-3FA5-994F-B8CB-A885CC9ADD1D}"/>
              </a:ext>
            </a:extLst>
          </p:cNvPr>
          <p:cNvSpPr/>
          <p:nvPr/>
        </p:nvSpPr>
        <p:spPr>
          <a:xfrm>
            <a:off x="8184932" y="176441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FB4A37-A2F0-ED4F-8A18-40A5F5935811}"/>
              </a:ext>
            </a:extLst>
          </p:cNvPr>
          <p:cNvSpPr/>
          <p:nvPr/>
        </p:nvSpPr>
        <p:spPr>
          <a:xfrm>
            <a:off x="9626668" y="2485750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024C3-CCAE-A349-B5CB-5D04FF128249}"/>
              </a:ext>
            </a:extLst>
          </p:cNvPr>
          <p:cNvSpPr/>
          <p:nvPr/>
        </p:nvSpPr>
        <p:spPr>
          <a:xfrm>
            <a:off x="10367646" y="177104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A824-7311-AB4D-B7D0-26FDFA0DCDE7}"/>
              </a:ext>
            </a:extLst>
          </p:cNvPr>
          <p:cNvSpPr/>
          <p:nvPr/>
        </p:nvSpPr>
        <p:spPr>
          <a:xfrm>
            <a:off x="10351618" y="321179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4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420A44B-A3F7-934C-B90C-869503285961}"/>
              </a:ext>
            </a:extLst>
          </p:cNvPr>
          <p:cNvSpPr/>
          <p:nvPr/>
        </p:nvSpPr>
        <p:spPr>
          <a:xfrm>
            <a:off x="9626668" y="32071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E5855-D967-F04A-A154-6292C8921DB0}"/>
              </a:ext>
            </a:extLst>
          </p:cNvPr>
          <p:cNvSpPr/>
          <p:nvPr/>
        </p:nvSpPr>
        <p:spPr>
          <a:xfrm>
            <a:off x="865792" y="3410393"/>
            <a:ext cx="5546834" cy="493364"/>
          </a:xfrm>
          <a:prstGeom prst="rect">
            <a:avLst/>
          </a:prstGeom>
          <a:solidFill>
            <a:srgbClr val="7030A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8CF0DE-55EE-334F-AF05-D6A1BDE29089}"/>
              </a:ext>
            </a:extLst>
          </p:cNvPr>
          <p:cNvSpPr/>
          <p:nvPr/>
        </p:nvSpPr>
        <p:spPr>
          <a:xfrm>
            <a:off x="838200" y="2687535"/>
            <a:ext cx="5546834" cy="506773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02FDA9-6703-7649-BECB-3F2DF9BCB820}"/>
              </a:ext>
            </a:extLst>
          </p:cNvPr>
          <p:cNvSpPr/>
          <p:nvPr/>
        </p:nvSpPr>
        <p:spPr>
          <a:xfrm>
            <a:off x="10351618" y="39442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820D762-BAF1-4942-936D-9501AB13213C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820D762-BAF1-4942-936D-9501AB132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6028B7-97FD-CF4F-976B-AA84F2D26391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362B9E-2FDE-CC48-85CF-9B2C5AADC065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362B9E-2FDE-CC48-85CF-9B2C5AADC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2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BA3E08E8-F756-B44E-BC03-DC9778A76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69980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13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CD7DC6-B201-6F47-BDC6-E3475AF35534}"/>
              </a:ext>
            </a:extLst>
          </p:cNvPr>
          <p:cNvSpPr/>
          <p:nvPr/>
        </p:nvSpPr>
        <p:spPr>
          <a:xfrm>
            <a:off x="865792" y="3903757"/>
            <a:ext cx="5546834" cy="254523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024C3-CCAE-A349-B5CB-5D04FF128249}"/>
              </a:ext>
            </a:extLst>
          </p:cNvPr>
          <p:cNvSpPr/>
          <p:nvPr/>
        </p:nvSpPr>
        <p:spPr>
          <a:xfrm>
            <a:off x="10354767" y="1771041"/>
            <a:ext cx="648000" cy="647708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A824-7311-AB4D-B7D0-26FDFA0DCDE7}"/>
              </a:ext>
            </a:extLst>
          </p:cNvPr>
          <p:cNvSpPr/>
          <p:nvPr/>
        </p:nvSpPr>
        <p:spPr>
          <a:xfrm>
            <a:off x="10351618" y="3211791"/>
            <a:ext cx="648000" cy="647708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4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420A44B-A3F7-934C-B90C-869503285961}"/>
              </a:ext>
            </a:extLst>
          </p:cNvPr>
          <p:cNvSpPr/>
          <p:nvPr/>
        </p:nvSpPr>
        <p:spPr>
          <a:xfrm>
            <a:off x="9626668" y="3207187"/>
            <a:ext cx="648000" cy="647708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E5855-D967-F04A-A154-6292C8921DB0}"/>
              </a:ext>
            </a:extLst>
          </p:cNvPr>
          <p:cNvSpPr/>
          <p:nvPr/>
        </p:nvSpPr>
        <p:spPr>
          <a:xfrm>
            <a:off x="865792" y="3410393"/>
            <a:ext cx="5546834" cy="493364"/>
          </a:xfrm>
          <a:prstGeom prst="rect">
            <a:avLst/>
          </a:prstGeom>
          <a:solidFill>
            <a:srgbClr val="7030A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166947-E73F-2E45-A972-EC8EFEC50124}"/>
              </a:ext>
            </a:extLst>
          </p:cNvPr>
          <p:cNvSpPr/>
          <p:nvPr/>
        </p:nvSpPr>
        <p:spPr>
          <a:xfrm>
            <a:off x="865792" y="4623280"/>
            <a:ext cx="5546834" cy="732969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75DF7-5F21-0A44-99BE-6C6673C84CE2}"/>
              </a:ext>
            </a:extLst>
          </p:cNvPr>
          <p:cNvSpPr/>
          <p:nvPr/>
        </p:nvSpPr>
        <p:spPr>
          <a:xfrm>
            <a:off x="9626184" y="1769096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2AF5F1-AF86-8E47-BA88-412B85DF1965}"/>
              </a:ext>
            </a:extLst>
          </p:cNvPr>
          <p:cNvSpPr/>
          <p:nvPr/>
        </p:nvSpPr>
        <p:spPr>
          <a:xfrm>
            <a:off x="10351618" y="2491416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407949-6520-1E41-8AED-96A79ADB6788}"/>
              </a:ext>
            </a:extLst>
          </p:cNvPr>
          <p:cNvSpPr/>
          <p:nvPr/>
        </p:nvSpPr>
        <p:spPr>
          <a:xfrm>
            <a:off x="8910480" y="177011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B504807-4E92-D04D-BA71-C6724783BB44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B504807-4E92-D04D-BA71-C6724783B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6028B7-97FD-CF4F-976B-AA84F2D26391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C6DD11-D05D-E847-B546-A14711D2D0EA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C6DD11-D05D-E847-B546-A14711D2D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40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069A-4F3B-D94C-9C93-A24FB9ACC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Variant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5D3AE-F156-2E4F-8BA0-7C856B352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268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5629D08-C215-5744-A50B-AF85C1B26D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33C16D-EEE6-6747-B096-EB4E70278D19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33C16D-EEE6-6747-B096-EB4E70278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72475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15</a:t>
            </a:fld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6C31E6-2F0C-554F-9FB5-10C91DBDEDAD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6C31E6-2F0C-554F-9FB5-10C91DBDE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5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19D70C-331D-DB47-91DD-5E4D584FFA0F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19D70C-331D-DB47-91DD-5E4D584F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DCC1B5-44E6-AD44-985C-61DF6E77F196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84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20A7ADB-10A1-4C4C-A2CC-D918E94EE4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68207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16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997F2-3FA5-994F-B8CB-A885CC9ADD1D}"/>
              </a:ext>
            </a:extLst>
          </p:cNvPr>
          <p:cNvSpPr/>
          <p:nvPr/>
        </p:nvSpPr>
        <p:spPr>
          <a:xfrm>
            <a:off x="8184932" y="176441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024C3-CCAE-A349-B5CB-5D04FF128249}"/>
              </a:ext>
            </a:extLst>
          </p:cNvPr>
          <p:cNvSpPr/>
          <p:nvPr/>
        </p:nvSpPr>
        <p:spPr>
          <a:xfrm>
            <a:off x="10367646" y="177104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6FD772-DA76-9442-AEE9-2BF501221795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6FD772-DA76-9442-AEE9-2BF50122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5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F97C7DAF-716C-9340-B242-577509AAE256}"/>
              </a:ext>
            </a:extLst>
          </p:cNvPr>
          <p:cNvSpPr/>
          <p:nvPr/>
        </p:nvSpPr>
        <p:spPr>
          <a:xfrm>
            <a:off x="10351618" y="39442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054E86-AA8B-7B4D-8C62-019B269E37D1}"/>
              </a:ext>
            </a:extLst>
          </p:cNvPr>
          <p:cNvSpPr/>
          <p:nvPr/>
        </p:nvSpPr>
        <p:spPr>
          <a:xfrm>
            <a:off x="9626668" y="2485750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52C5C0-8D62-A94F-9FC6-7FE02B3ACECF}"/>
              </a:ext>
            </a:extLst>
          </p:cNvPr>
          <p:cNvSpPr/>
          <p:nvPr/>
        </p:nvSpPr>
        <p:spPr>
          <a:xfrm>
            <a:off x="10351618" y="321179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325C4C-54C6-DC4E-A5FC-13376104493C}"/>
              </a:ext>
            </a:extLst>
          </p:cNvPr>
          <p:cNvSpPr/>
          <p:nvPr/>
        </p:nvSpPr>
        <p:spPr>
          <a:xfrm>
            <a:off x="9626668" y="32071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5CBBBA-E064-644C-B296-67AE446B65B7}"/>
              </a:ext>
            </a:extLst>
          </p:cNvPr>
          <p:cNvSpPr/>
          <p:nvPr/>
        </p:nvSpPr>
        <p:spPr>
          <a:xfrm>
            <a:off x="838200" y="2687535"/>
            <a:ext cx="5546834" cy="506773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7E78A3-2B15-A04E-BB9B-CADBD91C932E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27E78A3-2B15-A04E-BB9B-CADBD91C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D25BC9-ED71-AC44-8DB2-DE98B9314525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8667F4-19DF-9B48-8639-1CF4A465422B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8667F4-19DF-9B48-8639-1CF4A465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5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33411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997F2-3FA5-994F-B8CB-A885CC9ADD1D}"/>
              </a:ext>
            </a:extLst>
          </p:cNvPr>
          <p:cNvSpPr/>
          <p:nvPr/>
        </p:nvSpPr>
        <p:spPr>
          <a:xfrm>
            <a:off x="8184932" y="176441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024C3-CCAE-A349-B5CB-5D04FF128249}"/>
              </a:ext>
            </a:extLst>
          </p:cNvPr>
          <p:cNvSpPr/>
          <p:nvPr/>
        </p:nvSpPr>
        <p:spPr>
          <a:xfrm>
            <a:off x="10367646" y="177104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3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462FD7-9FAF-564F-BC20-2B5AF0FA3310}"/>
              </a:ext>
            </a:extLst>
          </p:cNvPr>
          <p:cNvSpPr/>
          <p:nvPr/>
        </p:nvSpPr>
        <p:spPr>
          <a:xfrm>
            <a:off x="9626668" y="2485750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985B7F-AA6D-3D4B-86D9-4C900E028211}"/>
              </a:ext>
            </a:extLst>
          </p:cNvPr>
          <p:cNvSpPr/>
          <p:nvPr/>
        </p:nvSpPr>
        <p:spPr>
          <a:xfrm>
            <a:off x="10351618" y="321179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AF6F0-0EDB-4C4B-9C42-642999E95CD2}"/>
              </a:ext>
            </a:extLst>
          </p:cNvPr>
          <p:cNvSpPr/>
          <p:nvPr/>
        </p:nvSpPr>
        <p:spPr>
          <a:xfrm>
            <a:off x="9626668" y="32071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29DB7F-C793-4341-BE9D-00AA718A43D0}"/>
              </a:ext>
            </a:extLst>
          </p:cNvPr>
          <p:cNvSpPr/>
          <p:nvPr/>
        </p:nvSpPr>
        <p:spPr>
          <a:xfrm>
            <a:off x="10351618" y="39442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792BD2-D31E-A247-8F7C-11FDA6951135}"/>
              </a:ext>
            </a:extLst>
          </p:cNvPr>
          <p:cNvSpPr/>
          <p:nvPr/>
        </p:nvSpPr>
        <p:spPr>
          <a:xfrm>
            <a:off x="865792" y="3410393"/>
            <a:ext cx="5546834" cy="493364"/>
          </a:xfrm>
          <a:prstGeom prst="rect">
            <a:avLst/>
          </a:prstGeom>
          <a:solidFill>
            <a:srgbClr val="7030A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9C982-9ADF-FA4B-B54D-AA72DB3C89C0}"/>
              </a:ext>
            </a:extLst>
          </p:cNvPr>
          <p:cNvSpPr/>
          <p:nvPr/>
        </p:nvSpPr>
        <p:spPr>
          <a:xfrm>
            <a:off x="838200" y="2687535"/>
            <a:ext cx="5546834" cy="506773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869B15-CB11-9944-B621-2EED8AB46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555391-6509-3044-A76F-D0D012FE95E6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555391-6509-3044-A76F-D0D012FE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FEF332-4D4E-F048-8779-78C774218DFD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E43FF4-03C4-C141-8A42-B93851EFF71D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E43FF4-03C4-C141-8A42-B93851EFF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BA3E08E8-F756-B44E-BC03-DC9778A76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73699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18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CD7DC6-B201-6F47-BDC6-E3475AF35534}"/>
              </a:ext>
            </a:extLst>
          </p:cNvPr>
          <p:cNvSpPr/>
          <p:nvPr/>
        </p:nvSpPr>
        <p:spPr>
          <a:xfrm>
            <a:off x="865792" y="3903757"/>
            <a:ext cx="5546834" cy="254523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997F2-3FA5-994F-B8CB-A885CC9ADD1D}"/>
              </a:ext>
            </a:extLst>
          </p:cNvPr>
          <p:cNvSpPr/>
          <p:nvPr/>
        </p:nvSpPr>
        <p:spPr>
          <a:xfrm>
            <a:off x="8184932" y="176441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FB4A37-A2F0-ED4F-8A18-40A5F5935811}"/>
              </a:ext>
            </a:extLst>
          </p:cNvPr>
          <p:cNvSpPr/>
          <p:nvPr/>
        </p:nvSpPr>
        <p:spPr>
          <a:xfrm>
            <a:off x="9626668" y="2485750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024C3-CCAE-A349-B5CB-5D04FF128249}"/>
              </a:ext>
            </a:extLst>
          </p:cNvPr>
          <p:cNvSpPr/>
          <p:nvPr/>
        </p:nvSpPr>
        <p:spPr>
          <a:xfrm>
            <a:off x="10367646" y="177104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A824-7311-AB4D-B7D0-26FDFA0DCDE7}"/>
              </a:ext>
            </a:extLst>
          </p:cNvPr>
          <p:cNvSpPr/>
          <p:nvPr/>
        </p:nvSpPr>
        <p:spPr>
          <a:xfrm>
            <a:off x="10351618" y="3211791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4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420A44B-A3F7-934C-B90C-869503285961}"/>
              </a:ext>
            </a:extLst>
          </p:cNvPr>
          <p:cNvSpPr/>
          <p:nvPr/>
        </p:nvSpPr>
        <p:spPr>
          <a:xfrm>
            <a:off x="9626668" y="32071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E5855-D967-F04A-A154-6292C8921DB0}"/>
              </a:ext>
            </a:extLst>
          </p:cNvPr>
          <p:cNvSpPr/>
          <p:nvPr/>
        </p:nvSpPr>
        <p:spPr>
          <a:xfrm>
            <a:off x="865792" y="3410393"/>
            <a:ext cx="5546834" cy="493364"/>
          </a:xfrm>
          <a:prstGeom prst="rect">
            <a:avLst/>
          </a:prstGeom>
          <a:solidFill>
            <a:srgbClr val="7030A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8CF0DE-55EE-334F-AF05-D6A1BDE29089}"/>
              </a:ext>
            </a:extLst>
          </p:cNvPr>
          <p:cNvSpPr/>
          <p:nvPr/>
        </p:nvSpPr>
        <p:spPr>
          <a:xfrm>
            <a:off x="838200" y="2687535"/>
            <a:ext cx="5546834" cy="506773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02FDA9-6703-7649-BECB-3F2DF9BCB820}"/>
              </a:ext>
            </a:extLst>
          </p:cNvPr>
          <p:cNvSpPr/>
          <p:nvPr/>
        </p:nvSpPr>
        <p:spPr>
          <a:xfrm>
            <a:off x="10351618" y="394428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820D762-BAF1-4942-936D-9501AB13213C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820D762-BAF1-4942-936D-9501AB132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6028B7-97FD-CF4F-976B-AA84F2D26391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362B9E-2FDE-CC48-85CF-9B2C5AADC065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362B9E-2FDE-CC48-85CF-9B2C5AADC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88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BA3E08E8-F756-B44E-BC03-DC9778A76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99620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19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CD7DC6-B201-6F47-BDC6-E3475AF35534}"/>
              </a:ext>
            </a:extLst>
          </p:cNvPr>
          <p:cNvSpPr/>
          <p:nvPr/>
        </p:nvSpPr>
        <p:spPr>
          <a:xfrm>
            <a:off x="865792" y="3903757"/>
            <a:ext cx="5546834" cy="254523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024C3-CCAE-A349-B5CB-5D04FF128249}"/>
              </a:ext>
            </a:extLst>
          </p:cNvPr>
          <p:cNvSpPr/>
          <p:nvPr/>
        </p:nvSpPr>
        <p:spPr>
          <a:xfrm>
            <a:off x="10354767" y="1771041"/>
            <a:ext cx="648000" cy="647708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A824-7311-AB4D-B7D0-26FDFA0DCDE7}"/>
              </a:ext>
            </a:extLst>
          </p:cNvPr>
          <p:cNvSpPr/>
          <p:nvPr/>
        </p:nvSpPr>
        <p:spPr>
          <a:xfrm>
            <a:off x="10351618" y="3211791"/>
            <a:ext cx="648000" cy="647708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8C31E2-346A-C442-A098-E1D6487B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4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420A44B-A3F7-934C-B90C-869503285961}"/>
              </a:ext>
            </a:extLst>
          </p:cNvPr>
          <p:cNvSpPr/>
          <p:nvPr/>
        </p:nvSpPr>
        <p:spPr>
          <a:xfrm>
            <a:off x="9626668" y="3207187"/>
            <a:ext cx="648000" cy="647708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E5855-D967-F04A-A154-6292C8921DB0}"/>
              </a:ext>
            </a:extLst>
          </p:cNvPr>
          <p:cNvSpPr/>
          <p:nvPr/>
        </p:nvSpPr>
        <p:spPr>
          <a:xfrm>
            <a:off x="865792" y="3410393"/>
            <a:ext cx="5546834" cy="493364"/>
          </a:xfrm>
          <a:prstGeom prst="rect">
            <a:avLst/>
          </a:prstGeom>
          <a:solidFill>
            <a:srgbClr val="7030A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166947-E73F-2E45-A972-EC8EFEC50124}"/>
              </a:ext>
            </a:extLst>
          </p:cNvPr>
          <p:cNvSpPr/>
          <p:nvPr/>
        </p:nvSpPr>
        <p:spPr>
          <a:xfrm>
            <a:off x="865792" y="4623280"/>
            <a:ext cx="5546834" cy="732969"/>
          </a:xfrm>
          <a:prstGeom prst="rect">
            <a:avLst/>
          </a:prstGeom>
          <a:solidFill>
            <a:schemeClr val="accent2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75DF7-5F21-0A44-99BE-6C6673C84CE2}"/>
              </a:ext>
            </a:extLst>
          </p:cNvPr>
          <p:cNvSpPr/>
          <p:nvPr/>
        </p:nvSpPr>
        <p:spPr>
          <a:xfrm>
            <a:off x="9626184" y="1769096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2AF5F1-AF86-8E47-BA88-412B85DF1965}"/>
              </a:ext>
            </a:extLst>
          </p:cNvPr>
          <p:cNvSpPr/>
          <p:nvPr/>
        </p:nvSpPr>
        <p:spPr>
          <a:xfrm>
            <a:off x="10351618" y="2491416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407949-6520-1E41-8AED-96A79ADB6788}"/>
              </a:ext>
            </a:extLst>
          </p:cNvPr>
          <p:cNvSpPr/>
          <p:nvPr/>
        </p:nvSpPr>
        <p:spPr>
          <a:xfrm>
            <a:off x="8910480" y="1770117"/>
            <a:ext cx="648000" cy="647708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B504807-4E92-D04D-BA71-C6724783BB44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B504807-4E92-D04D-BA71-C6724783B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6028B7-97FD-CF4F-976B-AA84F2D26391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C6DD11-D05D-E847-B546-A14711D2D0EA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C6DD11-D05D-E847-B546-A14711D2D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8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DB55D-D513-6848-81BC-8E2C2127A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847" y="1690688"/>
                <a:ext cx="10804301" cy="45085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DE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Many attacks maximize the surrogate loss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DE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with respect to the pertrubed adjacency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1" i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</m:ctrlPr>
                      </m:accPr>
                      <m:e>
                        <m:r>
                          <a:rPr lang="de-DE" b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𝐀</m:t>
                        </m:r>
                      </m:e>
                    </m:acc>
                    <m:r>
                      <a:rPr lang="de-DE" b="1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</m:t>
                    </m:r>
                    <m:r>
                      <a:rPr lang="en-DE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DE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with limited budget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DE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D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∆</m:t>
                    </m:r>
                  </m:oMath>
                </a14:m>
                <a:r>
                  <a:rPr lang="en-DE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</a:t>
                </a:r>
              </a:p>
              <a:p>
                <a:pPr marL="0" indent="0">
                  <a:buNone/>
                </a:pPr>
                <a:endParaRPr lang="en-DE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0" indent="0">
                  <a:buNone/>
                </a:pPr>
                <a:endParaRPr lang="en-DE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0" indent="0">
                  <a:buNone/>
                </a:pPr>
                <a:r>
                  <a:rPr lang="en-DE" b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⚡️ Previous (first-order optimization) attacks scale with </a:t>
                </a:r>
                <a14:m>
                  <m:oMath xmlns:m="http://schemas.openxmlformats.org/officeDocument/2006/math">
                    <m:r>
                      <a:rPr lang="en-DE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𝑂</m:t>
                    </m:r>
                    <m:r>
                      <a:rPr lang="en-DE" b="1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(</m:t>
                    </m:r>
                    <m:r>
                      <a:rPr lang="en-DE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en-DE" b="0" i="1" baseline="30000" dirty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2</m:t>
                    </m:r>
                    <m:r>
                      <a:rPr lang="en-DE" b="1" i="1" dirty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)</m:t>
                    </m:r>
                  </m:oMath>
                </a14:m>
                <a:r>
                  <a:rPr lang="en-DE" b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or worse</a:t>
                </a:r>
              </a:p>
              <a:p>
                <a:pPr marL="0" indent="0">
                  <a:buNone/>
                  <a:tabLst>
                    <a:tab pos="9012238" algn="l"/>
                  </a:tabLst>
                </a:pPr>
                <a:r>
                  <a:rPr lang="en-DE" b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✔️ Our proposed attacks scale with </a:t>
                </a:r>
                <a14:m>
                  <m:oMath xmlns:m="http://schemas.openxmlformats.org/officeDocument/2006/math">
                    <m:r>
                      <a:rPr lang="en-DE" i="1" dirty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𝑂</m:t>
                    </m:r>
                    <m:d>
                      <m:dPr>
                        <m:ctrlPr>
                          <a:rPr lang="en-DE" b="1" i="1" dirty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𝑚</m:t>
                        </m:r>
                      </m:e>
                    </m:d>
                  </m:oMath>
                </a14:m>
                <a:r>
                  <a:rPr lang="en-DE" b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with number of edges </a:t>
                </a:r>
                <a14:m>
                  <m:oMath xmlns:m="http://schemas.openxmlformats.org/officeDocument/2006/math">
                    <m:r>
                      <a:rPr lang="en-DE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𝑚</m:t>
                    </m:r>
                  </m:oMath>
                </a14:m>
                <a:endParaRPr lang="en-DE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DB55D-D513-6848-81BC-8E2C2127A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847" y="1690688"/>
                <a:ext cx="10804301" cy="4508500"/>
              </a:xfrm>
              <a:blipFill>
                <a:blip r:embed="rId3"/>
                <a:stretch>
                  <a:fillRect l="-1174" t="-25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742312-EDED-E941-AAE0-0246B84CADB0}"/>
                  </a:ext>
                </a:extLst>
              </p:cNvPr>
              <p:cNvSpPr/>
              <p:nvPr/>
            </p:nvSpPr>
            <p:spPr>
              <a:xfrm>
                <a:off x="3744416" y="2799105"/>
                <a:ext cx="4703161" cy="708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8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8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8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8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8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8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8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8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742312-EDED-E941-AAE0-0246B84CA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416" y="2799105"/>
                <a:ext cx="4703161" cy="70878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E636F9D-73A9-A441-AD18-C0B01811B1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967039"/>
                  </p:ext>
                </p:extLst>
              </p:nvPr>
            </p:nvGraphicFramePr>
            <p:xfrm>
              <a:off x="3373115" y="4892675"/>
              <a:ext cx="5445761" cy="18288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18909">
                      <a:extLst>
                        <a:ext uri="{9D8B030D-6E8A-4147-A177-3AD203B41FA5}">
                          <a16:colId xmlns:a16="http://schemas.microsoft.com/office/drawing/2014/main" val="1078797026"/>
                        </a:ext>
                      </a:extLst>
                    </a:gridCol>
                    <a:gridCol w="1098311">
                      <a:extLst>
                        <a:ext uri="{9D8B030D-6E8A-4147-A177-3AD203B41FA5}">
                          <a16:colId xmlns:a16="http://schemas.microsoft.com/office/drawing/2014/main" val="751194711"/>
                        </a:ext>
                      </a:extLst>
                    </a:gridCol>
                    <a:gridCol w="1073985">
                      <a:extLst>
                        <a:ext uri="{9D8B030D-6E8A-4147-A177-3AD203B41FA5}">
                          <a16:colId xmlns:a16="http://schemas.microsoft.com/office/drawing/2014/main" val="737086329"/>
                        </a:ext>
                      </a:extLst>
                    </a:gridCol>
                    <a:gridCol w="1158942">
                      <a:extLst>
                        <a:ext uri="{9D8B030D-6E8A-4147-A177-3AD203B41FA5}">
                          <a16:colId xmlns:a16="http://schemas.microsoft.com/office/drawing/2014/main" val="1610596940"/>
                        </a:ext>
                      </a:extLst>
                    </a:gridCol>
                    <a:gridCol w="1195614">
                      <a:extLst>
                        <a:ext uri="{9D8B030D-6E8A-4147-A177-3AD203B41FA5}">
                          <a16:colId xmlns:a16="http://schemas.microsoft.com/office/drawing/2014/main" val="790399025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Dataset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# Nodes </a:t>
                          </a:r>
                          <a14:m>
                            <m:oMath xmlns:m="http://schemas.openxmlformats.org/officeDocument/2006/math">
                              <m:r>
                                <a:rPr lang="en-DE" sz="1400" b="0" dirty="0" smtClean="0"/>
                                <m:t>𝑛</m:t>
                              </m:r>
                            </m:oMath>
                          </a14:m>
                          <a:endParaRPr lang="en-DE" sz="1400" b="0" i="1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dirty="0"/>
                            <a:t># Edges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smtClean="0"/>
                                <m:t>𝑚</m:t>
                              </m:r>
                            </m:oMath>
                          </a14:m>
                          <a:endParaRPr lang="en-DE" sz="1400" b="0" i="1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Size (dense)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dirty="0"/>
                            <a:t>Size (sparse)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895876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Citeseer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2.1k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7.3k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17.8MB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146.7kB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915615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dirty="0"/>
                            <a:t>Cora ML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2.8k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16.0k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31.9MB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319.2kB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112436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PubMed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19.7k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86.6k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1.6GB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1.8MB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4561695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arXiv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169.3k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1.2M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:r>
                            <a:rPr lang="en-DE" sz="1400" b="1" kern="1200" dirty="0">
                              <a:solidFill>
                                <a:schemeClr val="dk1"/>
                              </a:solidFill>
                            </a:rPr>
                            <a:t>114.7GB</a:t>
                          </a:r>
                          <a:endParaRPr lang="en-DE" sz="1400" b="1" i="0" kern="1200" dirty="0">
                            <a:solidFill>
                              <a:schemeClr val="dk1"/>
                            </a:solidFill>
                            <a:latin typeface="Gill Sans Light" panose="020B0302020104020203" pitchFamily="34" charset="-79"/>
                            <a:ea typeface="+mn-ea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1" dirty="0"/>
                            <a:t>23.3MB</a:t>
                          </a:r>
                          <a:endParaRPr lang="en-DE" sz="1400" b="1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829851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Products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2.5M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123.7M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:r>
                            <a:rPr lang="en-DE" sz="1400" b="1" kern="1200" dirty="0">
                              <a:solidFill>
                                <a:schemeClr val="dk1"/>
                              </a:solidFill>
                            </a:rPr>
                            <a:t>24.0TB</a:t>
                          </a:r>
                          <a:endParaRPr lang="en-DE" sz="1400" b="1" i="0" kern="1200" dirty="0">
                            <a:solidFill>
                              <a:schemeClr val="dk1"/>
                            </a:solidFill>
                            <a:latin typeface="Gill Sans Light" panose="020B0302020104020203" pitchFamily="34" charset="-79"/>
                            <a:ea typeface="+mn-ea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1" dirty="0"/>
                            <a:t>2.5GB</a:t>
                          </a:r>
                          <a:endParaRPr lang="en-DE" sz="1400" b="1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4792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E636F9D-73A9-A441-AD18-C0B01811B1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967039"/>
                  </p:ext>
                </p:extLst>
              </p:nvPr>
            </p:nvGraphicFramePr>
            <p:xfrm>
              <a:off x="3373115" y="4892675"/>
              <a:ext cx="5445761" cy="18288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18909">
                      <a:extLst>
                        <a:ext uri="{9D8B030D-6E8A-4147-A177-3AD203B41FA5}">
                          <a16:colId xmlns:a16="http://schemas.microsoft.com/office/drawing/2014/main" val="1078797026"/>
                        </a:ext>
                      </a:extLst>
                    </a:gridCol>
                    <a:gridCol w="1098311">
                      <a:extLst>
                        <a:ext uri="{9D8B030D-6E8A-4147-A177-3AD203B41FA5}">
                          <a16:colId xmlns:a16="http://schemas.microsoft.com/office/drawing/2014/main" val="751194711"/>
                        </a:ext>
                      </a:extLst>
                    </a:gridCol>
                    <a:gridCol w="1073985">
                      <a:extLst>
                        <a:ext uri="{9D8B030D-6E8A-4147-A177-3AD203B41FA5}">
                          <a16:colId xmlns:a16="http://schemas.microsoft.com/office/drawing/2014/main" val="737086329"/>
                        </a:ext>
                      </a:extLst>
                    </a:gridCol>
                    <a:gridCol w="1158942">
                      <a:extLst>
                        <a:ext uri="{9D8B030D-6E8A-4147-A177-3AD203B41FA5}">
                          <a16:colId xmlns:a16="http://schemas.microsoft.com/office/drawing/2014/main" val="1610596940"/>
                        </a:ext>
                      </a:extLst>
                    </a:gridCol>
                    <a:gridCol w="1195614">
                      <a:extLst>
                        <a:ext uri="{9D8B030D-6E8A-4147-A177-3AD203B41FA5}">
                          <a16:colId xmlns:a16="http://schemas.microsoft.com/office/drawing/2014/main" val="79039902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Dataset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86047" t="-4167" r="-316279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5"/>
                          <a:stretch>
                            <a:fillRect l="-188235" t="-4167" r="-220000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Size (dense)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dirty="0"/>
                            <a:t>Size (sparse)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28958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Citeseer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2.1k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7.3k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17.8MB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146.7kB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9156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DE" sz="1400" b="0" dirty="0"/>
                            <a:t>Cora ML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2.8k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16.0k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31.9MB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319.2kB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1124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PubMed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19.7k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86.6k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1.6GB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1.8MB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45616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arXiv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169.3k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1.2M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:r>
                            <a:rPr lang="en-DE" sz="1400" b="1" kern="1200" dirty="0">
                              <a:solidFill>
                                <a:schemeClr val="dk1"/>
                              </a:solidFill>
                            </a:rPr>
                            <a:t>114.7GB</a:t>
                          </a:r>
                          <a:endParaRPr lang="en-DE" sz="1400" b="1" i="0" kern="1200" dirty="0">
                            <a:solidFill>
                              <a:schemeClr val="dk1"/>
                            </a:solidFill>
                            <a:latin typeface="Gill Sans Light" panose="020B0302020104020203" pitchFamily="34" charset="-79"/>
                            <a:ea typeface="+mn-ea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1" dirty="0"/>
                            <a:t>23.3MB</a:t>
                          </a:r>
                          <a:endParaRPr lang="en-DE" sz="1400" b="1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98298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DE" sz="1400" b="0" dirty="0"/>
                            <a:t>Products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2.5M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0" dirty="0"/>
                            <a:t>123.7M</a:t>
                          </a:r>
                          <a:endParaRPr lang="en-DE" sz="1400" b="0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latinLnBrk="0" hangingPunct="1"/>
                          <a:r>
                            <a:rPr lang="en-DE" sz="1400" b="1" kern="1200" dirty="0">
                              <a:solidFill>
                                <a:schemeClr val="dk1"/>
                              </a:solidFill>
                            </a:rPr>
                            <a:t>24.0TB</a:t>
                          </a:r>
                          <a:endParaRPr lang="en-DE" sz="1400" b="1" i="0" kern="1200" dirty="0">
                            <a:solidFill>
                              <a:schemeClr val="dk1"/>
                            </a:solidFill>
                            <a:latin typeface="Gill Sans Light" panose="020B0302020104020203" pitchFamily="34" charset="-79"/>
                            <a:ea typeface="+mn-ea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DE" sz="1400" b="1" dirty="0"/>
                            <a:t>2.5GB</a:t>
                          </a:r>
                          <a:endParaRPr lang="en-DE" sz="1400" b="1" i="0" dirty="0">
                            <a:latin typeface="GILL SANS LIGHT" panose="020B0302020104020203" pitchFamily="34" charset="-79"/>
                            <a:cs typeface="GILL SANS LIGHT" panose="020B0302020104020203" pitchFamily="34" charset="-79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4792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4161D7AA-67B6-714E-80FF-DBAE2DD4E6BA}"/>
              </a:ext>
            </a:extLst>
          </p:cNvPr>
          <p:cNvSpPr/>
          <p:nvPr/>
        </p:nvSpPr>
        <p:spPr>
          <a:xfrm>
            <a:off x="8818876" y="5269053"/>
            <a:ext cx="244376" cy="823386"/>
          </a:xfrm>
          <a:prstGeom prst="rightBrace">
            <a:avLst/>
          </a:prstGeom>
          <a:solidFill>
            <a:schemeClr val="bg1"/>
          </a:solidFill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8A18E-051B-8C4E-A95E-3D2622C64B64}"/>
              </a:ext>
            </a:extLst>
          </p:cNvPr>
          <p:cNvSpPr txBox="1"/>
          <p:nvPr/>
        </p:nvSpPr>
        <p:spPr>
          <a:xfrm>
            <a:off x="9063252" y="5480691"/>
            <a:ext cx="20758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chemeClr val="accent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Previous work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0C95410-2E77-B84A-8EE4-1958725E34FD}"/>
              </a:ext>
            </a:extLst>
          </p:cNvPr>
          <p:cNvSpPr/>
          <p:nvPr/>
        </p:nvSpPr>
        <p:spPr>
          <a:xfrm>
            <a:off x="8818876" y="6145813"/>
            <a:ext cx="244376" cy="553771"/>
          </a:xfrm>
          <a:prstGeom prst="rightBrace">
            <a:avLst/>
          </a:prstGeom>
          <a:solidFill>
            <a:schemeClr val="bg1"/>
          </a:solidFill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F3D1E-4700-2241-AFD9-33B1A4A12557}"/>
              </a:ext>
            </a:extLst>
          </p:cNvPr>
          <p:cNvSpPr txBox="1"/>
          <p:nvPr/>
        </p:nvSpPr>
        <p:spPr>
          <a:xfrm>
            <a:off x="9063252" y="6222643"/>
            <a:ext cx="12989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chemeClr val="accent5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Ours</a:t>
            </a:r>
          </a:p>
        </p:txBody>
      </p:sp>
    </p:spTree>
    <p:extLst>
      <p:ext uri="{BB962C8B-B14F-4D97-AF65-F5344CB8AC3E}">
        <p14:creationId xmlns:p14="http://schemas.microsoft.com/office/powerpoint/2010/main" val="36308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17">
            <a:extLst>
              <a:ext uri="{FF2B5EF4-FFF2-40B4-BE49-F238E27FC236}">
                <a16:creationId xmlns:a16="http://schemas.microsoft.com/office/drawing/2014/main" id="{966130B9-BBBB-3243-B7B1-828F12F8773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8827892"/>
              </p:ext>
            </p:extLst>
          </p:nvPr>
        </p:nvGraphicFramePr>
        <p:xfrm>
          <a:off x="9356506" y="3392441"/>
          <a:ext cx="2354560" cy="2354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0912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/>
                        <a:t>0.5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/>
                        <a:t>0.3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Attack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B55D-D513-6848-81BC-8E2C2127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47" y="1690688"/>
            <a:ext cx="10804301" cy="45085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Gill Sans Light" panose="020B0302020104020203" pitchFamily="34" charset="-79"/>
                <a:cs typeface="Gill Sans Light" panose="020B0302020104020203" pitchFamily="34" charset="-79"/>
              </a:rPr>
              <a:t>Our variant of </a:t>
            </a:r>
            <a:r>
              <a:rPr lang="en-US" b="1">
                <a:latin typeface="Gill Sans Light" panose="020B0302020104020203" pitchFamily="34" charset="-79"/>
                <a:cs typeface="Gill Sans Light" panose="020B0302020104020203" pitchFamily="34" charset="-79"/>
              </a:rPr>
              <a:t>Projected Ranomized Block Coordinate Descent (PRBCD)</a:t>
            </a:r>
            <a:r>
              <a:rPr lang="en-US">
                <a:latin typeface="Gill Sans Light" panose="020B0302020104020203" pitchFamily="34" charset="-79"/>
                <a:cs typeface="Gill Sans Light" panose="020B0302020104020203" pitchFamily="34" charset="-79"/>
              </a:rPr>
              <a:t> that maintains a </a:t>
            </a:r>
            <a:r>
              <a:rPr lang="en-US" i="1">
                <a:latin typeface="Gill Sans Light" panose="020B0302020104020203" pitchFamily="34" charset="-79"/>
                <a:cs typeface="Gill Sans Light" panose="020B0302020104020203" pitchFamily="34" charset="-79"/>
              </a:rPr>
              <a:t>sparse</a:t>
            </a:r>
            <a:r>
              <a:rPr lang="en-US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i="1">
                <a:latin typeface="Gill Sans Light" panose="020B0302020104020203" pitchFamily="34" charset="-79"/>
                <a:cs typeface="Gill Sans Light" panose="020B0302020104020203" pitchFamily="34" charset="-79"/>
              </a:rPr>
              <a:t>parameter space</a:t>
            </a:r>
            <a:r>
              <a:rPr lang="en-US">
                <a:latin typeface="Gill Sans Light" panose="020B0302020104020203" pitchFamily="34" charset="-79"/>
                <a:cs typeface="Gill Sans Light" panose="020B0302020104020203" pitchFamily="34" charset="-79"/>
              </a:rPr>
              <a:t> thoughout the optimization</a:t>
            </a:r>
          </a:p>
          <a:p>
            <a:pPr marL="0" indent="0">
              <a:buNone/>
            </a:pPr>
            <a:endParaRPr lang="en-US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indent="0">
              <a:buNone/>
            </a:pPr>
            <a:endParaRPr lang="en-US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77FA6-E515-6B46-B97B-AF92E51CFCD5}"/>
              </a:ext>
            </a:extLst>
          </p:cNvPr>
          <p:cNvGrpSpPr/>
          <p:nvPr/>
        </p:nvGrpSpPr>
        <p:grpSpPr>
          <a:xfrm>
            <a:off x="-90077" y="5835878"/>
            <a:ext cx="3860343" cy="488660"/>
            <a:chOff x="7587577" y="6260445"/>
            <a:chExt cx="3860343" cy="4886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BB62A9-D781-9D4C-977D-09DC96C3AA10}"/>
                </a:ext>
              </a:extLst>
            </p:cNvPr>
            <p:cNvSpPr/>
            <p:nvPr/>
          </p:nvSpPr>
          <p:spPr>
            <a:xfrm>
              <a:off x="10141526" y="6306626"/>
              <a:ext cx="230910" cy="2973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F02D43F-A88A-1747-8A44-A3021DA39E85}"/>
                    </a:ext>
                  </a:extLst>
                </p:cNvPr>
                <p:cNvSpPr/>
                <p:nvPr/>
              </p:nvSpPr>
              <p:spPr>
                <a:xfrm>
                  <a:off x="7587577" y="6260445"/>
                  <a:ext cx="3860343" cy="488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DE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DE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DE" i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DE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DE" i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DE" i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r>
                                  <a:rPr lang="en-DE" b="1" i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lim>
                            </m:limLow>
                          </m:fName>
                          <m:e>
                            <m:r>
                              <a:rPr lang="en-DE" i="1">
                                <a:latin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DE" b="1" i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de-DE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DE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F02D43F-A88A-1747-8A44-A3021DA39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577" y="6260445"/>
                  <a:ext cx="3860343" cy="488660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FAA0D2-B32B-294E-9C5E-C9EDDA6FBBDD}"/>
                  </a:ext>
                </a:extLst>
              </p:cNvPr>
              <p:cNvSpPr txBox="1"/>
              <p:nvPr/>
            </p:nvSpPr>
            <p:spPr>
              <a:xfrm>
                <a:off x="7269016" y="5941709"/>
                <a:ext cx="44974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 and budget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DE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FAA0D2-B32B-294E-9C5E-C9EDDA6FB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016" y="5941709"/>
                <a:ext cx="4497466" cy="276999"/>
              </a:xfrm>
              <a:prstGeom prst="rect">
                <a:avLst/>
              </a:prstGeom>
              <a:blipFill>
                <a:blip r:embed="rId4"/>
                <a:stretch>
                  <a:fillRect t="-4545" b="-1363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Table 17">
            <a:extLst>
              <a:ext uri="{FF2B5EF4-FFF2-40B4-BE49-F238E27FC236}">
                <a16:creationId xmlns:a16="http://schemas.microsoft.com/office/drawing/2014/main" id="{38A456FB-BBD5-954C-9703-24F87CC143B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05158581"/>
              </p:ext>
            </p:extLst>
          </p:nvPr>
        </p:nvGraphicFramePr>
        <p:xfrm>
          <a:off x="693847" y="3410521"/>
          <a:ext cx="2354560" cy="2354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0912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38" name="Triangle 37">
            <a:extLst>
              <a:ext uri="{FF2B5EF4-FFF2-40B4-BE49-F238E27FC236}">
                <a16:creationId xmlns:a16="http://schemas.microsoft.com/office/drawing/2014/main" id="{F58DE8C7-1DFD-9F40-AD29-F44D0E531347}"/>
              </a:ext>
            </a:extLst>
          </p:cNvPr>
          <p:cNvSpPr>
            <a:spLocks noChangeAspect="1"/>
          </p:cNvSpPr>
          <p:nvPr/>
        </p:nvSpPr>
        <p:spPr>
          <a:xfrm>
            <a:off x="693847" y="3410521"/>
            <a:ext cx="2354560" cy="235456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39" name="Table 17">
            <a:extLst>
              <a:ext uri="{FF2B5EF4-FFF2-40B4-BE49-F238E27FC236}">
                <a16:creationId xmlns:a16="http://schemas.microsoft.com/office/drawing/2014/main" id="{0CC06DB5-E992-9B43-8225-79E55B3EB56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45194595"/>
              </p:ext>
            </p:extLst>
          </p:nvPr>
        </p:nvGraphicFramePr>
        <p:xfrm>
          <a:off x="3581400" y="3410521"/>
          <a:ext cx="2354560" cy="2354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0912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-0.1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1.1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0.3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0.6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0.4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40" name="Triangle 39">
            <a:extLst>
              <a:ext uri="{FF2B5EF4-FFF2-40B4-BE49-F238E27FC236}">
                <a16:creationId xmlns:a16="http://schemas.microsoft.com/office/drawing/2014/main" id="{CFFADB71-7BE3-494A-A288-EA2A11C41D5D}"/>
              </a:ext>
            </a:extLst>
          </p:cNvPr>
          <p:cNvSpPr>
            <a:spLocks noChangeAspect="1"/>
          </p:cNvSpPr>
          <p:nvPr/>
        </p:nvSpPr>
        <p:spPr>
          <a:xfrm>
            <a:off x="3581400" y="3410521"/>
            <a:ext cx="2354560" cy="235456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41" name="Table 17">
            <a:extLst>
              <a:ext uri="{FF2B5EF4-FFF2-40B4-BE49-F238E27FC236}">
                <a16:creationId xmlns:a16="http://schemas.microsoft.com/office/drawing/2014/main" id="{02760219-7DED-3A43-B8C1-D3CB68589E8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36628440"/>
              </p:ext>
            </p:extLst>
          </p:nvPr>
        </p:nvGraphicFramePr>
        <p:xfrm>
          <a:off x="6468953" y="3400571"/>
          <a:ext cx="2354560" cy="2354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0912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470912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0.2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0.5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1" dirty="0"/>
                        <a:t>0.3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42" name="Triangle 41">
            <a:extLst>
              <a:ext uri="{FF2B5EF4-FFF2-40B4-BE49-F238E27FC236}">
                <a16:creationId xmlns:a16="http://schemas.microsoft.com/office/drawing/2014/main" id="{8C2D1DEB-5631-944B-AC27-0C5714BE6FC1}"/>
              </a:ext>
            </a:extLst>
          </p:cNvPr>
          <p:cNvSpPr>
            <a:spLocks noChangeAspect="1"/>
          </p:cNvSpPr>
          <p:nvPr/>
        </p:nvSpPr>
        <p:spPr>
          <a:xfrm>
            <a:off x="6468953" y="3400571"/>
            <a:ext cx="2354560" cy="235456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76353741-8C67-A94A-94CC-D2E9D270E6A4}"/>
              </a:ext>
            </a:extLst>
          </p:cNvPr>
          <p:cNvSpPr>
            <a:spLocks noChangeAspect="1"/>
          </p:cNvSpPr>
          <p:nvPr/>
        </p:nvSpPr>
        <p:spPr>
          <a:xfrm>
            <a:off x="9356506" y="3401449"/>
            <a:ext cx="2354560" cy="235456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102102-AB4B-CA48-AD0E-92B5CE32747D}"/>
              </a:ext>
            </a:extLst>
          </p:cNvPr>
          <p:cNvSpPr/>
          <p:nvPr/>
        </p:nvSpPr>
        <p:spPr>
          <a:xfrm>
            <a:off x="693847" y="3039698"/>
            <a:ext cx="192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Gill Sans Light" panose="020B0302020104020203" pitchFamily="34" charset="-79"/>
                <a:cs typeface="Gill Sans Light" panose="020B0302020104020203" pitchFamily="34" charset="-79"/>
              </a:rPr>
              <a:t>1. Sample subspace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A6B3DF-3775-034F-ABF6-C6A50909030E}"/>
              </a:ext>
            </a:extLst>
          </p:cNvPr>
          <p:cNvSpPr/>
          <p:nvPr/>
        </p:nvSpPr>
        <p:spPr>
          <a:xfrm>
            <a:off x="3581400" y="3039698"/>
            <a:ext cx="187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2. Gradient update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CCE7D4-C285-7C45-AFE7-2FF023606B9D}"/>
              </a:ext>
            </a:extLst>
          </p:cNvPr>
          <p:cNvSpPr/>
          <p:nvPr/>
        </p:nvSpPr>
        <p:spPr>
          <a:xfrm>
            <a:off x="6457102" y="3026007"/>
            <a:ext cx="2497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Gill Sans Light" panose="020B0302020104020203" pitchFamily="34" charset="-79"/>
                <a:cs typeface="Gill Sans Light" panose="020B0302020104020203" pitchFamily="34" charset="-79"/>
              </a:rPr>
              <a:t>3. Projection (constraints)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A37640-5FDA-784A-B222-B6D542827B3E}"/>
              </a:ext>
            </a:extLst>
          </p:cNvPr>
          <p:cNvSpPr/>
          <p:nvPr/>
        </p:nvSpPr>
        <p:spPr>
          <a:xfrm>
            <a:off x="9342436" y="3031239"/>
            <a:ext cx="229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Gill Sans Light" panose="020B0302020104020203" pitchFamily="34" charset="-79"/>
                <a:cs typeface="Gill Sans Light" panose="020B0302020104020203" pitchFamily="34" charset="-79"/>
              </a:rPr>
              <a:t>4. Resample and repeat</a:t>
            </a:r>
          </a:p>
        </p:txBody>
      </p:sp>
    </p:spTree>
    <p:extLst>
      <p:ext uri="{BB962C8B-B14F-4D97-AF65-F5344CB8AC3E}">
        <p14:creationId xmlns:p14="http://schemas.microsoft.com/office/powerpoint/2010/main" val="418535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67840"/>
            <a:ext cx="7438390" cy="2794635"/>
          </a:xfrm>
        </p:spPr>
        <p:txBody>
          <a:bodyPr anchor="t">
            <a:noAutofit/>
          </a:bodyPr>
          <a:lstStyle/>
          <a:p>
            <a:r>
              <a:rPr lang="en-US" sz="4400" dirty="0"/>
              <a:t>Check out our paper for our </a:t>
            </a:r>
            <a:r>
              <a:rPr lang="en-US" sz="4400" b="1" i="1" dirty="0"/>
              <a:t>state-of-the-art results</a:t>
            </a:r>
            <a:r>
              <a:rPr lang="en-US" sz="4400" dirty="0"/>
              <a:t>, </a:t>
            </a:r>
            <a:r>
              <a:rPr lang="en-US" sz="4400" b="1" i="1" dirty="0"/>
              <a:t>alternative attacks</a:t>
            </a:r>
            <a:r>
              <a:rPr lang="en-US" sz="4400" dirty="0"/>
              <a:t> and </a:t>
            </a:r>
            <a:r>
              <a:rPr lang="en-US" sz="4400" b="1" i="1" dirty="0"/>
              <a:t>interesting insights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5514108"/>
            <a:ext cx="10515600" cy="575541"/>
          </a:xfrm>
        </p:spPr>
        <p:txBody>
          <a:bodyPr>
            <a:normAutofit/>
          </a:bodyPr>
          <a:lstStyle/>
          <a:p>
            <a:r>
              <a:rPr lang="en-US" sz="2800" dirty="0"/>
              <a:t>Supplementary Material: https://</a:t>
            </a:r>
            <a:r>
              <a:rPr lang="en-US" sz="2800" dirty="0" err="1"/>
              <a:t>www.in.tum.de</a:t>
            </a:r>
            <a:r>
              <a:rPr lang="en-US" sz="2800" dirty="0"/>
              <a:t>/</a:t>
            </a:r>
            <a:r>
              <a:rPr lang="en-US" sz="2800" dirty="0" err="1"/>
              <a:t>daml</a:t>
            </a:r>
            <a:r>
              <a:rPr lang="en-US" sz="2800" dirty="0"/>
              <a:t>/attack-</a:t>
            </a:r>
            <a:r>
              <a:rPr lang="en-US" sz="2800" dirty="0" err="1"/>
              <a:t>gnn</a:t>
            </a:r>
            <a:r>
              <a:rPr lang="en-US" sz="2800" dirty="0"/>
              <a:t>-at-scale/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Reliable Graph Neural Networks via Robust Aggregation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4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546EEB-437E-2149-B944-9FF8811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174" y="1568132"/>
            <a:ext cx="3197225" cy="3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069A-4F3B-D94C-9C93-A24FB9ACC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Variant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5D3AE-F156-2E4F-8BA0-7C856B352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520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5255" cy="1325563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Attack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B55D-D513-6848-81BC-8E2C2127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47" y="1690688"/>
            <a:ext cx="10804301" cy="450850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Our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variant 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of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b="1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Projected</a:t>
            </a:r>
            <a:r>
              <a:rPr lang="de-DE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b="1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Ranomized</a:t>
            </a:r>
            <a:r>
              <a:rPr lang="de-DE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Block </a:t>
            </a:r>
            <a:r>
              <a:rPr lang="de-DE" b="1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Coordinate</a:t>
            </a:r>
            <a:r>
              <a:rPr lang="de-DE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b="1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Descent</a:t>
            </a:r>
            <a:r>
              <a:rPr lang="de-DE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(PRBCD)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that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maintains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 </a:t>
            </a:r>
            <a:r>
              <a:rPr lang="de-DE" i="1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sparse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i="1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parameter</a:t>
            </a:r>
            <a:r>
              <a:rPr lang="de-DE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i="1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space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thoughout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the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optimization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without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sacrificing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„</a:t>
            </a:r>
            <a:r>
              <a:rPr lang="de-DE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strength</a:t>
            </a:r>
            <a:r>
              <a:rPr lang="de-DE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“</a:t>
            </a:r>
            <a:endParaRPr lang="en-DE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indent="0">
              <a:buNone/>
            </a:pPr>
            <a:endParaRPr lang="en-DE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indent="0">
              <a:buNone/>
            </a:pPr>
            <a:endParaRPr lang="en-DE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Simon Geisler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E51546-1663-544D-9D61-03847153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88" y="3016251"/>
            <a:ext cx="10723418" cy="31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069A-4F3B-D94C-9C93-A24FB9ACC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Variant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5D3AE-F156-2E4F-8BA0-7C856B352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86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DB55D-D513-6848-81BC-8E2C2127A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847" y="1690688"/>
                <a:ext cx="10804301" cy="45085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DE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Many attacks maximize the surrogate loss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DE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with respect to the pertrubed adjacency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1" i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</m:ctrlPr>
                      </m:accPr>
                      <m:e>
                        <m:r>
                          <a:rPr lang="de-DE" b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𝐀</m:t>
                        </m:r>
                      </m:e>
                    </m:acc>
                    <m:r>
                      <a:rPr lang="de-DE" b="1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</m:t>
                    </m:r>
                    <m:r>
                      <a:rPr lang="en-DE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de-DE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DE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with limited budget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DE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D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ill Sans Light" panose="020B0302020104020203" pitchFamily="34" charset="-79"/>
                      </a:rPr>
                      <m:t>∆</m:t>
                    </m:r>
                  </m:oMath>
                </a14:m>
                <a:r>
                  <a:rPr lang="en-DE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</a:t>
                </a:r>
              </a:p>
              <a:p>
                <a:pPr marL="0" indent="0">
                  <a:buNone/>
                </a:pPr>
                <a:endParaRPr lang="en-DE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0" indent="0">
                  <a:buNone/>
                </a:pPr>
                <a:endParaRPr lang="en-DE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  <a:p>
                <a:pPr marL="0" indent="0">
                  <a:buNone/>
                </a:pPr>
                <a:r>
                  <a:rPr lang="en-DE" b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⚡️ Previous (first-order optimization) attacks scale with </a:t>
                </a:r>
                <a14:m>
                  <m:oMath xmlns:m="http://schemas.openxmlformats.org/officeDocument/2006/math">
                    <m:r>
                      <a:rPr lang="en-DE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𝑂</m:t>
                    </m:r>
                    <m:r>
                      <a:rPr lang="en-DE" b="1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(</m:t>
                    </m:r>
                    <m:r>
                      <a:rPr lang="en-DE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en-DE" b="0" i="1" baseline="30000" dirty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2</m:t>
                    </m:r>
                    <m:r>
                      <a:rPr lang="en-DE" b="1" i="1" dirty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)</m:t>
                    </m:r>
                  </m:oMath>
                </a14:m>
                <a:r>
                  <a:rPr lang="en-DE" b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or worse</a:t>
                </a:r>
              </a:p>
              <a:p>
                <a:pPr marL="0" indent="0">
                  <a:buNone/>
                </a:pPr>
                <a:r>
                  <a:rPr lang="en-DE" b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✔️ Our proposed attacks scale with </a:t>
                </a:r>
                <a14:m>
                  <m:oMath xmlns:m="http://schemas.openxmlformats.org/officeDocument/2006/math">
                    <m:r>
                      <a:rPr lang="en-DE" i="1" dirty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𝑂</m:t>
                    </m:r>
                    <m:r>
                      <a:rPr lang="en-DE" b="1" i="1" dirty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𝑚</m:t>
                    </m:r>
                    <m:r>
                      <a:rPr lang="en-DE" b="1" i="1" dirty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)</m:t>
                    </m:r>
                  </m:oMath>
                </a14:m>
                <a:endParaRPr lang="en-DE" b="1" dirty="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DB55D-D513-6848-81BC-8E2C2127A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847" y="1690688"/>
                <a:ext cx="10804301" cy="4508500"/>
              </a:xfrm>
              <a:blipFill>
                <a:blip r:embed="rId3"/>
                <a:stretch>
                  <a:fillRect l="-1174" t="-25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6B0588-500E-554F-BCB6-40FF82E308C5}"/>
              </a:ext>
            </a:extLst>
          </p:cNvPr>
          <p:cNvGrpSpPr>
            <a:grpSpLocks noChangeAspect="1"/>
          </p:cNvGrpSpPr>
          <p:nvPr/>
        </p:nvGrpSpPr>
        <p:grpSpPr>
          <a:xfrm>
            <a:off x="1903958" y="4698762"/>
            <a:ext cx="9822790" cy="2159238"/>
            <a:chOff x="2538358" y="3812145"/>
            <a:chExt cx="8444898" cy="1856351"/>
          </a:xfrm>
          <a:solidFill>
            <a:schemeClr val="bg1"/>
          </a:solidFill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8E73D4-492D-8147-A481-E3765545F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44439"/>
            <a:stretch/>
          </p:blipFill>
          <p:spPr>
            <a:xfrm>
              <a:off x="2538358" y="3812145"/>
              <a:ext cx="7115284" cy="1856351"/>
            </a:xfrm>
            <a:prstGeom prst="rect">
              <a:avLst/>
            </a:prstGeom>
            <a:grpFill/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70AD83-1BA8-A546-913A-390243A7D650}"/>
                </a:ext>
              </a:extLst>
            </p:cNvPr>
            <p:cNvSpPr/>
            <p:nvPr/>
          </p:nvSpPr>
          <p:spPr>
            <a:xfrm>
              <a:off x="7078718" y="4974077"/>
              <a:ext cx="2364828" cy="4414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13290C2-D5CF-9047-B46F-FBF6E8C1A3A5}"/>
                </a:ext>
              </a:extLst>
            </p:cNvPr>
            <p:cNvSpPr/>
            <p:nvPr/>
          </p:nvSpPr>
          <p:spPr>
            <a:xfrm>
              <a:off x="9490844" y="4398579"/>
              <a:ext cx="210096" cy="567559"/>
            </a:xfrm>
            <a:prstGeom prst="rightBrace">
              <a:avLst/>
            </a:prstGeom>
            <a:grpFill/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EF3296-2737-D249-A3AE-FB829F1C42C3}"/>
                </a:ext>
              </a:extLst>
            </p:cNvPr>
            <p:cNvSpPr txBox="1"/>
            <p:nvPr/>
          </p:nvSpPr>
          <p:spPr>
            <a:xfrm>
              <a:off x="9866532" y="4328415"/>
              <a:ext cx="1116724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sz="2000" b="1" dirty="0">
                  <a:solidFill>
                    <a:schemeClr val="accent5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Previous</a:t>
              </a:r>
            </a:p>
            <a:p>
              <a:r>
                <a:rPr lang="en-DE" sz="2000" b="1" dirty="0">
                  <a:solidFill>
                    <a:schemeClr val="accent5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Work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742312-EDED-E941-AAE0-0246B84CADB0}"/>
                  </a:ext>
                </a:extLst>
              </p:cNvPr>
              <p:cNvSpPr/>
              <p:nvPr/>
            </p:nvSpPr>
            <p:spPr>
              <a:xfrm>
                <a:off x="3744416" y="2799105"/>
                <a:ext cx="4703161" cy="708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8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8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8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8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8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8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8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8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8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742312-EDED-E941-AAE0-0246B84CA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416" y="2799105"/>
                <a:ext cx="4703161" cy="70878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19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5629D08-C215-5744-A50B-AF85C1B26D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-762"/>
          <a:stretch/>
        </p:blipFill>
        <p:spPr>
          <a:xfrm>
            <a:off x="580698" y="1381027"/>
            <a:ext cx="6096000" cy="5284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33C16D-EEE6-6747-B096-EB4E70278D19}"/>
                  </a:ext>
                </a:extLst>
              </p:cNvPr>
              <p:cNvSpPr/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DE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DE" sz="2400" i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DE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DE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DE" sz="24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de-DE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de-DE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DE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DE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33C16D-EEE6-6747-B096-EB4E70278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37" y="5718730"/>
                <a:ext cx="4703161" cy="62074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657941A-86D5-CB4D-9FC1-384B6E4B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05604"/>
              </p:ext>
            </p:extLst>
          </p:nvPr>
        </p:nvGraphicFramePr>
        <p:xfrm>
          <a:off x="7436506" y="1732885"/>
          <a:ext cx="3599355" cy="3611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871">
                  <a:extLst>
                    <a:ext uri="{9D8B030D-6E8A-4147-A177-3AD203B41FA5}">
                      <a16:colId xmlns:a16="http://schemas.microsoft.com/office/drawing/2014/main" val="264069242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233376317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743331041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549597405"/>
                    </a:ext>
                  </a:extLst>
                </a:gridCol>
                <a:gridCol w="719871">
                  <a:extLst>
                    <a:ext uri="{9D8B030D-6E8A-4147-A177-3AD203B41FA5}">
                      <a16:colId xmlns:a16="http://schemas.microsoft.com/office/drawing/2014/main" val="1874048512"/>
                    </a:ext>
                  </a:extLst>
                </a:gridCol>
              </a:tblGrid>
              <a:tr h="722325"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2236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924819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63315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6292"/>
                  </a:ext>
                </a:extLst>
              </a:tr>
              <a:tr h="722325"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9443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8DEDEE-CEA6-2944-AB14-D2824409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Attacking Graph Neural Networks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9CB4-7FC7-F546-ADB9-C4013BD9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Simon Geisler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F9-CD76-C949-81CA-FC7DBD59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Attacking Graph Neural Networks at 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126-6275-5E40-92E8-98537B89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372F-7BF7-4657-96D4-7BEA84C9F19F}" type="slidenum">
              <a:rPr lang="en-US" smtClean="0"/>
              <a:t>9</a:t>
            </a:fld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2FFF5B0-2966-264F-9F12-1146D96AC660}"/>
              </a:ext>
            </a:extLst>
          </p:cNvPr>
          <p:cNvSpPr/>
          <p:nvPr/>
        </p:nvSpPr>
        <p:spPr>
          <a:xfrm>
            <a:off x="7436505" y="1732885"/>
            <a:ext cx="3600000" cy="3600000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6C31E6-2F0C-554F-9FB5-10C91DBDEDAD}"/>
                  </a:ext>
                </a:extLst>
              </p:cNvPr>
              <p:cNvSpPr txBox="1"/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6C31E6-2F0C-554F-9FB5-10C91DBDE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98" y="5512894"/>
                <a:ext cx="620363" cy="276999"/>
              </a:xfrm>
              <a:prstGeom prst="rect">
                <a:avLst/>
              </a:prstGeom>
              <a:blipFill>
                <a:blip r:embed="rId5"/>
                <a:stretch>
                  <a:fillRect l="-8163" r="-8163" b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19D70C-331D-DB47-91DD-5E4D584FFA0F}"/>
                  </a:ext>
                </a:extLst>
              </p:cNvPr>
              <p:cNvSpPr txBox="1"/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Example: Undirected Graph with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𝑛</m:t>
                    </m:r>
                    <m:r>
                      <a:rPr lang="de-DE" sz="1200" b="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=</m:t>
                    </m:r>
                    <m:r>
                      <a:rPr lang="en-DE" sz="1200" i="1" dirty="0" smtClean="0">
                        <a:latin typeface="Cambria Math" panose="02040503050406030204" pitchFamily="18" charset="0"/>
                        <a:cs typeface="Gill Sans Light" panose="020B0302020104020203" pitchFamily="34" charset="-79"/>
                      </a:rPr>
                      <m:t>5</m:t>
                    </m:r>
                  </m:oMath>
                </a14:m>
                <a:r>
                  <a:rPr lang="en-DE" sz="1200" i="1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 nodes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19D70C-331D-DB47-91DD-5E4D584F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04" y="1426385"/>
                <a:ext cx="2906376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DCC1B5-44E6-AD44-985C-61DF6E77F196}"/>
              </a:ext>
            </a:extLst>
          </p:cNvPr>
          <p:cNvCxnSpPr>
            <a:cxnSpLocks/>
          </p:cNvCxnSpPr>
          <p:nvPr/>
        </p:nvCxnSpPr>
        <p:spPr>
          <a:xfrm flipV="1">
            <a:off x="9053848" y="5344510"/>
            <a:ext cx="100649" cy="42118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18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17762</TotalTime>
  <Words>919</Words>
  <Application>Microsoft Macintosh PowerPoint</Application>
  <PresentationFormat>Widescreen</PresentationFormat>
  <Paragraphs>258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Gill Sans</vt:lpstr>
      <vt:lpstr>GILL SANS LIGHT</vt:lpstr>
      <vt:lpstr>GILL SANS LIGHT</vt:lpstr>
      <vt:lpstr>Gill Sans SemiBold</vt:lpstr>
      <vt:lpstr>Office Theme</vt:lpstr>
      <vt:lpstr>Attacking Graph Neural Networks at Scale</vt:lpstr>
      <vt:lpstr>Attacking Graph Neural Networks</vt:lpstr>
      <vt:lpstr>The Proposed Attack</vt:lpstr>
      <vt:lpstr>Check out our paper for our state-of-the-art results, alternative attacks and interesting insights</vt:lpstr>
      <vt:lpstr>Variant 2</vt:lpstr>
      <vt:lpstr>The Proposed Attack</vt:lpstr>
      <vt:lpstr>Variant 3</vt:lpstr>
      <vt:lpstr>Attacking Graph Neural Networks</vt:lpstr>
      <vt:lpstr>Attacking Graph Neural Networks</vt:lpstr>
      <vt:lpstr>Attacking Graph Neural Networks</vt:lpstr>
      <vt:lpstr>Attacking Graph Neural Networks</vt:lpstr>
      <vt:lpstr>Attacking Graph Neural Networks</vt:lpstr>
      <vt:lpstr>Attacking Graph Neural Networks</vt:lpstr>
      <vt:lpstr>Variant 4</vt:lpstr>
      <vt:lpstr>Attacking Graph Neural Networks</vt:lpstr>
      <vt:lpstr>Attacking Graph Neural Networks</vt:lpstr>
      <vt:lpstr>Attacking Graph Neural Networks</vt:lpstr>
      <vt:lpstr>Attacking Graph Neural Networks</vt:lpstr>
      <vt:lpstr>Attacking Graph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Robustness Certificates for Discrete Data</dc:title>
  <dc:creator>Aleksandar Bojchevski</dc:creator>
  <cp:lastModifiedBy>Simon Geisler</cp:lastModifiedBy>
  <cp:revision>586</cp:revision>
  <cp:lastPrinted>2020-10-15T11:42:03Z</cp:lastPrinted>
  <dcterms:created xsi:type="dcterms:W3CDTF">2020-06-11T09:10:22Z</dcterms:created>
  <dcterms:modified xsi:type="dcterms:W3CDTF">2021-01-22T12:14:12Z</dcterms:modified>
</cp:coreProperties>
</file>