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8c8ad2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8c8ad2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Una problemática que afectara el futuro académico y profesional de la persona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Vacíos en el proceso de aprendizaje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Son 7 millones de estudiantes los que ingresaron a este primer semestre académico en presencialidad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90051c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90051c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Una problemática que afectara el futuro académico y profesional de la persona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Vacíos en el proceso de aprendizaje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>
                <a:solidFill>
                  <a:schemeClr val="dk1"/>
                </a:solidFill>
              </a:rPr>
              <a:t>Son 7 millones de estudiantes los que ingresaron a este primer semestre académico en presencialidad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8c8ad26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8c8ad26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8c8ad26d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8c8ad26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8c8ad26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8c8ad26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8c8ad26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8c8ad26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8c8ad26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8c8ad26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595959"/>
                </a:solidFill>
              </a:rPr>
              <a:t>TAM: Estudiantes universitarios https://snies.mineducacion.gov.co/portal/Informes-e-indicadores/Resumen-indicadores-Educacion-Superior/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595959"/>
                </a:solidFill>
              </a:rPr>
              <a:t>SAM:Estudiantes de la universidad Javeriana  (13.000 estudiantes aprox.)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595959"/>
                </a:solidFill>
              </a:rPr>
              <a:t>https://www.javeriana.edu.co/web/institucional/cifras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595959"/>
                </a:solidFill>
              </a:rPr>
              <a:t>SOM: Estudiantes de la universidad Javeriana del programa de ingeniería de sistemas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rgbClr val="595959"/>
                </a:solidFill>
              </a:rPr>
              <a:t>https://www.javeriana.edu.co/web/institucional/cifras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57" name="Google Shape;57;p13"/>
          <p:cNvSpPr txBox="1"/>
          <p:nvPr>
            <p:ph idx="4294967295"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sp>
        <p:nvSpPr>
          <p:cNvPr id="62" name="Google Shape;62;p13"/>
          <p:cNvSpPr txBox="1"/>
          <p:nvPr/>
        </p:nvSpPr>
        <p:spPr>
          <a:xfrm>
            <a:off x="61075" y="146450"/>
            <a:ext cx="5434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Salveme Profe</a:t>
            </a:r>
            <a:endParaRPr b="1" sz="3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750" y="1268325"/>
            <a:ext cx="5544018" cy="3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-553075" y="1533925"/>
            <a:ext cx="591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Daniel Eduardo Castellanos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-553075" y="2339400"/>
            <a:ext cx="591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Daniel Santiago Morales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-553075" y="3185500"/>
            <a:ext cx="591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Enrique Gutiérrez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-553075" y="4031600"/>
            <a:ext cx="591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Nicolas Daniel Vargas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-87425" y="1533925"/>
            <a:ext cx="840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CFO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25725" y="2359713"/>
            <a:ext cx="840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CTO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25725" y="3195663"/>
            <a:ext cx="840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CEO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-50750" y="4031613"/>
            <a:ext cx="840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18">
                <a:solidFill>
                  <a:srgbClr val="303030"/>
                </a:solidFill>
                <a:latin typeface="Nunito"/>
                <a:ea typeface="Nunito"/>
                <a:cs typeface="Nunito"/>
                <a:sym typeface="Nunito"/>
              </a:rPr>
              <a:t>CMO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774" y="1421163"/>
            <a:ext cx="2802275" cy="23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sp>
        <p:nvSpPr>
          <p:cNvPr id="85" name="Google Shape;85;p14"/>
          <p:cNvSpPr txBox="1"/>
          <p:nvPr/>
        </p:nvSpPr>
        <p:spPr>
          <a:xfrm>
            <a:off x="3071875" y="10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854475" y="747075"/>
            <a:ext cx="543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¡UN GRAN PROBLEMA!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122700" y="2253025"/>
            <a:ext cx="489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</a:t>
            </a:r>
            <a:r>
              <a:rPr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metodología</a:t>
            </a:r>
            <a:r>
              <a:rPr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del profe no me funciona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5" y="1461550"/>
            <a:ext cx="9020552" cy="33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sp>
        <p:nvSpPr>
          <p:cNvPr id="101" name="Google Shape;101;p15"/>
          <p:cNvSpPr txBox="1"/>
          <p:nvPr/>
        </p:nvSpPr>
        <p:spPr>
          <a:xfrm>
            <a:off x="3071875" y="10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854600" y="535575"/>
            <a:ext cx="543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CIFRAS NO MIENTEN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109" name="Google Shape;109;p16"/>
          <p:cNvSpPr/>
          <p:nvPr/>
        </p:nvSpPr>
        <p:spPr>
          <a:xfrm>
            <a:off x="3068400" y="2072100"/>
            <a:ext cx="179700" cy="179700"/>
          </a:xfrm>
          <a:prstGeom prst="ellipse">
            <a:avLst/>
          </a:prstGeom>
          <a:solidFill>
            <a:srgbClr val="B4C7E7"/>
          </a:solidFill>
          <a:ln cap="flat" cmpd="sng" w="9525">
            <a:solidFill>
              <a:srgbClr val="B4C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410063" y="1819500"/>
            <a:ext cx="528000" cy="537600"/>
          </a:xfrm>
          <a:prstGeom prst="ellipse">
            <a:avLst/>
          </a:prstGeom>
          <a:solidFill>
            <a:srgbClr val="B4C7E7"/>
          </a:solidFill>
          <a:ln cap="flat" cmpd="sng" w="9525">
            <a:solidFill>
              <a:srgbClr val="B4C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923450" y="1279800"/>
            <a:ext cx="1356300" cy="1296000"/>
          </a:xfrm>
          <a:prstGeom prst="ellipse">
            <a:avLst/>
          </a:prstGeom>
          <a:solidFill>
            <a:srgbClr val="B4C7E7"/>
          </a:solidFill>
          <a:ln cap="flat" cmpd="sng" w="9525">
            <a:solidFill>
              <a:srgbClr val="B4C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10071911">
            <a:off x="5853785" y="1078402"/>
            <a:ext cx="179818" cy="179818"/>
          </a:xfrm>
          <a:prstGeom prst="ellipse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10070087">
            <a:off x="6168477" y="869681"/>
            <a:ext cx="528160" cy="537631"/>
          </a:xfrm>
          <a:prstGeom prst="ellipse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10070703">
            <a:off x="6836471" y="421626"/>
            <a:ext cx="1356408" cy="1295980"/>
          </a:xfrm>
          <a:prstGeom prst="ellipse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10800000">
            <a:off x="5837150" y="3598800"/>
            <a:ext cx="179700" cy="1797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6147188" y="3493500"/>
            <a:ext cx="528000" cy="5376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>
            <a:off x="6805500" y="3274800"/>
            <a:ext cx="1356300" cy="1296000"/>
          </a:xfrm>
          <a:prstGeom prst="ellipse">
            <a:avLst/>
          </a:prstGeom>
          <a:solidFill>
            <a:srgbClr val="4472C4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940400" y="1279800"/>
            <a:ext cx="13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66.7</a:t>
            </a:r>
            <a:r>
              <a:rPr b="1" lang="es-419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566975" y="423125"/>
            <a:ext cx="189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018400" y="1746300"/>
            <a:ext cx="116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entender los temas de las clases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853475" y="423125"/>
            <a:ext cx="13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r>
              <a:rPr b="1" lang="es-419" sz="3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.2%</a:t>
            </a:r>
            <a:endParaRPr b="1" sz="3000">
              <a:solidFill>
                <a:srgbClr val="3030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715175" y="977225"/>
            <a:ext cx="15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Sufren viendo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853475" y="3274800"/>
            <a:ext cx="13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r>
              <a:rPr b="1" lang="es-419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.8%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715175" y="3739500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853475" y="3739500"/>
            <a:ext cx="132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Consideran contratar </a:t>
            </a: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tutorías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325" y="120225"/>
            <a:ext cx="2878887" cy="458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244875" y="546275"/>
            <a:ext cx="116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¿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asignatura fue la 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difícil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564350" y="1926300"/>
            <a:ext cx="116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¿Que ocasiona esa dificultad?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44875" y="3406025"/>
            <a:ext cx="116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¿Hay 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interés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en las 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tutorías</a:t>
            </a:r>
            <a:r>
              <a:rPr lang="es-41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993F6">
              <a:alpha val="33520"/>
            </a:srgbClr>
          </a:soli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54525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144" name="Google Shape;144;p17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284850" y="2796125"/>
            <a:ext cx="22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SalvemeProfe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3021800" y="810175"/>
            <a:ext cx="58581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Plataforma Web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Notifica al estudiante la metodología del profesor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Al profesor lo incentiva a innovar en metodologías de enseñanza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Salir del modelo tradicional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Optimiza el tiempo a la hora de buscar un profesor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Voz a voz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Profesores conocidos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Crear interacción entre usuarios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Grupos de </a:t>
            </a:r>
            <a:r>
              <a:rPr lang="es-419" sz="1400"/>
              <a:t>discusión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Foros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Comentarios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Calificaciones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25" y="904175"/>
            <a:ext cx="2263956" cy="18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75" y="157475"/>
            <a:ext cx="6858001" cy="440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Modelo de negocio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230100" y="1130525"/>
            <a:ext cx="43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184313"/>
            <a:ext cx="43815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993F6">
                  <a:alpha val="33333"/>
                  <a:alpha val="33520"/>
                </a:srgbClr>
              </a:gs>
              <a:gs pos="29000">
                <a:srgbClr val="BFE0F3">
                  <a:alpha val="33520"/>
                </a:srgbClr>
              </a:gs>
              <a:gs pos="100000">
                <a:srgbClr val="BFE0F3">
                  <a:alpha val="33333"/>
                  <a:alpha val="33520"/>
                </a:srgbClr>
              </a:gs>
            </a:gsLst>
            <a:lin ang="18900044" scaled="0"/>
          </a:gradFill>
          <a:ln cap="flat" cmpd="sng" w="114300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610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Apertura</a:t>
            </a:r>
            <a:endParaRPr sz="958"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13498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Problema</a:t>
            </a:r>
            <a:endParaRPr sz="958"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26386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Validación</a:t>
            </a:r>
            <a:endParaRPr sz="958"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39274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Solución</a:t>
            </a:r>
            <a:endParaRPr sz="958"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2162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Modelo de negocio</a:t>
            </a:r>
            <a:endParaRPr sz="958"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6505325" y="4768800"/>
            <a:ext cx="1288800" cy="3204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Mercado</a:t>
            </a:r>
            <a:endParaRPr sz="958"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7794375" y="4768800"/>
            <a:ext cx="1288800" cy="320400"/>
          </a:xfrm>
          <a:prstGeom prst="rect">
            <a:avLst/>
          </a:prstGeom>
          <a:solidFill>
            <a:srgbClr val="021D32"/>
          </a:solidFill>
          <a:ln cap="flat" cmpd="sng" w="9525">
            <a:solidFill>
              <a:srgbClr val="021D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958"/>
              <a:t>Cierre</a:t>
            </a:r>
            <a:endParaRPr sz="958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876" y="39787"/>
            <a:ext cx="4800000" cy="47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4790275" y="93450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715765 Inscritos en Bogota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61075" y="4368600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4727050" y="2204188"/>
            <a:ext cx="42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3792 Fueron admitidos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6600450" y="3696850"/>
            <a:ext cx="21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163 Eligieron la carrera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61075" y="39775"/>
            <a:ext cx="19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 2020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08225" y="1101625"/>
            <a:ext cx="211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SNIES - </a:t>
            </a:r>
            <a:r>
              <a:rPr lang="es-419" sz="1100"/>
              <a:t>Estadísticas</a:t>
            </a:r>
            <a:r>
              <a:rPr lang="es-419" sz="1100"/>
              <a:t> 2020</a:t>
            </a:r>
            <a:endParaRPr sz="1100"/>
          </a:p>
        </p:txBody>
      </p:sp>
      <p:sp>
        <p:nvSpPr>
          <p:cNvPr id="199" name="Google Shape;199;p20"/>
          <p:cNvSpPr txBox="1"/>
          <p:nvPr/>
        </p:nvSpPr>
        <p:spPr>
          <a:xfrm>
            <a:off x="0" y="2204200"/>
            <a:ext cx="238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Pontificia </a:t>
            </a:r>
            <a:r>
              <a:rPr lang="es-419" sz="1100"/>
              <a:t>Universidad Javeriana - </a:t>
            </a:r>
            <a:r>
              <a:rPr lang="es-419" sz="1100">
                <a:solidFill>
                  <a:schemeClr val="dk1"/>
                </a:solidFill>
              </a:rPr>
              <a:t>Cifras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20"/>
          <p:cNvSpPr txBox="1"/>
          <p:nvPr/>
        </p:nvSpPr>
        <p:spPr>
          <a:xfrm>
            <a:off x="-25450" y="3575925"/>
            <a:ext cx="28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Pontificia </a:t>
            </a:r>
            <a:r>
              <a:rPr lang="es-419" sz="1100"/>
              <a:t>Universidad Javeriana - Cifras</a:t>
            </a:r>
            <a:r>
              <a:rPr lang="es-419"/>
              <a:t> 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818600" y="1292450"/>
            <a:ext cx="2110800" cy="222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917875" y="2504663"/>
            <a:ext cx="2110800" cy="22200"/>
          </a:xfrm>
          <a:prstGeom prst="rect">
            <a:avLst/>
          </a:prstGeom>
          <a:solidFill>
            <a:srgbClr val="B4C7E7"/>
          </a:solidFill>
          <a:ln cap="flat" cmpd="sng" w="9525">
            <a:solidFill>
              <a:srgbClr val="B4C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721700" y="4018150"/>
            <a:ext cx="2110800" cy="222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89200" y="1368650"/>
            <a:ext cx="2110800" cy="22200"/>
          </a:xfrm>
          <a:prstGeom prst="rect">
            <a:avLst/>
          </a:prstGeom>
          <a:solidFill>
            <a:srgbClr val="FFE699"/>
          </a:solidFill>
          <a:ln cap="flat" cmpd="sng" w="9525">
            <a:solidFill>
              <a:srgbClr val="FFE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36075" y="2657075"/>
            <a:ext cx="2035800" cy="22200"/>
          </a:xfrm>
          <a:prstGeom prst="rect">
            <a:avLst/>
          </a:prstGeom>
          <a:solidFill>
            <a:srgbClr val="B4C7E7"/>
          </a:solidFill>
          <a:ln cap="flat" cmpd="sng" w="9525">
            <a:solidFill>
              <a:srgbClr val="B4C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68500" y="3941950"/>
            <a:ext cx="2424900" cy="22200"/>
          </a:xfrm>
          <a:prstGeom prst="rect">
            <a:avLst/>
          </a:prstGeom>
          <a:solidFill>
            <a:srgbClr val="4472C4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