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542" r:id="rId2"/>
    <p:sldId id="696" r:id="rId3"/>
    <p:sldId id="687" r:id="rId4"/>
    <p:sldId id="689" r:id="rId5"/>
    <p:sldId id="690" r:id="rId6"/>
    <p:sldId id="691" r:id="rId7"/>
    <p:sldId id="692" r:id="rId8"/>
    <p:sldId id="693" r:id="rId9"/>
    <p:sldId id="694" r:id="rId10"/>
    <p:sldId id="709" r:id="rId11"/>
    <p:sldId id="697" r:id="rId12"/>
    <p:sldId id="700" r:id="rId13"/>
    <p:sldId id="701" r:id="rId14"/>
    <p:sldId id="702" r:id="rId15"/>
    <p:sldId id="706" r:id="rId16"/>
    <p:sldId id="707" r:id="rId17"/>
    <p:sldId id="704" r:id="rId18"/>
    <p:sldId id="705" r:id="rId19"/>
    <p:sldId id="615" r:id="rId20"/>
    <p:sldId id="638" r:id="rId21"/>
    <p:sldId id="639" r:id="rId22"/>
    <p:sldId id="640" r:id="rId23"/>
    <p:sldId id="641" r:id="rId24"/>
    <p:sldId id="667" r:id="rId25"/>
    <p:sldId id="710" r:id="rId26"/>
    <p:sldId id="676" r:id="rId27"/>
    <p:sldId id="668" r:id="rId28"/>
    <p:sldId id="664" r:id="rId29"/>
    <p:sldId id="630" r:id="rId30"/>
    <p:sldId id="660" r:id="rId31"/>
    <p:sldId id="633" r:id="rId32"/>
    <p:sldId id="678" r:id="rId33"/>
    <p:sldId id="642" r:id="rId34"/>
    <p:sldId id="643" r:id="rId35"/>
    <p:sldId id="680" r:id="rId36"/>
    <p:sldId id="661" r:id="rId37"/>
    <p:sldId id="645" r:id="rId38"/>
    <p:sldId id="646" r:id="rId39"/>
    <p:sldId id="644" r:id="rId40"/>
    <p:sldId id="647" r:id="rId41"/>
    <p:sldId id="659" r:id="rId42"/>
    <p:sldId id="708" r:id="rId43"/>
    <p:sldId id="679" r:id="rId44"/>
    <p:sldId id="650" r:id="rId45"/>
    <p:sldId id="684" r:id="rId46"/>
    <p:sldId id="683" r:id="rId47"/>
    <p:sldId id="652" r:id="rId48"/>
    <p:sldId id="682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基础介绍" id="{D3727A24-044C-4840-AFD5-6D399BCE042C}">
          <p14:sldIdLst>
            <p14:sldId id="542"/>
            <p14:sldId id="696"/>
            <p14:sldId id="687"/>
            <p14:sldId id="689"/>
            <p14:sldId id="690"/>
            <p14:sldId id="691"/>
            <p14:sldId id="692"/>
            <p14:sldId id="693"/>
            <p14:sldId id="694"/>
            <p14:sldId id="709"/>
          </p14:sldIdLst>
        </p14:section>
        <p14:section name="Mininet" id="{2223F657-2339-774B-99EB-6ED511F2FFC7}">
          <p14:sldIdLst>
            <p14:sldId id="697"/>
            <p14:sldId id="700"/>
            <p14:sldId id="701"/>
            <p14:sldId id="702"/>
            <p14:sldId id="706"/>
            <p14:sldId id="707"/>
            <p14:sldId id="704"/>
            <p14:sldId id="705"/>
            <p14:sldId id="615"/>
            <p14:sldId id="638"/>
            <p14:sldId id="639"/>
            <p14:sldId id="640"/>
            <p14:sldId id="641"/>
          </p14:sldIdLst>
        </p14:section>
        <p14:section name="Ryu" id="{8BB2C460-2DD5-5546-83F5-2D1A0F388446}">
          <p14:sldIdLst>
            <p14:sldId id="667"/>
            <p14:sldId id="710"/>
            <p14:sldId id="676"/>
            <p14:sldId id="668"/>
            <p14:sldId id="664"/>
            <p14:sldId id="630"/>
            <p14:sldId id="660"/>
            <p14:sldId id="633"/>
            <p14:sldId id="678"/>
            <p14:sldId id="642"/>
            <p14:sldId id="643"/>
            <p14:sldId id="680"/>
            <p14:sldId id="661"/>
            <p14:sldId id="645"/>
            <p14:sldId id="646"/>
            <p14:sldId id="644"/>
            <p14:sldId id="647"/>
            <p14:sldId id="659"/>
            <p14:sldId id="708"/>
            <p14:sldId id="679"/>
            <p14:sldId id="650"/>
            <p14:sldId id="684"/>
            <p14:sldId id="683"/>
            <p14:sldId id="652"/>
            <p14:sldId id="6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微软用户" initials="微软用户" lastIdx="24" clrIdx="0">
    <p:extLst>
      <p:ext uri="{19B8F6BF-5375-455C-9EA6-DF929625EA0E}">
        <p15:presenceInfo xmlns:p15="http://schemas.microsoft.com/office/powerpoint/2012/main" userId="微软用户" providerId="None"/>
      </p:ext>
    </p:extLst>
  </p:cmAuthor>
  <p:cmAuthor id="2" name="admin" initials="a" lastIdx="1" clrIdx="1">
    <p:extLst>
      <p:ext uri="{19B8F6BF-5375-455C-9EA6-DF929625EA0E}">
        <p15:presenceInfo xmlns:p15="http://schemas.microsoft.com/office/powerpoint/2012/main" userId="1c5b83aa79cb55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85" autoAdjust="0"/>
    <p:restoredTop sz="96387" autoAdjust="0"/>
  </p:normalViewPr>
  <p:slideViewPr>
    <p:cSldViewPr>
      <p:cViewPr varScale="1">
        <p:scale>
          <a:sx n="102" d="100"/>
          <a:sy n="102" d="100"/>
        </p:scale>
        <p:origin x="184" y="2808"/>
      </p:cViewPr>
      <p:guideLst>
        <p:guide orient="horz" pos="2160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19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2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10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22-09-23T20:35:15.553" idx="11">
    <p:pos x="10" y="146"/>
    <p:text>其中match fileds是用来做流表匹配的，当一条数据流过来，该如何对这条流进行处理，交换机会先对数据进行匹配，如果匹配结果和一条流表项的match fileds是符合的，那么便会对这条流做相应的处理</p:text>
    <p:extLst>
      <p:ext uri="{C676402C-5697-4E1C-873F-D02D1690AC5C}">
        <p15:threadingInfo xmlns:p15="http://schemas.microsoft.com/office/powerpoint/2012/main" timeZoneBias="-480">
          <p15:parentCm authorId="1" idx="10"/>
        </p15:threadingInfo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1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1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14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15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16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17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18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19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20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24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2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2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4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5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6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7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8T20:17:37.940" idx="8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22-09-23T20:35:15.553" idx="9">
    <p:pos x="10" y="146"/>
    <p:text>其中match fileds是用来做流表匹配的，当一条数据流过来，该如何对这条流进行处理，交换机会先对数据进行匹配，如果匹配结果和一条流表项的match fileds是符合的，那么便会对这条流做相应的处理</p:text>
    <p:extLst>
      <p:ext uri="{C676402C-5697-4E1C-873F-D02D1690AC5C}">
        <p15:threadingInfo xmlns:p15="http://schemas.microsoft.com/office/powerpoint/2012/main" timeZoneBias="-480">
          <p15:parentCm authorId="1" idx="8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96A77-DAD6-4963-807C-EF4BC7B5B544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C9985-67D6-490C-A9DA-93EE20F74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2496812-A600-4E32-B6BC-591060A5F854}" type="datetimeFigureOut">
              <a:rPr lang="zh-CN" altLang="en-US"/>
              <a:t>2023/9/15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2E848D-270C-462C-B105-9BD001671A3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各位专家下午好，非常荣幸能参加面向</a:t>
            </a:r>
            <a:r>
              <a:rPr lang="en-US" altLang="zh-CN" dirty="0"/>
              <a:t>SDN</a:t>
            </a:r>
            <a:r>
              <a:rPr lang="zh-CN" altLang="en-US" dirty="0"/>
              <a:t>的动态访问控制技术研究项目答辩，本项目由电子科技大学独立申报，我是答辩陈述人王雄。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E848D-270C-462C-B105-9BD001671A3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Dpid</a:t>
            </a:r>
            <a:r>
              <a:rPr lang="zh-CN" altLang="en-US" dirty="0"/>
              <a:t>的为什么要调用</a:t>
            </a:r>
            <a:r>
              <a:rPr lang="en-US" altLang="zh-CN" dirty="0"/>
              <a:t>format</a:t>
            </a:r>
            <a:r>
              <a:rPr lang="zh-CN" altLang="en-US" dirty="0"/>
              <a:t>处理， </a:t>
            </a:r>
            <a:r>
              <a:rPr lang="en-US" altLang="zh-CN" dirty="0" err="1"/>
              <a:t>mac_to_port</a:t>
            </a:r>
            <a:r>
              <a:rPr lang="zh-CN" altLang="en-US" dirty="0"/>
              <a:t>存的是什么？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2E848D-270C-462C-B105-9BD001671A3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3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US" altLang="zh-CN" dirty="0" err="1"/>
              <a:t>packet_out</a:t>
            </a:r>
            <a:r>
              <a:rPr lang="zh-CN" altLang="en-US" dirty="0"/>
              <a:t>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2E848D-270C-462C-B105-9BD001671A3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88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2E848D-270C-462C-B105-9BD001671A3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4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2E848D-270C-462C-B105-9BD001671A3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439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2E848D-270C-462C-B105-9BD001671A3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15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2E848D-270C-462C-B105-9BD001671A3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2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需要解释什么时</a:t>
            </a:r>
            <a:r>
              <a:rPr lang="en-US" altLang="zh-CN" dirty="0" err="1"/>
              <a:t>simple_switch</a:t>
            </a:r>
            <a:r>
              <a:rPr lang="zh-CN" altLang="en-US" dirty="0"/>
              <a:t>， </a:t>
            </a:r>
            <a:r>
              <a:rPr lang="en-US" altLang="zh-CN" dirty="0"/>
              <a:t>simple switch</a:t>
            </a:r>
            <a:r>
              <a:rPr lang="zh-CN" altLang="en-US" dirty="0"/>
              <a:t>的原理是什么？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第二层交换机，是根据第二层数据链路层的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地址和通过站表选择路由来完成端到端的数据交换的。因为站表的建立与维护是由交换机自动完成，而直接根据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地址产生选择转发端口的算法又十分简单，但是它的控制能力较小、灵活性不够，也无法控制各信息点的流量，缺泛方便实用的路由功能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2E848D-270C-462C-B105-9BD001671A3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4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2E848D-270C-462C-B105-9BD001671A3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最好在同一页解释什么时装饰器，</a:t>
            </a:r>
            <a:r>
              <a:rPr lang="en-US" altLang="zh-CN" dirty="0" err="1"/>
              <a:t>set_ev_cls</a:t>
            </a:r>
            <a:r>
              <a:rPr lang="zh-CN" altLang="en-US" dirty="0"/>
              <a:t>（）中的两个参数分别代表什么意思，这两个参数常用都有哪些变化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2E848D-270C-462C-B105-9BD001671A3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28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最好在同一页解释什么时装饰器，</a:t>
            </a:r>
            <a:r>
              <a:rPr lang="en-US" altLang="zh-CN" dirty="0" err="1"/>
              <a:t>set_ev_cls</a:t>
            </a:r>
            <a:r>
              <a:rPr lang="zh-CN" altLang="en-US" dirty="0"/>
              <a:t>（）中的两个参数分别代表什么意思，这两个参数常用都有哪些变化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新加入了本页</a:t>
            </a:r>
            <a:r>
              <a:rPr lang="zh-CN" altLang="en-US" baseline="0" dirty="0"/>
              <a:t>解释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2E848D-270C-462C-B105-9BD001671A3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8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见前一页的批注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2E848D-270C-462C-B105-9BD001671A3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242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900" dirty="0">
                <a:solidFill>
                  <a:srgbClr val="FF0000"/>
                </a:solidFill>
              </a:rPr>
              <a:t>讲一下什么时</a:t>
            </a:r>
            <a:r>
              <a:rPr lang="en-US" altLang="zh-CN" sz="900" dirty="0">
                <a:solidFill>
                  <a:srgbClr val="FF0000"/>
                </a:solidFill>
              </a:rPr>
              <a:t>parser</a:t>
            </a:r>
            <a:r>
              <a:rPr lang="zh-CN" altLang="en-US" sz="900" dirty="0">
                <a:solidFill>
                  <a:srgbClr val="FF0000"/>
                </a:solidFill>
              </a:rPr>
              <a:t>，</a:t>
            </a:r>
            <a:r>
              <a:rPr lang="en-US" altLang="zh-CN" sz="900" dirty="0">
                <a:solidFill>
                  <a:srgbClr val="FF0000"/>
                </a:solidFill>
              </a:rPr>
              <a:t>match</a:t>
            </a:r>
            <a:r>
              <a:rPr lang="zh-CN" altLang="en-US" sz="900" dirty="0">
                <a:solidFill>
                  <a:srgbClr val="FF0000"/>
                </a:solidFill>
              </a:rPr>
              <a:t>代表什么，</a:t>
            </a:r>
            <a:r>
              <a:rPr lang="en-US" altLang="zh-CN" sz="900" dirty="0">
                <a:solidFill>
                  <a:srgbClr val="FF0000"/>
                </a:solidFill>
              </a:rPr>
              <a:t>actions</a:t>
            </a:r>
            <a:r>
              <a:rPr lang="zh-CN" altLang="en-US" sz="900" dirty="0">
                <a:solidFill>
                  <a:srgbClr val="FF0000"/>
                </a:solidFill>
              </a:rPr>
              <a:t>代表什么，</a:t>
            </a:r>
            <a:r>
              <a:rPr lang="en-US" altLang="zh-CN" sz="900" dirty="0" err="1">
                <a:solidFill>
                  <a:srgbClr val="FF0000"/>
                </a:solidFill>
              </a:rPr>
              <a:t>add_flow</a:t>
            </a:r>
            <a:r>
              <a:rPr lang="zh-CN" altLang="en-US" sz="900" dirty="0">
                <a:solidFill>
                  <a:srgbClr val="FF0000"/>
                </a:solidFill>
              </a:rPr>
              <a:t>是什么意思？（可以在课堂上口述）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l"/>
            <a:r>
              <a:rPr lang="zh-CN" altLang="en-US" sz="9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9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match </a:t>
            </a:r>
            <a:r>
              <a:rPr lang="en-US" altLang="zh-CN" sz="900" b="0" i="0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fileds</a:t>
            </a:r>
            <a:r>
              <a:rPr lang="zh-CN" altLang="en-US" sz="9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是用来做流表匹配的，当一条数据流过来，该如何对这条流进行处理，交换机会先对数据进行匹配，如果匹配结果和一条流表项的</a:t>
            </a:r>
            <a:r>
              <a:rPr lang="en-US" altLang="zh-CN" sz="9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match </a:t>
            </a:r>
            <a:r>
              <a:rPr lang="en-US" altLang="zh-CN" sz="900" b="0" i="0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fileds</a:t>
            </a:r>
            <a:r>
              <a:rPr lang="zh-CN" altLang="en-US" sz="9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是符合的，那么便会对这条流做相应的处理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2E848D-270C-462C-B105-9BD001671A3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22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900" dirty="0">
                <a:solidFill>
                  <a:srgbClr val="FF0000"/>
                </a:solidFill>
              </a:rPr>
              <a:t>讲一下什么时</a:t>
            </a:r>
            <a:r>
              <a:rPr lang="en-US" altLang="zh-CN" sz="900" dirty="0">
                <a:solidFill>
                  <a:srgbClr val="FF0000"/>
                </a:solidFill>
              </a:rPr>
              <a:t>parser</a:t>
            </a:r>
            <a:r>
              <a:rPr lang="zh-CN" altLang="en-US" sz="900" dirty="0">
                <a:solidFill>
                  <a:srgbClr val="FF0000"/>
                </a:solidFill>
              </a:rPr>
              <a:t>，</a:t>
            </a:r>
            <a:r>
              <a:rPr lang="en-US" altLang="zh-CN" sz="900" dirty="0">
                <a:solidFill>
                  <a:srgbClr val="FF0000"/>
                </a:solidFill>
              </a:rPr>
              <a:t>match</a:t>
            </a:r>
            <a:r>
              <a:rPr lang="zh-CN" altLang="en-US" sz="900" dirty="0">
                <a:solidFill>
                  <a:srgbClr val="FF0000"/>
                </a:solidFill>
              </a:rPr>
              <a:t>代表什么，</a:t>
            </a:r>
            <a:r>
              <a:rPr lang="en-US" altLang="zh-CN" sz="900" dirty="0">
                <a:solidFill>
                  <a:srgbClr val="FF0000"/>
                </a:solidFill>
              </a:rPr>
              <a:t>actions</a:t>
            </a:r>
            <a:r>
              <a:rPr lang="zh-CN" altLang="en-US" sz="900" dirty="0">
                <a:solidFill>
                  <a:srgbClr val="FF0000"/>
                </a:solidFill>
              </a:rPr>
              <a:t>代表什么，</a:t>
            </a:r>
            <a:r>
              <a:rPr lang="en-US" altLang="zh-CN" sz="900" dirty="0" err="1">
                <a:solidFill>
                  <a:srgbClr val="FF0000"/>
                </a:solidFill>
              </a:rPr>
              <a:t>add_flow</a:t>
            </a:r>
            <a:r>
              <a:rPr lang="zh-CN" altLang="en-US" sz="900" dirty="0">
                <a:solidFill>
                  <a:srgbClr val="FF0000"/>
                </a:solidFill>
              </a:rPr>
              <a:t>是什么意思？（可以在课堂上口述）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l"/>
            <a:r>
              <a:rPr lang="zh-CN" altLang="en-US" sz="9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9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match </a:t>
            </a:r>
            <a:r>
              <a:rPr lang="en-US" altLang="zh-CN" sz="900" b="0" i="0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fileds</a:t>
            </a:r>
            <a:r>
              <a:rPr lang="zh-CN" altLang="en-US" sz="9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是用来做流表匹配的，当一条数据流过来，该如何对这条流进行处理，交换机会先对数据进行匹配，如果匹配结果和一条流表项的</a:t>
            </a:r>
            <a:r>
              <a:rPr lang="en-US" altLang="zh-CN" sz="9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match </a:t>
            </a:r>
            <a:r>
              <a:rPr lang="en-US" altLang="zh-CN" sz="900" b="0" i="0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fileds</a:t>
            </a:r>
            <a:r>
              <a:rPr lang="zh-CN" altLang="en-US" sz="9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是符合的，那么便会对这条流做相应的处理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2E848D-270C-462C-B105-9BD001671A3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2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重点突出</a:t>
            </a:r>
            <a:r>
              <a:rPr lang="en-US" altLang="zh-CN" dirty="0" err="1"/>
              <a:t>set_ev_cls</a:t>
            </a:r>
            <a:r>
              <a:rPr lang="zh-CN" altLang="en-US" dirty="0"/>
              <a:t>（）两个参数和前面的例子有什么变化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2E848D-270C-462C-B105-9BD001671A3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4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9"/>
          <p:cNvSpPr>
            <a:spLocks noChangeShapeType="1"/>
          </p:cNvSpPr>
          <p:nvPr/>
        </p:nvSpPr>
        <p:spPr bwMode="auto">
          <a:xfrm flipV="1">
            <a:off x="1403648" y="2618902"/>
            <a:ext cx="6696744" cy="180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648" y="1905348"/>
            <a:ext cx="7128792" cy="609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715000" y="6500813"/>
            <a:ext cx="3048000" cy="228600"/>
          </a:xfrm>
        </p:spPr>
        <p:txBody>
          <a:bodyPr/>
          <a:lstStyle>
            <a:lvl1pPr algn="ctr">
              <a:defRPr sz="1000"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2010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</a:t>
            </a:r>
            <a:r>
              <a:rPr lang="zh-CN" altLang="en-US"/>
              <a:t>日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629400"/>
            <a:ext cx="2438400" cy="228600"/>
          </a:xfrm>
        </p:spPr>
        <p:txBody>
          <a:bodyPr/>
          <a:lstStyle>
            <a:lvl1pPr algn="l">
              <a:defRPr sz="10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78BE63-0510-4642-8399-F0BACC011490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3756002"/>
            <a:ext cx="8064896" cy="2548164"/>
          </a:xfrm>
          <a:prstGeom prst="rect">
            <a:avLst/>
          </a:prstGeom>
          <a:noFill/>
          <a:effectLst>
            <a:glow>
              <a:schemeClr val="accent1"/>
            </a:glow>
            <a:softEdge rad="86360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dirty="0"/>
              <a:t>(#)/12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738813" y="6500813"/>
            <a:ext cx="3048000" cy="228600"/>
          </a:xfrm>
        </p:spPr>
        <p:txBody>
          <a:bodyPr/>
          <a:lstStyle>
            <a:lvl1pPr algn="ctr">
              <a:defRPr sz="1000" smtClean="0">
                <a:solidFill>
                  <a:srgbClr val="000000"/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/>
              <a:t>2010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</a:t>
            </a:r>
            <a:r>
              <a:rPr lang="zh-CN" altLang="en-US"/>
              <a:t>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251520" y="6613527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9C7A68-369D-48B9-9249-65F4C6826545}" type="slidenum">
              <a:rPr lang="zh-CN" altLang="en-US" smtClean="0"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715000" y="6500813"/>
            <a:ext cx="3048000" cy="228600"/>
          </a:xfrm>
        </p:spPr>
        <p:txBody>
          <a:bodyPr/>
          <a:lstStyle>
            <a:lvl1pPr algn="ctr">
              <a:defRPr sz="1000"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2010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</a:t>
            </a:r>
            <a:r>
              <a:rPr lang="zh-CN" altLang="en-US"/>
              <a:t>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9C7A68-369D-48B9-9249-65F4C6826545}" type="slidenum">
              <a:rPr lang="zh-CN" altLang="en-US" smtClean="0"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715000" y="6500813"/>
            <a:ext cx="3048000" cy="228600"/>
          </a:xfrm>
        </p:spPr>
        <p:txBody>
          <a:bodyPr/>
          <a:lstStyle>
            <a:lvl1pPr algn="ctr">
              <a:defRPr sz="1000"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2010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</a:t>
            </a:r>
            <a:r>
              <a:rPr lang="zh-CN" altLang="en-US"/>
              <a:t>日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2"/>
            <a:ext cx="4876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68313" y="1196975"/>
            <a:ext cx="8229600" cy="50101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9C7A68-369D-48B9-9249-65F4C6826545}" type="slidenum">
              <a:rPr lang="zh-CN" altLang="en-US" smtClean="0"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715000" y="6500813"/>
            <a:ext cx="3048000" cy="228600"/>
          </a:xfrm>
        </p:spPr>
        <p:txBody>
          <a:bodyPr/>
          <a:lstStyle>
            <a:lvl1pPr algn="ctr">
              <a:defRPr sz="1000"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2010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</a:t>
            </a:r>
            <a:r>
              <a:rPr lang="zh-CN" altLang="en-US"/>
              <a:t>日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2"/>
            <a:ext cx="4876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468313" y="1196975"/>
            <a:ext cx="8229600" cy="501015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A072F2-FC5A-4A8E-9785-3BB1C14FC0C6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715000" y="6500813"/>
            <a:ext cx="3048000" cy="228600"/>
          </a:xfrm>
        </p:spPr>
        <p:txBody>
          <a:bodyPr/>
          <a:lstStyle>
            <a:lvl1pPr algn="ctr">
              <a:defRPr sz="1000"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2010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</a:t>
            </a:r>
            <a:r>
              <a:rPr lang="zh-CN" altLang="en-US"/>
              <a:t>日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2"/>
            <a:ext cx="4876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196975"/>
            <a:ext cx="8229600" cy="5010150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9C7A68-369D-48B9-9249-65F4C6826545}" type="slidenum">
              <a:rPr lang="zh-CN" altLang="en-US" smtClean="0"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715000" y="6500813"/>
            <a:ext cx="3048000" cy="228600"/>
          </a:xfrm>
        </p:spPr>
        <p:txBody>
          <a:bodyPr/>
          <a:lstStyle>
            <a:lvl1pPr algn="ctr">
              <a:defRPr sz="1000"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2010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</a:t>
            </a:r>
            <a:r>
              <a:rPr lang="zh-CN" altLang="en-US"/>
              <a:t>日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9224A-905E-423F-A85C-3ED5A0339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3FF41-3846-4B1C-8308-83F7FC0E0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E0014-D352-444D-B616-C267A30A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548E1-EE99-4EAE-8F98-D2104E9A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2010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</a:t>
            </a:r>
            <a:r>
              <a:rPr lang="zh-CN" altLang="en-US"/>
              <a:t>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2EFEC-E69B-4C12-A7A0-62CB504A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57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228602"/>
            <a:ext cx="4876800" cy="563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214313" y="457200"/>
            <a:ext cx="8686800" cy="61531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196975"/>
            <a:ext cx="8229600" cy="501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28600" y="6613527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DD999A-BC70-4AB6-AB4E-51F26A13B97C}" type="slidenum">
              <a:rPr lang="zh-CN" altLang="en-US" smtClean="0"/>
              <a:t>‹#›</a:t>
            </a:fld>
            <a:r>
              <a:rPr lang="en-US" altLang="zh-CN" dirty="0"/>
              <a:t>/42</a:t>
            </a:r>
            <a:endParaRPr lang="zh-CN" altLang="en-US" dirty="0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24328" y="50440"/>
            <a:ext cx="762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667375" y="6500813"/>
            <a:ext cx="3048000" cy="228600"/>
          </a:xfrm>
          <a:prstGeom prst="rect">
            <a:avLst/>
          </a:prstGeom>
          <a:solidFill>
            <a:schemeClr val="bg1"/>
          </a:solidFill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rgbClr val="000000"/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/>
              <a:t>2010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</a:t>
            </a:r>
            <a:r>
              <a:rPr lang="zh-CN" altLang="en-US"/>
              <a:t>日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hlink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6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15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hyperlink" Target="https://pypi.tuna.tsinghua.edu.cn/simple" TargetMode="Externa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9368" y="1628800"/>
            <a:ext cx="6805264" cy="609600"/>
          </a:xfrm>
          <a:noFill/>
        </p:spPr>
        <p:txBody>
          <a:bodyPr/>
          <a:lstStyle/>
          <a:p>
            <a:pPr algn="ctr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Ryu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Mininet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环境介绍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883"/>
    </mc:Choice>
    <mc:Fallback xmlns="">
      <p:transition advTm="298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C7A68-369D-48B9-9249-65F4C6826545}" type="slidenum">
              <a:rPr lang="zh-CN" altLang="en-US" smtClean="0"/>
              <a:t>10</a:t>
            </a:fld>
            <a:r>
              <a:rPr lang="en-US" altLang="zh-CN" dirty="0"/>
              <a:t>/12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F23BBBD-45C2-0642-9CEE-E5BFD4D284B1}"/>
              </a:ext>
            </a:extLst>
          </p:cNvPr>
          <p:cNvSpPr txBox="1">
            <a:spLocks/>
          </p:cNvSpPr>
          <p:nvPr/>
        </p:nvSpPr>
        <p:spPr>
          <a:xfrm>
            <a:off x="611560" y="764704"/>
            <a:ext cx="48768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kern="0" dirty="0"/>
              <a:t>交换机学习过程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E89464-C912-2275-47E5-C4CD9D93D3E8}"/>
              </a:ext>
            </a:extLst>
          </p:cNvPr>
          <p:cNvSpPr txBox="1"/>
          <p:nvPr/>
        </p:nvSpPr>
        <p:spPr>
          <a:xfrm>
            <a:off x="1043608" y="148478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数据包再次从</a:t>
            </a:r>
            <a:r>
              <a:rPr kumimoji="1" lang="en-US" altLang="zh-CN" dirty="0"/>
              <a:t>host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发送给 </a:t>
            </a:r>
            <a:r>
              <a:rPr kumimoji="1" lang="en-US" altLang="zh-CN" dirty="0"/>
              <a:t>B</a:t>
            </a:r>
            <a:r>
              <a:rPr kumimoji="1" lang="zh-CN" altLang="en-US" dirty="0"/>
              <a:t> 时，会在流表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中新增一项流表项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，并将数据包发送到端口</a:t>
            </a:r>
            <a:r>
              <a:rPr kumimoji="1" lang="en-US" altLang="zh-CN" dirty="0"/>
              <a:t>4</a:t>
            </a:r>
            <a:r>
              <a:rPr kumimoji="1" lang="zh-CN" altLang="en-US" dirty="0"/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0017EF-ED8A-5EF6-CC6F-4C6B152BA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28" y="2391554"/>
            <a:ext cx="5182344" cy="38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369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C7A68-369D-48B9-9249-65F4C6826545}" type="slidenum">
              <a:rPr lang="zh-CN" altLang="en-US" smtClean="0"/>
              <a:t>11</a:t>
            </a:fld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595E151-69F9-4664-9D25-0E6CA5698A30}"/>
              </a:ext>
            </a:extLst>
          </p:cNvPr>
          <p:cNvSpPr txBox="1">
            <a:spLocks/>
          </p:cNvSpPr>
          <p:nvPr/>
        </p:nvSpPr>
        <p:spPr>
          <a:xfrm>
            <a:off x="683568" y="986334"/>
            <a:ext cx="5437112" cy="609600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ea typeface="宋体" charset="-122"/>
              </a:rPr>
              <a:t>Mininet</a:t>
            </a:r>
            <a:endParaRPr lang="zh-CN" altLang="en-US" sz="2800" kern="0" dirty="0">
              <a:ea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2212179"/>
            <a:ext cx="791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Mininet </a:t>
            </a:r>
            <a:r>
              <a:rPr lang="zh-CN" altLang="en-US" dirty="0"/>
              <a:t>是由斯坦福大学基于 </a:t>
            </a:r>
            <a:r>
              <a:rPr lang="en-US" altLang="zh-CN" dirty="0"/>
              <a:t>Linux Container </a:t>
            </a:r>
            <a:r>
              <a:rPr lang="zh-CN" altLang="en-US" dirty="0"/>
              <a:t>架构开发的一个虚拟化网络仿真工具，可以创建一个含有主机、交换机、控制器的虚拟网络，其交换机支持</a:t>
            </a:r>
            <a:r>
              <a:rPr lang="en-US" altLang="zh-CN" dirty="0"/>
              <a:t>OpenFlow</a:t>
            </a:r>
            <a:r>
              <a:rPr lang="zh-CN" altLang="en-US" dirty="0"/>
              <a:t>，具有高度灵活的自定义软件定义网络。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7AA9A7-005D-CA79-9CD2-5D081EE00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722491"/>
            <a:ext cx="73279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0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C7A68-369D-48B9-9249-65F4C6826545}" type="slidenum">
              <a:rPr lang="zh-CN" altLang="en-US" smtClean="0"/>
              <a:t>12</a:t>
            </a:fld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595E151-69F9-4664-9D25-0E6CA5698A30}"/>
              </a:ext>
            </a:extLst>
          </p:cNvPr>
          <p:cNvSpPr txBox="1">
            <a:spLocks/>
          </p:cNvSpPr>
          <p:nvPr/>
        </p:nvSpPr>
        <p:spPr>
          <a:xfrm>
            <a:off x="683568" y="986334"/>
            <a:ext cx="6408712" cy="609600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ea typeface="宋体" charset="-122"/>
              </a:rPr>
              <a:t>Mininet</a:t>
            </a:r>
            <a:r>
              <a:rPr lang="zh-CN" altLang="en-US" sz="2800" kern="0" dirty="0">
                <a:ea typeface="宋体" charset="-122"/>
              </a:rPr>
              <a:t>基本用法</a:t>
            </a:r>
            <a:r>
              <a:rPr lang="en-US" altLang="zh-CN" sz="2800" kern="0" dirty="0">
                <a:ea typeface="宋体" charset="-122"/>
              </a:rPr>
              <a:t>——1</a:t>
            </a:r>
            <a:r>
              <a:rPr lang="zh-CN" altLang="en-US" sz="2800" kern="0" dirty="0">
                <a:ea typeface="宋体" charset="-122"/>
              </a:rPr>
              <a:t>测试</a:t>
            </a:r>
            <a:r>
              <a:rPr lang="en-US" altLang="zh-CN" sz="2800" kern="0" dirty="0">
                <a:ea typeface="宋体" charset="-122"/>
              </a:rPr>
              <a:t>&amp;</a:t>
            </a:r>
            <a:r>
              <a:rPr lang="zh-CN" altLang="en-US" sz="2800" kern="0" dirty="0">
                <a:ea typeface="宋体" charset="-122"/>
              </a:rPr>
              <a:t>帮助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5616" y="1772816"/>
            <a:ext cx="79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命令：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mn</a:t>
            </a:r>
            <a:r>
              <a:rPr lang="en-US" altLang="zh-CN" dirty="0"/>
              <a:t> –test </a:t>
            </a:r>
            <a:r>
              <a:rPr lang="en-US" altLang="zh-CN" dirty="0" err="1"/>
              <a:t>pingall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9B27FC-517E-28B8-3E5B-B89B080C8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834153"/>
            <a:ext cx="4345508" cy="44710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F0F3E5-4F32-80FB-C89A-D3BCAD830C6E}"/>
              </a:ext>
            </a:extLst>
          </p:cNvPr>
          <p:cNvSpPr txBox="1"/>
          <p:nvPr/>
        </p:nvSpPr>
        <p:spPr>
          <a:xfrm>
            <a:off x="1115616" y="2319030"/>
            <a:ext cx="79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作用：测试</a:t>
            </a:r>
            <a:r>
              <a:rPr lang="en-US" altLang="zh-CN" dirty="0"/>
              <a:t>Mininet</a:t>
            </a:r>
            <a:r>
              <a:rPr lang="zh-CN" altLang="en-US" dirty="0"/>
              <a:t>能否使用</a:t>
            </a:r>
          </a:p>
        </p:txBody>
      </p:sp>
    </p:spTree>
    <p:extLst>
      <p:ext uri="{BB962C8B-B14F-4D97-AF65-F5344CB8AC3E}">
        <p14:creationId xmlns:p14="http://schemas.microsoft.com/office/powerpoint/2010/main" val="392780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C7A68-369D-48B9-9249-65F4C6826545}" type="slidenum">
              <a:rPr lang="zh-CN" altLang="en-US" smtClean="0"/>
              <a:t>13</a:t>
            </a:fld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595E151-69F9-4664-9D25-0E6CA5698A30}"/>
              </a:ext>
            </a:extLst>
          </p:cNvPr>
          <p:cNvSpPr txBox="1">
            <a:spLocks/>
          </p:cNvSpPr>
          <p:nvPr/>
        </p:nvSpPr>
        <p:spPr>
          <a:xfrm>
            <a:off x="683568" y="986334"/>
            <a:ext cx="6408712" cy="609600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ea typeface="宋体" charset="-122"/>
              </a:rPr>
              <a:t>Mininet</a:t>
            </a:r>
            <a:r>
              <a:rPr lang="zh-CN" altLang="en-US" sz="2800" kern="0" dirty="0">
                <a:ea typeface="宋体" charset="-122"/>
              </a:rPr>
              <a:t>基本用法</a:t>
            </a:r>
            <a:r>
              <a:rPr lang="en-US" altLang="zh-CN" sz="2800" kern="0" dirty="0">
                <a:ea typeface="宋体" charset="-122"/>
              </a:rPr>
              <a:t>——1</a:t>
            </a:r>
            <a:r>
              <a:rPr lang="zh-CN" altLang="en-US" sz="2800" kern="0" dirty="0">
                <a:ea typeface="宋体" charset="-122"/>
              </a:rPr>
              <a:t>测试</a:t>
            </a:r>
            <a:r>
              <a:rPr lang="en-US" altLang="zh-CN" sz="2800" kern="0" dirty="0">
                <a:ea typeface="宋体" charset="-122"/>
              </a:rPr>
              <a:t>&amp;</a:t>
            </a:r>
            <a:r>
              <a:rPr lang="zh-CN" altLang="en-US" sz="2800" kern="0" dirty="0">
                <a:ea typeface="宋体" charset="-122"/>
              </a:rPr>
              <a:t>帮助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5616" y="1772816"/>
            <a:ext cx="79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命令：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mn</a:t>
            </a:r>
            <a:r>
              <a:rPr lang="en-US" altLang="zh-CN" dirty="0"/>
              <a:t> –h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F0F3E5-4F32-80FB-C89A-D3BCAD830C6E}"/>
              </a:ext>
            </a:extLst>
          </p:cNvPr>
          <p:cNvSpPr txBox="1"/>
          <p:nvPr/>
        </p:nvSpPr>
        <p:spPr>
          <a:xfrm>
            <a:off x="1115616" y="2319030"/>
            <a:ext cx="79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作用：查看帮助信息，显示</a:t>
            </a:r>
            <a:r>
              <a:rPr lang="en-US" altLang="zh-CN" dirty="0"/>
              <a:t>Mininet</a:t>
            </a:r>
            <a:r>
              <a:rPr lang="zh-CN" altLang="en-US" dirty="0"/>
              <a:t>命令行工具的各种选项和参数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DB9B10-7AA3-9D13-A23E-CE3062AC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24944"/>
            <a:ext cx="77724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C7A68-369D-48B9-9249-65F4C6826545}" type="slidenum">
              <a:rPr lang="zh-CN" altLang="en-US" smtClean="0"/>
              <a:t>14</a:t>
            </a:fld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595E151-69F9-4664-9D25-0E6CA5698A30}"/>
              </a:ext>
            </a:extLst>
          </p:cNvPr>
          <p:cNvSpPr txBox="1">
            <a:spLocks/>
          </p:cNvSpPr>
          <p:nvPr/>
        </p:nvSpPr>
        <p:spPr>
          <a:xfrm>
            <a:off x="683568" y="986334"/>
            <a:ext cx="6408712" cy="609600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ea typeface="宋体" charset="-122"/>
              </a:rPr>
              <a:t>Mininet</a:t>
            </a:r>
            <a:r>
              <a:rPr lang="zh-CN" altLang="en-US" sz="2800" kern="0" dirty="0">
                <a:ea typeface="宋体" charset="-122"/>
              </a:rPr>
              <a:t>基本用法</a:t>
            </a:r>
            <a:r>
              <a:rPr lang="en-US" altLang="zh-CN" sz="2800" kern="0" dirty="0">
                <a:ea typeface="宋体" charset="-122"/>
              </a:rPr>
              <a:t>——2</a:t>
            </a:r>
            <a:r>
              <a:rPr lang="zh-CN" altLang="en-US" sz="2800" kern="0" dirty="0">
                <a:ea typeface="宋体" charset="-122"/>
              </a:rPr>
              <a:t>内部交互命令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5616" y="1772816"/>
            <a:ext cx="79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首先使用命令：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mn</a:t>
            </a:r>
            <a:r>
              <a:rPr lang="zh-CN" altLang="en-US" dirty="0"/>
              <a:t> 创建一个默认的网络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E0BF53-A2B8-F583-2242-7C92A47B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12103"/>
            <a:ext cx="5259720" cy="32897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BB5D8F-F1E3-EF47-D53F-281A031C651A}"/>
              </a:ext>
            </a:extLst>
          </p:cNvPr>
          <p:cNvSpPr txBox="1"/>
          <p:nvPr/>
        </p:nvSpPr>
        <p:spPr>
          <a:xfrm>
            <a:off x="6588224" y="2690336"/>
            <a:ext cx="2050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默认的网络是包含</a:t>
            </a:r>
            <a:endParaRPr lang="en-US" altLang="zh-CN" dirty="0"/>
          </a:p>
          <a:p>
            <a:r>
              <a:rPr lang="zh-CN" altLang="en-US" dirty="0"/>
              <a:t>一个 </a:t>
            </a:r>
            <a:r>
              <a:rPr lang="en-US" altLang="zh-CN" dirty="0" err="1"/>
              <a:t>Openflow</a:t>
            </a:r>
            <a:r>
              <a:rPr lang="zh-CN" altLang="en-US" dirty="0"/>
              <a:t>交换机</a:t>
            </a:r>
            <a:r>
              <a:rPr lang="en-US" altLang="zh-CN" dirty="0"/>
              <a:t>s1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zh-CN" altLang="en-US" dirty="0"/>
              <a:t>两个主机</a:t>
            </a:r>
            <a:r>
              <a:rPr lang="en-US" altLang="zh-CN" dirty="0"/>
              <a:t>h1,h2</a:t>
            </a:r>
            <a:r>
              <a:rPr lang="zh-CN" altLang="en-US" dirty="0"/>
              <a:t>，和一个控制器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A9D64C-E9E8-0680-78C9-5AEA4036161A}"/>
              </a:ext>
            </a:extLst>
          </p:cNvPr>
          <p:cNvSpPr txBox="1"/>
          <p:nvPr/>
        </p:nvSpPr>
        <p:spPr>
          <a:xfrm>
            <a:off x="1043608" y="5923024"/>
            <a:ext cx="79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当提示显示 </a:t>
            </a:r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zh-CN" altLang="en-US" dirty="0"/>
              <a:t>的时候需要输入</a:t>
            </a:r>
            <a:r>
              <a:rPr lang="en-US" altLang="zh-CN" dirty="0" err="1"/>
              <a:t>mininet</a:t>
            </a:r>
            <a:r>
              <a:rPr lang="zh-CN" altLang="en-US" dirty="0"/>
              <a:t>特有的命令</a:t>
            </a:r>
          </a:p>
        </p:txBody>
      </p:sp>
    </p:spTree>
    <p:extLst>
      <p:ext uri="{BB962C8B-B14F-4D97-AF65-F5344CB8AC3E}">
        <p14:creationId xmlns:p14="http://schemas.microsoft.com/office/powerpoint/2010/main" val="399737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C7A68-369D-48B9-9249-65F4C6826545}" type="slidenum">
              <a:rPr lang="zh-CN" altLang="en-US" smtClean="0"/>
              <a:t>15</a:t>
            </a:fld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595E151-69F9-4664-9D25-0E6CA5698A30}"/>
              </a:ext>
            </a:extLst>
          </p:cNvPr>
          <p:cNvSpPr txBox="1">
            <a:spLocks/>
          </p:cNvSpPr>
          <p:nvPr/>
        </p:nvSpPr>
        <p:spPr>
          <a:xfrm>
            <a:off x="683568" y="986334"/>
            <a:ext cx="6408712" cy="609600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ea typeface="宋体" charset="-122"/>
              </a:rPr>
              <a:t>Mininet</a:t>
            </a:r>
            <a:r>
              <a:rPr lang="zh-CN" altLang="en-US" sz="2800" kern="0" dirty="0">
                <a:ea typeface="宋体" charset="-122"/>
              </a:rPr>
              <a:t>基本用法</a:t>
            </a:r>
            <a:r>
              <a:rPr lang="en-US" altLang="zh-CN" sz="2800" kern="0" dirty="0">
                <a:ea typeface="宋体" charset="-122"/>
              </a:rPr>
              <a:t>——2</a:t>
            </a:r>
            <a:r>
              <a:rPr lang="zh-CN" altLang="en-US" sz="2800" kern="0" dirty="0">
                <a:ea typeface="宋体" charset="-122"/>
              </a:rPr>
              <a:t>内部交互命令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553" y="2474387"/>
            <a:ext cx="8351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help - </a:t>
            </a:r>
            <a:r>
              <a:rPr lang="zh-CN" altLang="en-US" dirty="0"/>
              <a:t>显示帮助信息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net</a:t>
            </a:r>
            <a:r>
              <a:rPr lang="zh-CN" altLang="en-US" dirty="0"/>
              <a:t>： 查看链路信息，两个设备之间的之间连线，称为一个链路，链路是双向的。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nodes</a:t>
            </a:r>
            <a:r>
              <a:rPr lang="zh-CN" altLang="en-US" dirty="0"/>
              <a:t>：查看有哪些可用节点。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pingall</a:t>
            </a:r>
            <a:r>
              <a:rPr lang="zh-CN" altLang="en-US" dirty="0"/>
              <a:t>： 检测所有主机之间的连通性。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links </a:t>
            </a:r>
            <a:r>
              <a:rPr lang="zh-CN" altLang="en-US" dirty="0"/>
              <a:t>：检测链路是否正常工作。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dump</a:t>
            </a:r>
            <a:r>
              <a:rPr lang="zh-CN" altLang="en-US" dirty="0"/>
              <a:t>：查看节点信息。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intfs</a:t>
            </a:r>
            <a:r>
              <a:rPr lang="zh-CN" altLang="en-US" dirty="0"/>
              <a:t>：查看网络端口信息。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9EC3DC-7E12-161E-0AC4-A7B37BFC967F}"/>
              </a:ext>
            </a:extLst>
          </p:cNvPr>
          <p:cNvSpPr txBox="1"/>
          <p:nvPr/>
        </p:nvSpPr>
        <p:spPr>
          <a:xfrm>
            <a:off x="680245" y="1936233"/>
            <a:ext cx="79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设备查看命令：</a:t>
            </a:r>
          </a:p>
        </p:txBody>
      </p:sp>
    </p:spTree>
    <p:extLst>
      <p:ext uri="{BB962C8B-B14F-4D97-AF65-F5344CB8AC3E}">
        <p14:creationId xmlns:p14="http://schemas.microsoft.com/office/powerpoint/2010/main" val="143728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C7A68-369D-48B9-9249-65F4C6826545}" type="slidenum">
              <a:rPr lang="zh-CN" altLang="en-US" smtClean="0"/>
              <a:t>16</a:t>
            </a:fld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595E151-69F9-4664-9D25-0E6CA5698A30}"/>
              </a:ext>
            </a:extLst>
          </p:cNvPr>
          <p:cNvSpPr txBox="1">
            <a:spLocks/>
          </p:cNvSpPr>
          <p:nvPr/>
        </p:nvSpPr>
        <p:spPr>
          <a:xfrm>
            <a:off x="683568" y="986334"/>
            <a:ext cx="6408712" cy="609600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ea typeface="宋体" charset="-122"/>
              </a:rPr>
              <a:t>Mininet</a:t>
            </a:r>
            <a:r>
              <a:rPr lang="zh-CN" altLang="en-US" sz="2800" kern="0" dirty="0">
                <a:ea typeface="宋体" charset="-122"/>
              </a:rPr>
              <a:t>基本用法</a:t>
            </a:r>
            <a:r>
              <a:rPr lang="en-US" altLang="zh-CN" sz="2800" kern="0" dirty="0">
                <a:ea typeface="宋体" charset="-122"/>
              </a:rPr>
              <a:t>——2</a:t>
            </a:r>
            <a:r>
              <a:rPr lang="zh-CN" altLang="en-US" sz="2800" kern="0" dirty="0">
                <a:ea typeface="宋体" charset="-122"/>
              </a:rPr>
              <a:t>内部交互命令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0245" y="2645865"/>
            <a:ext cx="8351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iperf</a:t>
            </a:r>
            <a:r>
              <a:rPr lang="zh-CN" altLang="en-US" dirty="0"/>
              <a:t>：两节点间进行</a:t>
            </a:r>
            <a:r>
              <a:rPr lang="en-US" altLang="zh-CN" dirty="0" err="1"/>
              <a:t>iperftcp</a:t>
            </a:r>
            <a:r>
              <a:rPr lang="zh-CN" altLang="en-US" dirty="0"/>
              <a:t>带宽测试。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link</a:t>
            </a:r>
            <a:r>
              <a:rPr lang="zh-CN" altLang="en-US" dirty="0"/>
              <a:t>：禁用或开始节点间链路。   </a:t>
            </a:r>
            <a:r>
              <a:rPr lang="en-US" altLang="zh-CN" dirty="0"/>
              <a:t>link s1 h2 down</a:t>
            </a:r>
          </a:p>
          <a:p>
            <a:endParaRPr lang="en-US" altLang="zh-CN" dirty="0"/>
          </a:p>
          <a:p>
            <a:r>
              <a:rPr lang="en-US" altLang="zh-CN" dirty="0" err="1"/>
              <a:t>xterm</a:t>
            </a:r>
            <a:r>
              <a:rPr lang="zh-CN" altLang="en-US" dirty="0"/>
              <a:t>：节点开启</a:t>
            </a:r>
            <a:r>
              <a:rPr lang="en-US" altLang="zh-CN" dirty="0" err="1"/>
              <a:t>xterm</a:t>
            </a:r>
            <a:r>
              <a:rPr lang="zh-CN" altLang="en-US" dirty="0"/>
              <a:t>进入可视化操作界面。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9EC3DC-7E12-161E-0AC4-A7B37BFC967F}"/>
              </a:ext>
            </a:extLst>
          </p:cNvPr>
          <p:cNvSpPr txBox="1"/>
          <p:nvPr/>
        </p:nvSpPr>
        <p:spPr>
          <a:xfrm>
            <a:off x="680245" y="1936233"/>
            <a:ext cx="79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0" u="none" strike="noStrike" dirty="0">
                <a:effectLst/>
                <a:latin typeface="-apple-system"/>
              </a:rPr>
              <a:t>设备操作</a:t>
            </a:r>
            <a:r>
              <a:rPr lang="zh-CN" altLang="en-US" dirty="0"/>
              <a:t>命令：</a:t>
            </a:r>
          </a:p>
        </p:txBody>
      </p:sp>
    </p:spTree>
    <p:extLst>
      <p:ext uri="{BB962C8B-B14F-4D97-AF65-F5344CB8AC3E}">
        <p14:creationId xmlns:p14="http://schemas.microsoft.com/office/powerpoint/2010/main" val="12342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C7A68-369D-48B9-9249-65F4C6826545}" type="slidenum">
              <a:rPr lang="zh-CN" altLang="en-US" smtClean="0"/>
              <a:t>17</a:t>
            </a:fld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595E151-69F9-4664-9D25-0E6CA5698A30}"/>
              </a:ext>
            </a:extLst>
          </p:cNvPr>
          <p:cNvSpPr txBox="1">
            <a:spLocks/>
          </p:cNvSpPr>
          <p:nvPr/>
        </p:nvSpPr>
        <p:spPr>
          <a:xfrm>
            <a:off x="683568" y="986334"/>
            <a:ext cx="6408712" cy="609600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ea typeface="宋体" charset="-122"/>
              </a:rPr>
              <a:t>Mininet</a:t>
            </a:r>
            <a:r>
              <a:rPr lang="zh-CN" altLang="en-US" sz="2800" kern="0" dirty="0">
                <a:ea typeface="宋体" charset="-122"/>
              </a:rPr>
              <a:t>基本用法</a:t>
            </a:r>
            <a:r>
              <a:rPr lang="en-US" altLang="zh-CN" sz="2800" kern="0" dirty="0">
                <a:ea typeface="宋体" charset="-122"/>
              </a:rPr>
              <a:t>——2</a:t>
            </a:r>
            <a:r>
              <a:rPr lang="zh-CN" altLang="en-US" sz="2800" kern="0" dirty="0">
                <a:ea typeface="宋体" charset="-122"/>
              </a:rPr>
              <a:t>内部交互命令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5616" y="1772816"/>
            <a:ext cx="79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pingall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FC0FF1-2083-55DF-F42C-D2895149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81" y="1804318"/>
            <a:ext cx="4845543" cy="16246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8E3A303-A983-3C64-B45B-0291529C73DF}"/>
              </a:ext>
            </a:extLst>
          </p:cNvPr>
          <p:cNvSpPr txBox="1"/>
          <p:nvPr/>
        </p:nvSpPr>
        <p:spPr>
          <a:xfrm>
            <a:off x="1137640" y="3847920"/>
            <a:ext cx="79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&gt; h1 ping h2.-c 2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F1455B-1A0D-BE29-4499-1FF5868D5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365104"/>
            <a:ext cx="6120680" cy="187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66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C7A68-369D-48B9-9249-65F4C6826545}" type="slidenum">
              <a:rPr lang="zh-CN" altLang="en-US" smtClean="0"/>
              <a:t>18</a:t>
            </a:fld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595E151-69F9-4664-9D25-0E6CA5698A30}"/>
              </a:ext>
            </a:extLst>
          </p:cNvPr>
          <p:cNvSpPr txBox="1">
            <a:spLocks/>
          </p:cNvSpPr>
          <p:nvPr/>
        </p:nvSpPr>
        <p:spPr>
          <a:xfrm>
            <a:off x="683568" y="986334"/>
            <a:ext cx="6408712" cy="609600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ea typeface="宋体" charset="-122"/>
              </a:rPr>
              <a:t>Mininet</a:t>
            </a:r>
            <a:r>
              <a:rPr lang="zh-CN" altLang="en-US" sz="2800" kern="0" dirty="0">
                <a:ea typeface="宋体" charset="-122"/>
              </a:rPr>
              <a:t>基本用法</a:t>
            </a:r>
            <a:r>
              <a:rPr lang="en-US" altLang="zh-CN" sz="2800" kern="0" dirty="0">
                <a:ea typeface="宋体" charset="-122"/>
              </a:rPr>
              <a:t>——2</a:t>
            </a:r>
            <a:r>
              <a:rPr lang="zh-CN" altLang="en-US" sz="2800" kern="0" dirty="0">
                <a:ea typeface="宋体" charset="-122"/>
              </a:rPr>
              <a:t>内部交互命令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5616" y="1772816"/>
            <a:ext cx="791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命令以主机名、交换机名开头，表示该命令运行在该设备上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E3A303-A983-3C64-B45B-0291529C73DF}"/>
              </a:ext>
            </a:extLst>
          </p:cNvPr>
          <p:cNvSpPr txBox="1"/>
          <p:nvPr/>
        </p:nvSpPr>
        <p:spPr>
          <a:xfrm>
            <a:off x="1115616" y="2296235"/>
            <a:ext cx="79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&gt; h1 </a:t>
            </a:r>
            <a:r>
              <a:rPr lang="en-US" altLang="zh-CN" dirty="0" err="1"/>
              <a:t>ifconifg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950E6D-4B4E-CCC4-FBFF-44C800AAE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40" y="2797930"/>
            <a:ext cx="6953491" cy="344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0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C7A68-369D-48B9-9249-65F4C6826545}" type="slidenum">
              <a:rPr lang="zh-CN" altLang="en-US" smtClean="0"/>
              <a:t>19</a:t>
            </a:fld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595E151-69F9-4664-9D25-0E6CA5698A30}"/>
              </a:ext>
            </a:extLst>
          </p:cNvPr>
          <p:cNvSpPr txBox="1">
            <a:spLocks/>
          </p:cNvSpPr>
          <p:nvPr/>
        </p:nvSpPr>
        <p:spPr>
          <a:xfrm>
            <a:off x="-684584" y="986334"/>
            <a:ext cx="6805264" cy="609600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kern="0" dirty="0" err="1">
                <a:ea typeface="宋体" charset="-122"/>
              </a:rPr>
              <a:t>Mininet</a:t>
            </a:r>
            <a:r>
              <a:rPr lang="zh-CN" altLang="en-US" sz="2800" kern="0" dirty="0">
                <a:ea typeface="宋体" charset="-122"/>
              </a:rPr>
              <a:t>创建网络拓扑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1600" y="3755063"/>
            <a:ext cx="7919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如果出现 </a:t>
            </a:r>
            <a:r>
              <a:rPr lang="en-US" altLang="zh-CN" dirty="0"/>
              <a:t>no module </a:t>
            </a:r>
            <a:r>
              <a:rPr lang="zh-CN" altLang="en-US" dirty="0"/>
              <a:t>的错误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使用命令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 -r /</a:t>
            </a:r>
            <a:r>
              <a:rPr lang="en-US" altLang="zh-CN" dirty="0" err="1"/>
              <a:t>usr</a:t>
            </a:r>
            <a:r>
              <a:rPr lang="en-US" altLang="zh-CN" dirty="0"/>
              <a:t>/local/lib/python3.6/</a:t>
            </a:r>
            <a:r>
              <a:rPr lang="en-US" altLang="zh-CN" dirty="0" err="1"/>
              <a:t>dist</a:t>
            </a:r>
            <a:r>
              <a:rPr lang="en-US" altLang="zh-CN" dirty="0"/>
              <a:t>-packages/ /</a:t>
            </a:r>
            <a:r>
              <a:rPr lang="en-US" altLang="zh-CN" dirty="0" err="1"/>
              <a:t>usr</a:t>
            </a:r>
            <a:r>
              <a:rPr lang="en-US" altLang="zh-CN" dirty="0"/>
              <a:t>/local/lib/python2.7/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Python3.6</a:t>
            </a:r>
            <a:r>
              <a:rPr lang="zh-CN" altLang="en-US" dirty="0"/>
              <a:t>的</a:t>
            </a:r>
            <a:r>
              <a:rPr lang="en-US" altLang="zh-CN" dirty="0"/>
              <a:t>package</a:t>
            </a:r>
            <a:r>
              <a:rPr lang="zh-CN" altLang="en-US" dirty="0"/>
              <a:t>复制到</a:t>
            </a:r>
            <a:r>
              <a:rPr lang="en-US" altLang="zh-CN" dirty="0"/>
              <a:t>Python2.7</a:t>
            </a:r>
            <a:r>
              <a:rPr lang="zh-CN" altLang="en-US" dirty="0"/>
              <a:t>目录下解决问题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85783"/>
            <a:ext cx="6742857" cy="14285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501008"/>
            <a:ext cx="3733906" cy="27283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1996480" cy="563563"/>
          </a:xfrm>
        </p:spPr>
        <p:txBody>
          <a:bodyPr/>
          <a:lstStyle/>
          <a:p>
            <a:r>
              <a:rPr lang="en-US" altLang="zh-CN" dirty="0"/>
              <a:t>SDN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302377" cy="3858245"/>
          </a:xfrm>
        </p:spPr>
        <p:txBody>
          <a:bodyPr/>
          <a:lstStyle/>
          <a:p>
            <a:r>
              <a:rPr lang="en-US" altLang="zh-CN" sz="2000" dirty="0"/>
              <a:t>SDN</a:t>
            </a:r>
            <a:r>
              <a:rPr lang="zh-CN" altLang="en-US" sz="2000" dirty="0"/>
              <a:t>：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Software Defined Network</a:t>
            </a:r>
            <a:r>
              <a:rPr lang="zh-CN" altLang="en-US" sz="2000" b="0" dirty="0"/>
              <a:t>，软件定义网络），即</a:t>
            </a:r>
            <a:r>
              <a:rPr lang="en-US" altLang="zh-CN" sz="2000" b="0" dirty="0"/>
              <a:t>SDN</a:t>
            </a:r>
            <a:r>
              <a:rPr lang="zh-CN" altLang="en-US" sz="2000" b="0" dirty="0"/>
              <a:t>是一种拥有逻辑集中式的控制平面，抽象化的数据平面的新网络架构。数据平面与控制平面分离，控制平面与数据平面之间有统一的开放接口 </a:t>
            </a:r>
            <a:r>
              <a:rPr lang="en-US" altLang="zh-CN" sz="2000" b="0" dirty="0" err="1"/>
              <a:t>OpenFlow</a:t>
            </a:r>
            <a:endParaRPr lang="en-US" altLang="zh-CN" sz="2000" b="0" dirty="0"/>
          </a:p>
          <a:p>
            <a:endParaRPr lang="en-US" altLang="zh-CN" b="0" dirty="0"/>
          </a:p>
          <a:p>
            <a:r>
              <a:rPr lang="en-US" altLang="zh-CN" b="0" dirty="0"/>
              <a:t>1</a:t>
            </a:r>
            <a:r>
              <a:rPr lang="zh-CN" altLang="en-US" b="0" dirty="0"/>
              <a:t>、网络开放可编程</a:t>
            </a:r>
            <a:endParaRPr lang="en-US" altLang="zh-CN" b="0" dirty="0"/>
          </a:p>
          <a:p>
            <a:r>
              <a:rPr lang="en-US" altLang="zh-CN" b="0" dirty="0"/>
              <a:t>2</a:t>
            </a:r>
            <a:r>
              <a:rPr lang="zh-CN" altLang="en-US" b="0" dirty="0"/>
              <a:t>、控制平面与数据平面的分离</a:t>
            </a:r>
            <a:endParaRPr lang="en-US" altLang="zh-CN" b="0" dirty="0"/>
          </a:p>
          <a:p>
            <a:r>
              <a:rPr lang="en-US" altLang="zh-CN" b="0" dirty="0"/>
              <a:t>3</a:t>
            </a:r>
            <a:r>
              <a:rPr lang="zh-CN" altLang="en-US" b="0" dirty="0"/>
              <a:t>、逻辑上的集中控制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(#)/12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909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C7A68-369D-48B9-9249-65F4C6826545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595E151-69F9-4664-9D25-0E6CA5698A30}"/>
              </a:ext>
            </a:extLst>
          </p:cNvPr>
          <p:cNvSpPr txBox="1">
            <a:spLocks/>
          </p:cNvSpPr>
          <p:nvPr/>
        </p:nvSpPr>
        <p:spPr>
          <a:xfrm>
            <a:off x="-684584" y="986334"/>
            <a:ext cx="6805264" cy="609600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kern="0" dirty="0" err="1">
                <a:ea typeface="宋体" charset="-122"/>
              </a:rPr>
              <a:t>Mininet</a:t>
            </a:r>
            <a:r>
              <a:rPr lang="zh-CN" altLang="en-US" sz="2800" kern="0" dirty="0">
                <a:ea typeface="宋体" charset="-122"/>
              </a:rPr>
              <a:t>创建网络拓扑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95934"/>
            <a:ext cx="3384376" cy="22869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14606" y="2132856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Controller Type</a:t>
            </a:r>
            <a:r>
              <a:rPr lang="zh-CN" altLang="en-US" sz="2800" dirty="0"/>
              <a:t>：</a:t>
            </a:r>
            <a:r>
              <a:rPr lang="en-US" altLang="zh-CN" sz="2800" dirty="0"/>
              <a:t>Remote</a:t>
            </a:r>
          </a:p>
          <a:p>
            <a:r>
              <a:rPr lang="zh-CN" altLang="en-US" sz="2800" dirty="0"/>
              <a:t>为了与</a:t>
            </a:r>
            <a:r>
              <a:rPr lang="en-US" altLang="zh-CN" sz="2800" dirty="0" err="1"/>
              <a:t>ryu</a:t>
            </a:r>
            <a:r>
              <a:rPr lang="zh-CN" altLang="en-US" sz="2800" dirty="0"/>
              <a:t>控制器相连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41783" b="-497"/>
          <a:stretch/>
        </p:blipFill>
        <p:spPr>
          <a:xfrm>
            <a:off x="1451701" y="4475160"/>
            <a:ext cx="1820998" cy="12627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-133" t="42983" r="66439" b="1156"/>
          <a:stretch/>
        </p:blipFill>
        <p:spPr>
          <a:xfrm>
            <a:off x="3707904" y="4105453"/>
            <a:ext cx="1800200" cy="205888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81014" y="4797152"/>
            <a:ext cx="346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勾选</a:t>
            </a:r>
            <a:r>
              <a:rPr lang="en-US" altLang="zh-CN" sz="2800" dirty="0"/>
              <a:t>OpenFlow1.3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0040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C7A68-369D-48B9-9249-65F4C6826545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595E151-69F9-4664-9D25-0E6CA5698A30}"/>
              </a:ext>
            </a:extLst>
          </p:cNvPr>
          <p:cNvSpPr txBox="1">
            <a:spLocks/>
          </p:cNvSpPr>
          <p:nvPr/>
        </p:nvSpPr>
        <p:spPr>
          <a:xfrm>
            <a:off x="-684584" y="986334"/>
            <a:ext cx="6805264" cy="609600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kern="0" dirty="0" err="1">
                <a:ea typeface="宋体" charset="-122"/>
              </a:rPr>
              <a:t>Mininet</a:t>
            </a:r>
            <a:r>
              <a:rPr lang="zh-CN" altLang="en-US" sz="2800" kern="0" dirty="0">
                <a:ea typeface="宋体" charset="-122"/>
              </a:rPr>
              <a:t>创建网络拓扑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81014" y="2132856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修改</a:t>
            </a:r>
            <a:r>
              <a:rPr lang="en-US" altLang="zh-CN" sz="2800" dirty="0"/>
              <a:t>DPID</a:t>
            </a:r>
          </a:p>
          <a:p>
            <a:r>
              <a:rPr lang="zh-CN" altLang="en-US" sz="2800" dirty="0"/>
              <a:t>选择</a:t>
            </a:r>
            <a:r>
              <a:rPr lang="en-US" altLang="zh-CN" sz="2800" dirty="0"/>
              <a:t>Switch Type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87" y="1595934"/>
            <a:ext cx="5384027" cy="42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4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C7A68-369D-48B9-9249-65F4C6826545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595E151-69F9-4664-9D25-0E6CA5698A30}"/>
              </a:ext>
            </a:extLst>
          </p:cNvPr>
          <p:cNvSpPr txBox="1">
            <a:spLocks/>
          </p:cNvSpPr>
          <p:nvPr/>
        </p:nvSpPr>
        <p:spPr>
          <a:xfrm>
            <a:off x="-684584" y="986334"/>
            <a:ext cx="6805264" cy="609600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kern="0" dirty="0" err="1">
                <a:ea typeface="宋体" charset="-122"/>
              </a:rPr>
              <a:t>Mininet</a:t>
            </a:r>
            <a:r>
              <a:rPr lang="zh-CN" altLang="en-US" sz="2800" kern="0" dirty="0">
                <a:ea typeface="宋体" charset="-122"/>
              </a:rPr>
              <a:t>创建网络拓扑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44208" y="486916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修改</a:t>
            </a:r>
            <a:r>
              <a:rPr lang="en-US" altLang="zh-CN" sz="2800" dirty="0"/>
              <a:t>IP</a:t>
            </a:r>
            <a:r>
              <a:rPr lang="zh-CN" altLang="en-US" sz="2800" dirty="0"/>
              <a:t>地址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1950" b="31787"/>
          <a:stretch/>
        </p:blipFill>
        <p:spPr>
          <a:xfrm>
            <a:off x="228600" y="3797975"/>
            <a:ext cx="5711552" cy="2469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54" y="1484784"/>
            <a:ext cx="5495238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47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C7A68-369D-48B9-9249-65F4C6826545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595E151-69F9-4664-9D25-0E6CA5698A30}"/>
              </a:ext>
            </a:extLst>
          </p:cNvPr>
          <p:cNvSpPr txBox="1">
            <a:spLocks/>
          </p:cNvSpPr>
          <p:nvPr/>
        </p:nvSpPr>
        <p:spPr>
          <a:xfrm>
            <a:off x="-684584" y="986334"/>
            <a:ext cx="6805264" cy="609600"/>
          </a:xfrm>
          <a:prstGeom prst="rect">
            <a:avLst/>
          </a:prstGeom>
          <a:noFill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kern="0" dirty="0" err="1">
                <a:ea typeface="宋体" charset="-122"/>
              </a:rPr>
              <a:t>Mininet</a:t>
            </a:r>
            <a:r>
              <a:rPr lang="zh-CN" altLang="en-US" sz="2800" kern="0" dirty="0">
                <a:ea typeface="宋体" charset="-122"/>
              </a:rPr>
              <a:t>创建网络拓扑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96136" y="1484784"/>
            <a:ext cx="32048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点击</a:t>
            </a:r>
            <a:r>
              <a:rPr lang="en-US" altLang="zh-CN" sz="2800" dirty="0"/>
              <a:t>File</a:t>
            </a:r>
            <a:r>
              <a:rPr lang="zh-CN" altLang="en-US" sz="2800" dirty="0"/>
              <a:t>，保存为后缀为</a:t>
            </a:r>
            <a:r>
              <a:rPr lang="en-US" altLang="zh-CN" sz="2800" dirty="0"/>
              <a:t>.</a:t>
            </a:r>
            <a:r>
              <a:rPr lang="en-US" altLang="zh-CN" sz="2800" dirty="0" err="1"/>
              <a:t>mn</a:t>
            </a:r>
            <a:r>
              <a:rPr lang="zh-CN" altLang="en-US" sz="2800" dirty="0"/>
              <a:t>的文件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同时选择</a:t>
            </a:r>
            <a:r>
              <a:rPr lang="en-US" altLang="zh-CN" sz="2800" dirty="0">
                <a:latin typeface="宋体" panose="02010600030101010101" pitchFamily="2" charset="-122"/>
              </a:rPr>
              <a:t>export level 2 script</a:t>
            </a:r>
            <a:r>
              <a:rPr lang="zh-CN" altLang="en-US" sz="2800" dirty="0">
                <a:latin typeface="宋体" panose="02010600030101010101" pitchFamily="2" charset="-122"/>
              </a:rPr>
              <a:t>，保存为</a:t>
            </a:r>
            <a:r>
              <a:rPr lang="en-US" altLang="zh-CN" sz="2800" dirty="0">
                <a:latin typeface="宋体" panose="02010600030101010101" pitchFamily="2" charset="-122"/>
              </a:rPr>
              <a:t>Python</a:t>
            </a:r>
            <a:r>
              <a:rPr lang="zh-CN" altLang="en-US" sz="2800" dirty="0">
                <a:latin typeface="宋体" panose="02010600030101010101" pitchFamily="2" charset="-122"/>
              </a:rPr>
              <a:t>脚本，我们可以在命令行用这个脚本直接搭建</a:t>
            </a:r>
            <a:r>
              <a:rPr lang="en-US" altLang="zh-CN" sz="2800" dirty="0" err="1">
                <a:latin typeface="宋体" panose="02010600030101010101" pitchFamily="2" charset="-122"/>
              </a:rPr>
              <a:t>mininet</a:t>
            </a:r>
            <a:r>
              <a:rPr lang="zh-CN" altLang="en-US" sz="2800" dirty="0">
                <a:latin typeface="宋体" panose="02010600030101010101" pitchFamily="2" charset="-122"/>
              </a:rPr>
              <a:t>上的拓扑。并且复制到桌面，方便操作。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43" y="1916832"/>
            <a:ext cx="5507781" cy="34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69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548680" y="62068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0" dirty="0">
                <a:ea typeface="宋体" charset="-122"/>
              </a:rPr>
              <a:t>Ryu </a:t>
            </a:r>
            <a:r>
              <a:rPr lang="zh-CN" altLang="en-US" kern="0" dirty="0">
                <a:ea typeface="宋体" charset="-122"/>
              </a:rPr>
              <a:t>介绍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971600" y="1397675"/>
            <a:ext cx="70567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Ryu</a:t>
            </a:r>
            <a:r>
              <a:rPr lang="zh-CN" altLang="en-US" dirty="0"/>
              <a:t> 是一个开源的</a:t>
            </a:r>
            <a:r>
              <a:rPr lang="en-US" altLang="zh-CN" dirty="0"/>
              <a:t>SDN</a:t>
            </a:r>
            <a:r>
              <a:rPr lang="zh-CN" altLang="en-US" dirty="0"/>
              <a:t>控制器平台。它是一个轻量级的控制器，用于管理和控制</a:t>
            </a:r>
            <a:r>
              <a:rPr lang="en-US" altLang="zh-CN" dirty="0"/>
              <a:t>SDN</a:t>
            </a:r>
            <a:r>
              <a:rPr lang="zh-CN" altLang="en-US" dirty="0"/>
              <a:t>网络中的网络设备和流量。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Ryu</a:t>
            </a:r>
            <a:r>
              <a:rPr lang="zh-CN" altLang="en-US" dirty="0"/>
              <a:t>是用</a:t>
            </a:r>
            <a:r>
              <a:rPr lang="en-US" altLang="zh-CN" dirty="0"/>
              <a:t>Python</a:t>
            </a:r>
            <a:r>
              <a:rPr lang="zh-CN" altLang="en-US" dirty="0"/>
              <a:t>编写的，具有高度可扩展性和可定制性，因此它被广泛用于</a:t>
            </a:r>
            <a:r>
              <a:rPr lang="en-US" altLang="zh-CN" dirty="0"/>
              <a:t>SDN</a:t>
            </a:r>
            <a:r>
              <a:rPr lang="zh-CN" altLang="en-US" dirty="0"/>
              <a:t>应用程序的开发和研究。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3E01E3-1EC4-24B2-9E9F-AF6170E8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792" y="3429000"/>
            <a:ext cx="2946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75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62068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0" dirty="0" err="1">
                <a:ea typeface="宋体" charset="-122"/>
              </a:rPr>
              <a:t>Ryu</a:t>
            </a:r>
            <a:r>
              <a:rPr lang="zh-CN" altLang="en-US" kern="0" dirty="0">
                <a:ea typeface="宋体" charset="-122"/>
              </a:rPr>
              <a:t>控制器与</a:t>
            </a:r>
            <a:r>
              <a:rPr lang="en-US" altLang="zh-CN" kern="0" dirty="0" err="1">
                <a:ea typeface="宋体" charset="-122"/>
              </a:rPr>
              <a:t>mininet</a:t>
            </a:r>
            <a:r>
              <a:rPr lang="zh-CN" altLang="en-US" kern="0" dirty="0">
                <a:ea typeface="宋体" charset="-122"/>
              </a:rPr>
              <a:t>操作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827584" y="1184251"/>
            <a:ext cx="7056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mininet</a:t>
            </a:r>
            <a:r>
              <a:rPr lang="zh-CN" altLang="en-US" dirty="0"/>
              <a:t>命令创建一个</a:t>
            </a:r>
            <a:r>
              <a:rPr lang="en-US" altLang="zh-CN" dirty="0"/>
              <a:t>Topo</a:t>
            </a:r>
          </a:p>
          <a:p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mn</a:t>
            </a:r>
            <a:r>
              <a:rPr lang="en-US" altLang="zh-CN" dirty="0"/>
              <a:t> --topo single,3 --mac --switch </a:t>
            </a:r>
            <a:r>
              <a:rPr lang="en-US" altLang="zh-CN" dirty="0" err="1"/>
              <a:t>ovsk</a:t>
            </a:r>
            <a:r>
              <a:rPr lang="en-US" altLang="zh-CN" dirty="0"/>
              <a:t> --controller remote -x </a:t>
            </a:r>
          </a:p>
          <a:p>
            <a:r>
              <a:rPr lang="zh-CN" altLang="en-US" dirty="0"/>
              <a:t>参数说明：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25</a:t>
            </a:fld>
            <a:endParaRPr lang="zh-CN" altLang="en-US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17294FEB-8C7F-27D8-9BEF-3E98DCD29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38779"/>
              </p:ext>
            </p:extLst>
          </p:nvPr>
        </p:nvGraphicFramePr>
        <p:xfrm>
          <a:off x="827584" y="2839709"/>
          <a:ext cx="720015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50">
                  <a:extLst>
                    <a:ext uri="{9D8B030D-6E8A-4147-A177-3AD203B41FA5}">
                      <a16:colId xmlns:a16="http://schemas.microsoft.com/office/drawing/2014/main" val="153359310"/>
                    </a:ext>
                  </a:extLst>
                </a:gridCol>
                <a:gridCol w="2400050">
                  <a:extLst>
                    <a:ext uri="{9D8B030D-6E8A-4147-A177-3AD203B41FA5}">
                      <a16:colId xmlns:a16="http://schemas.microsoft.com/office/drawing/2014/main" val="3536697753"/>
                    </a:ext>
                  </a:extLst>
                </a:gridCol>
                <a:gridCol w="2400050">
                  <a:extLst>
                    <a:ext uri="{9D8B030D-6E8A-4147-A177-3AD203B41FA5}">
                      <a16:colId xmlns:a16="http://schemas.microsoft.com/office/drawing/2014/main" val="3937918196"/>
                    </a:ext>
                  </a:extLst>
                </a:gridCol>
              </a:tblGrid>
              <a:tr h="260159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84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Topo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single,3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交换机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台，主机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自动设定主机</a:t>
                      </a:r>
                      <a:r>
                        <a:rPr lang="en-US" altLang="zh-CN" dirty="0"/>
                        <a:t>mac</a:t>
                      </a:r>
                      <a:r>
                        <a:rPr lang="zh-CN" altLang="en-US" dirty="0"/>
                        <a:t>地址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3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switch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ovsk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 </a:t>
                      </a:r>
                      <a:r>
                        <a:rPr lang="en-US" altLang="zh-CN" dirty="0"/>
                        <a:t>Open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vSwitch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2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controller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remote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指定外部的控制器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7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237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08520" y="61536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0" dirty="0" err="1">
                <a:ea typeface="宋体" charset="-122"/>
              </a:rPr>
              <a:t>Ryu</a:t>
            </a:r>
            <a:r>
              <a:rPr lang="zh-CN" altLang="en-US" kern="0" dirty="0">
                <a:ea typeface="宋体" charset="-122"/>
              </a:rPr>
              <a:t>控制器与</a:t>
            </a:r>
            <a:r>
              <a:rPr lang="en-US" altLang="zh-CN" kern="0" dirty="0" err="1">
                <a:ea typeface="宋体" charset="-122"/>
              </a:rPr>
              <a:t>mininet</a:t>
            </a:r>
            <a:r>
              <a:rPr lang="zh-CN" altLang="en-US" kern="0" dirty="0">
                <a:ea typeface="宋体" charset="-122"/>
              </a:rPr>
              <a:t>操作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0ACFB4-4D23-41D7-B286-3CB9EE33EAAB}"/>
              </a:ext>
            </a:extLst>
          </p:cNvPr>
          <p:cNvSpPr txBox="1"/>
          <p:nvPr/>
        </p:nvSpPr>
        <p:spPr>
          <a:xfrm>
            <a:off x="611560" y="1577002"/>
            <a:ext cx="691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开启</a:t>
            </a: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Ryu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控制器</a:t>
            </a: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新打开一个终端执行</a:t>
            </a:r>
            <a:endParaRPr lang="en-US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6F60EA-9AAF-406F-930A-8140BFB12689}"/>
              </a:ext>
            </a:extLst>
          </p:cNvPr>
          <p:cNvSpPr txBox="1"/>
          <p:nvPr/>
        </p:nvSpPr>
        <p:spPr>
          <a:xfrm>
            <a:off x="611560" y="2248584"/>
            <a:ext cx="619268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solidFill>
                  <a:srgbClr val="FF000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运行：</a:t>
            </a:r>
            <a:r>
              <a:rPr lang="en-US" altLang="zh-CN" kern="100" dirty="0" err="1">
                <a:solidFill>
                  <a:srgbClr val="FF000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ryu</a:t>
            </a: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-manager simple_switch_13--observe-links</a:t>
            </a:r>
          </a:p>
          <a:p>
            <a:endParaRPr lang="en-US" altLang="zh-CN" kern="100" dirty="0">
              <a:solidFill>
                <a:srgbClr val="FF0000"/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/>
              <a:t>其中</a:t>
            </a:r>
            <a:r>
              <a:rPr lang="en-US" altLang="zh-CN" sz="1400" b="1" dirty="0"/>
              <a:t>--observe-links</a:t>
            </a:r>
            <a:r>
              <a:rPr lang="zh-CN" altLang="en-US" sz="1400" b="1" dirty="0"/>
              <a:t>用于拓扑发现，添加之后用于链路的信息获取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53DD7A-86A3-10DA-89E5-7F13DE1E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537617"/>
            <a:ext cx="7772400" cy="11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54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62068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0" dirty="0" err="1">
                <a:ea typeface="宋体" charset="-122"/>
              </a:rPr>
              <a:t>Ryu</a:t>
            </a:r>
            <a:r>
              <a:rPr lang="zh-CN" altLang="en-US" kern="0" dirty="0">
                <a:ea typeface="宋体" charset="-122"/>
              </a:rPr>
              <a:t>控制器与</a:t>
            </a:r>
            <a:r>
              <a:rPr lang="en-US" altLang="zh-CN" kern="0" dirty="0" err="1">
                <a:ea typeface="宋体" charset="-122"/>
              </a:rPr>
              <a:t>mininet</a:t>
            </a:r>
            <a:r>
              <a:rPr lang="zh-CN" altLang="en-US" kern="0" dirty="0">
                <a:ea typeface="宋体" charset="-122"/>
              </a:rPr>
              <a:t>操作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971600" y="1184251"/>
            <a:ext cx="70567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ping </a:t>
            </a:r>
            <a:r>
              <a:rPr lang="zh-CN" altLang="en-US" dirty="0"/>
              <a:t>命令的执行过程 如</a:t>
            </a:r>
            <a:r>
              <a:rPr lang="en-US" altLang="zh-CN" dirty="0"/>
              <a:t>h1 ping h2</a:t>
            </a:r>
          </a:p>
          <a:p>
            <a:r>
              <a:rPr lang="zh-CN" altLang="en-US" dirty="0"/>
              <a:t>观察输出日志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h1 -&gt; </a:t>
            </a:r>
            <a:r>
              <a:rPr lang="en-US" altLang="zh-CN" dirty="0" err="1"/>
              <a:t>ff:ff:ff:ff:ff:ff</a:t>
            </a:r>
            <a:r>
              <a:rPr lang="zh-CN" altLang="en-US" dirty="0"/>
              <a:t>（广播） </a:t>
            </a:r>
            <a:r>
              <a:rPr lang="en-US" altLang="zh-CN" dirty="0"/>
              <a:t>ARP Request, </a:t>
            </a:r>
            <a:r>
              <a:rPr lang="zh-CN" altLang="en-US" dirty="0"/>
              <a:t>查询</a:t>
            </a:r>
            <a:r>
              <a:rPr lang="en-US" altLang="zh-CN" dirty="0"/>
              <a:t>h2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h2-&gt; h1 ARP Reply, </a:t>
            </a:r>
            <a:r>
              <a:rPr lang="zh-CN" altLang="en-US" dirty="0"/>
              <a:t>响应</a:t>
            </a:r>
            <a:r>
              <a:rPr lang="en-US" altLang="zh-CN" dirty="0"/>
              <a:t>h2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;</a:t>
            </a:r>
          </a:p>
          <a:p>
            <a:r>
              <a:rPr lang="pt-BR" altLang="zh-CN" dirty="0"/>
              <a:t>h1-&gt; h2 ICMP echo request</a:t>
            </a:r>
          </a:p>
          <a:p>
            <a:r>
              <a:rPr lang="pt-BR" altLang="zh-CN" dirty="0"/>
              <a:t>h2-&gt; h1 ICMP echo reply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52" y="3956991"/>
            <a:ext cx="6619875" cy="2457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6176" y="3206391"/>
            <a:ext cx="656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第一次为 </a:t>
            </a:r>
            <a:r>
              <a:rPr lang="en-US" altLang="zh-CN" dirty="0"/>
              <a:t>h1</a:t>
            </a:r>
            <a:r>
              <a:rPr lang="zh-CN" altLang="en-US" dirty="0"/>
              <a:t>的</a:t>
            </a:r>
            <a:r>
              <a:rPr lang="en-US" altLang="zh-CN" dirty="0"/>
              <a:t>ARP</a:t>
            </a:r>
            <a:r>
              <a:rPr lang="zh-CN" altLang="en-US" dirty="0"/>
              <a:t>请求报文触发的，第二次由</a:t>
            </a:r>
            <a:r>
              <a:rPr lang="en-US" altLang="zh-CN" dirty="0"/>
              <a:t>ARP</a:t>
            </a:r>
            <a:r>
              <a:rPr lang="zh-CN" altLang="en-US" dirty="0"/>
              <a:t>回复报文触发的，第三次是</a:t>
            </a:r>
            <a:r>
              <a:rPr lang="en-US" altLang="zh-CN" dirty="0"/>
              <a:t>h1</a:t>
            </a:r>
            <a:r>
              <a:rPr lang="zh-CN" altLang="en-US" dirty="0"/>
              <a:t>给</a:t>
            </a:r>
            <a:r>
              <a:rPr lang="en-US" altLang="zh-CN" dirty="0"/>
              <a:t>h2</a:t>
            </a:r>
            <a:r>
              <a:rPr lang="zh-CN" altLang="en-US" dirty="0"/>
              <a:t>发送</a:t>
            </a:r>
            <a:r>
              <a:rPr lang="en-US" altLang="zh-CN" dirty="0"/>
              <a:t>ICMP</a:t>
            </a:r>
            <a:r>
              <a:rPr lang="zh-CN" altLang="en-US" dirty="0"/>
              <a:t>请求报文触发的</a:t>
            </a:r>
            <a:r>
              <a:rPr lang="en-US" altLang="zh-CN" dirty="0"/>
              <a:t>ARP </a:t>
            </a:r>
            <a:r>
              <a:rPr lang="zh-CN" altLang="en-US" dirty="0"/>
              <a:t>协议，</a:t>
            </a:r>
          </a:p>
        </p:txBody>
      </p:sp>
    </p:spTree>
    <p:extLst>
      <p:ext uri="{BB962C8B-B14F-4D97-AF65-F5344CB8AC3E}">
        <p14:creationId xmlns:p14="http://schemas.microsoft.com/office/powerpoint/2010/main" val="2117865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62068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0" dirty="0" err="1">
                <a:ea typeface="宋体" charset="-122"/>
              </a:rPr>
              <a:t>Ryu</a:t>
            </a:r>
            <a:r>
              <a:rPr lang="zh-CN" altLang="en-US" kern="0" dirty="0">
                <a:ea typeface="宋体" charset="-122"/>
              </a:rPr>
              <a:t>控制器与</a:t>
            </a:r>
            <a:r>
              <a:rPr lang="en-US" altLang="zh-CN" kern="0" dirty="0" err="1">
                <a:ea typeface="宋体" charset="-122"/>
              </a:rPr>
              <a:t>mininet</a:t>
            </a:r>
            <a:r>
              <a:rPr lang="zh-CN" altLang="en-US" kern="0" dirty="0">
                <a:ea typeface="宋体" charset="-122"/>
              </a:rPr>
              <a:t>操作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685800" y="1402068"/>
            <a:ext cx="705678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Packet-in Message</a:t>
            </a:r>
          </a:p>
          <a:p>
            <a:endParaRPr lang="en-US" altLang="zh-CN" dirty="0"/>
          </a:p>
          <a:p>
            <a:r>
              <a:rPr lang="zh-CN" altLang="en-US" dirty="0"/>
              <a:t>运行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ovs-ofctl</a:t>
            </a:r>
            <a:r>
              <a:rPr lang="en-US" altLang="zh-CN" dirty="0"/>
              <a:t> -O OpenFlow13 dump-flows s1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zh-CN" altLang="en-US" dirty="0"/>
              <a:t>观察流表下发情况，对应上述的过程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B24F2E-05EC-4398-7820-62A466A1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08924"/>
            <a:ext cx="7772400" cy="14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87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16E89AC-E1DA-4171-84C2-9EC3154FCC5B}"/>
              </a:ext>
            </a:extLst>
          </p:cNvPr>
          <p:cNvSpPr txBox="1"/>
          <p:nvPr/>
        </p:nvSpPr>
        <p:spPr>
          <a:xfrm>
            <a:off x="611559" y="1382152"/>
            <a:ext cx="8208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ryu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的源代码克隆到本地</a:t>
            </a:r>
            <a:endParaRPr lang="en-US" altLang="zh-CN" kern="1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https://github.com/faucetsdn/ryu.git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-387" b="49862"/>
          <a:stretch/>
        </p:blipFill>
        <p:spPr>
          <a:xfrm>
            <a:off x="611560" y="2103522"/>
            <a:ext cx="5688632" cy="18002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16E89AC-E1DA-4171-84C2-9EC3154FCC5B}"/>
              </a:ext>
            </a:extLst>
          </p:cNvPr>
          <p:cNvSpPr txBox="1"/>
          <p:nvPr/>
        </p:nvSpPr>
        <p:spPr>
          <a:xfrm>
            <a:off x="611560" y="4077072"/>
            <a:ext cx="8208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altLang="zh-CN" kern="1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ryu</a:t>
            </a: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ryu</a:t>
            </a: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/app/simple_switch_13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打开</a:t>
            </a: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simple_switch_13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文件 主要依据这个框架进行编写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62068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simple_switch_13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代码分析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5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052736"/>
            <a:ext cx="4876800" cy="563563"/>
          </a:xfrm>
        </p:spPr>
        <p:txBody>
          <a:bodyPr/>
          <a:lstStyle/>
          <a:p>
            <a:r>
              <a:rPr lang="en-US" altLang="zh-CN" dirty="0" err="1"/>
              <a:t>OpenFlow</a:t>
            </a:r>
            <a:r>
              <a:rPr lang="zh-CN" altLang="en-US" dirty="0"/>
              <a:t>协议框架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9743" y="2132856"/>
            <a:ext cx="3888432" cy="4248472"/>
          </a:xfrm>
        </p:spPr>
        <p:txBody>
          <a:bodyPr/>
          <a:lstStyle/>
          <a:p>
            <a:r>
              <a:rPr lang="zh-CN" altLang="en-US" dirty="0"/>
              <a:t>控制器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Openflow</a:t>
            </a:r>
            <a:r>
              <a:rPr lang="zh-CN" altLang="en-US" dirty="0"/>
              <a:t>协议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Openflow</a:t>
            </a:r>
            <a:r>
              <a:rPr lang="zh-CN" altLang="en-US" dirty="0"/>
              <a:t>交换机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(#)/12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629090"/>
            <a:ext cx="3929387" cy="360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88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62068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simple_switch_13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代码分析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827584" y="1268760"/>
            <a:ext cx="7056784" cy="5044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发送</a:t>
            </a:r>
            <a:r>
              <a:rPr lang="en-US" altLang="zh-CN" dirty="0"/>
              <a:t> </a:t>
            </a:r>
            <a:r>
              <a:rPr lang="en-US" altLang="zh-CN" sz="2800" dirty="0"/>
              <a:t>Table-miss Flow Entry</a:t>
            </a:r>
          </a:p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在数据包还未到达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OpenFlow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交换机前，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SDN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控制器就向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OpenFlow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交换机主动下发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Table-Miss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流表项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处理</a:t>
            </a:r>
            <a:r>
              <a:rPr lang="en-US" altLang="zh-CN" sz="2800" dirty="0"/>
              <a:t>Packet-in</a:t>
            </a:r>
            <a:r>
              <a:rPr lang="zh-CN" altLang="en-US" sz="2800" dirty="0"/>
              <a:t>消息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数据包到达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OpenFlow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交换机因查流表失败时，产生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Packet-In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消息询问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SDN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控制器，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SDN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控制器计算路由后下发流表到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OpenFlow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交换机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/>
              <a:t>3.</a:t>
            </a:r>
            <a:r>
              <a:rPr lang="zh-CN" altLang="en-US" sz="2800" dirty="0"/>
              <a:t>发送</a:t>
            </a:r>
            <a:r>
              <a:rPr lang="en-US" altLang="zh-CN" sz="2800" dirty="0"/>
              <a:t>Packet-out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13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62068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simple_switch_13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代码分析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971600" y="1184251"/>
            <a:ext cx="6927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为了实现</a:t>
            </a:r>
            <a:r>
              <a:rPr lang="en-US" altLang="zh-CN" dirty="0" err="1"/>
              <a:t>Ryu</a:t>
            </a:r>
            <a:r>
              <a:rPr lang="zh-CN" altLang="en-US" dirty="0"/>
              <a:t>应用程序</a:t>
            </a:r>
            <a:r>
              <a:rPr lang="en-US" altLang="zh-CN" dirty="0"/>
              <a:t>,</a:t>
            </a:r>
            <a:r>
              <a:rPr lang="zh-CN" altLang="en-US" dirty="0"/>
              <a:t>我们的类需要继承</a:t>
            </a:r>
            <a:r>
              <a:rPr lang="en-US" altLang="zh-CN" dirty="0" err="1"/>
              <a:t>RyuApp</a:t>
            </a:r>
            <a:r>
              <a:rPr lang="zh-CN" altLang="en-US" dirty="0"/>
              <a:t>类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en-US" altLang="zh-CN" dirty="0"/>
              <a:t># handshake</a:t>
            </a:r>
            <a:r>
              <a:rPr lang="zh-CN" altLang="en-US" dirty="0"/>
              <a:t>等过程都由</a:t>
            </a:r>
            <a:r>
              <a:rPr lang="en-US" altLang="zh-CN" dirty="0" err="1"/>
              <a:t>Ryu</a:t>
            </a:r>
            <a:r>
              <a:rPr lang="zh-CN" altLang="en-US" dirty="0"/>
              <a:t>的框架负责</a:t>
            </a:r>
            <a:r>
              <a:rPr lang="en-US" altLang="zh-CN" dirty="0"/>
              <a:t>,</a:t>
            </a:r>
            <a:r>
              <a:rPr lang="zh-CN" altLang="en-US" dirty="0"/>
              <a:t>因此我们也不用负责编写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39" y="1862483"/>
            <a:ext cx="5247619" cy="15619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842799" y="3645024"/>
            <a:ext cx="74584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对于</a:t>
            </a:r>
            <a:r>
              <a:rPr lang="en-US" altLang="zh-CN" dirty="0" err="1"/>
              <a:t>Ryu</a:t>
            </a:r>
            <a:r>
              <a:rPr lang="zh-CN" altLang="en-US" dirty="0"/>
              <a:t>，当接收到</a:t>
            </a:r>
            <a:r>
              <a:rPr lang="en-US" altLang="zh-CN" dirty="0" err="1"/>
              <a:t>OpenFlow</a:t>
            </a:r>
            <a:r>
              <a:rPr lang="zh-CN" altLang="en-US" dirty="0"/>
              <a:t>消息时，会生成与该消息对应的事件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事件处理程序使用</a:t>
            </a:r>
            <a:r>
              <a:rPr lang="en-US" altLang="zh-CN" dirty="0" err="1"/>
              <a:t>ryu.controller.handler.set_ev_cls</a:t>
            </a:r>
            <a:r>
              <a:rPr lang="zh-CN" altLang="en-US" dirty="0"/>
              <a:t>装饰器进行装饰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038" y="4511991"/>
            <a:ext cx="6507840" cy="136528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083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62068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simple_switch_13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代码分析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971600" y="1184251"/>
            <a:ext cx="6927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控制器处理事件的模板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971600" y="3212976"/>
            <a:ext cx="74584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简单的说，</a:t>
            </a:r>
            <a:r>
              <a:rPr lang="en-US" altLang="zh-CN" dirty="0"/>
              <a:t>@</a:t>
            </a:r>
            <a:r>
              <a:rPr lang="en-US" altLang="zh-CN" dirty="0" err="1"/>
              <a:t>set_ev_cls</a:t>
            </a:r>
            <a:r>
              <a:rPr lang="en-US" altLang="zh-CN" dirty="0"/>
              <a:t>(</a:t>
            </a:r>
            <a:r>
              <a:rPr lang="en-US" altLang="zh-CN" dirty="0" err="1"/>
              <a:t>ofp_event.Event</a:t>
            </a:r>
            <a:r>
              <a:rPr lang="en-US" altLang="zh-CN" dirty="0"/>
              <a:t>, DISPATCHER(s))</a:t>
            </a:r>
            <a:r>
              <a:rPr lang="zh-CN" altLang="en-US" dirty="0"/>
              <a:t>的含义就是</a:t>
            </a:r>
            <a:endParaRPr lang="en-US" altLang="zh-CN" dirty="0"/>
          </a:p>
          <a:p>
            <a:r>
              <a:rPr lang="zh-CN" altLang="en-US" dirty="0"/>
              <a:t>当接收到</a:t>
            </a:r>
            <a:r>
              <a:rPr lang="en-US" altLang="zh-CN" dirty="0"/>
              <a:t>DISPATCHER(s)</a:t>
            </a:r>
            <a:r>
              <a:rPr lang="zh-CN" altLang="en-US" dirty="0"/>
              <a:t>情况下的</a:t>
            </a:r>
            <a:r>
              <a:rPr lang="en-US" altLang="zh-CN" dirty="0"/>
              <a:t>Event</a:t>
            </a:r>
            <a:r>
              <a:rPr lang="zh-CN" altLang="en-US" dirty="0"/>
              <a:t>，然后执行</a:t>
            </a:r>
            <a:r>
              <a:rPr lang="en-US" altLang="zh-CN" dirty="0" err="1"/>
              <a:t>your_function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b="1" dirty="0" err="1"/>
              <a:t>ofp_event.EventOFPSwitchFeatures</a:t>
            </a:r>
            <a:r>
              <a:rPr lang="zh-CN" altLang="en-US" b="1" dirty="0"/>
              <a:t>   </a:t>
            </a:r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处理交换机特性消息。</a:t>
            </a:r>
            <a:endParaRPr lang="en-US" altLang="zh-CN" b="1" dirty="0"/>
          </a:p>
          <a:p>
            <a:r>
              <a:rPr lang="en-US" altLang="zh-CN" b="1" dirty="0" err="1"/>
              <a:t>ofp_event.EventOFPPacketIn</a:t>
            </a:r>
            <a:r>
              <a:rPr lang="zh-CN" altLang="en-US" b="1" dirty="0"/>
              <a:t>      </a:t>
            </a:r>
            <a:r>
              <a:rPr lang="en-US" altLang="zh-CN" b="1" dirty="0"/>
              <a:t>	</a:t>
            </a:r>
            <a:r>
              <a:rPr lang="zh-CN" altLang="en-US" b="1" dirty="0"/>
              <a:t>       </a:t>
            </a:r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处理</a:t>
            </a:r>
            <a:r>
              <a:rPr lang="en-US" altLang="zh-CN" b="0" i="0" u="none" strike="noStrike" dirty="0">
                <a:solidFill>
                  <a:srgbClr val="374151"/>
                </a:solidFill>
                <a:effectLst/>
                <a:latin typeface="Söhne"/>
              </a:rPr>
              <a:t>Packet-In</a:t>
            </a:r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消息。</a:t>
            </a:r>
            <a:endParaRPr lang="en-US" altLang="zh-CN" b="1" dirty="0"/>
          </a:p>
          <a:p>
            <a:r>
              <a:rPr lang="en-US" altLang="zh-CN" b="1" dirty="0" err="1"/>
              <a:t>ofp_event.EventOFPStateChange</a:t>
            </a:r>
            <a:r>
              <a:rPr lang="zh-CN" altLang="en-US" b="1" dirty="0"/>
              <a:t>       </a:t>
            </a:r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处理交换机状态变化事件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46526"/>
            <a:ext cx="4123809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16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62068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simple_switch_13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代码分析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971600" y="1184251"/>
            <a:ext cx="6927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set_ev_cls</a:t>
            </a:r>
            <a:r>
              <a:rPr lang="zh-CN" altLang="en-US" dirty="0"/>
              <a:t>为参数指定支持接收消息的事件类和</a:t>
            </a:r>
            <a:r>
              <a:rPr lang="en-US" altLang="zh-CN" dirty="0" err="1"/>
              <a:t>OpenFlow</a:t>
            </a:r>
            <a:r>
              <a:rPr lang="zh-CN" altLang="en-US" dirty="0"/>
              <a:t>交换机的状态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1041848" y="3842411"/>
            <a:ext cx="74584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在</a:t>
            </a:r>
            <a:r>
              <a:rPr lang="en-US" altLang="zh-CN" dirty="0"/>
              <a:t>ev.msg</a:t>
            </a:r>
            <a:r>
              <a:rPr lang="zh-CN" altLang="en-US" dirty="0"/>
              <a:t>，存储了对应于事件的</a:t>
            </a:r>
            <a:r>
              <a:rPr lang="en-US" altLang="zh-CN" dirty="0" err="1"/>
              <a:t>OpenFlow</a:t>
            </a:r>
            <a:r>
              <a:rPr lang="zh-CN" altLang="en-US" dirty="0"/>
              <a:t>消息类的实例。在本例中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它是</a:t>
            </a:r>
            <a:r>
              <a:rPr lang="en-US" altLang="zh-CN" dirty="0"/>
              <a:t>ryu.ofproto.ofprotov1_3_parser.OFPSwitchFeatures</a:t>
            </a:r>
            <a:r>
              <a:rPr lang="zh-CN" altLang="en-US" dirty="0"/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1041848" y="4581128"/>
            <a:ext cx="71722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在</a:t>
            </a:r>
            <a:r>
              <a:rPr lang="en-US" altLang="zh-CN" dirty="0" err="1"/>
              <a:t>msg.datapath</a:t>
            </a:r>
            <a:r>
              <a:rPr lang="zh-CN" altLang="en-US" dirty="0"/>
              <a:t>，存储了与发出此消息的</a:t>
            </a:r>
            <a:r>
              <a:rPr lang="en-US" altLang="zh-CN" dirty="0" err="1"/>
              <a:t>OpenFlow</a:t>
            </a:r>
            <a:r>
              <a:rPr lang="zh-CN" altLang="en-US" dirty="0"/>
              <a:t>交换机对应的类</a:t>
            </a:r>
            <a:r>
              <a:rPr lang="en-US" altLang="zh-CN" dirty="0"/>
              <a:t>#</a:t>
            </a:r>
            <a:r>
              <a:rPr lang="zh-CN" altLang="en-US" dirty="0"/>
              <a:t>的实例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ofproto</a:t>
            </a:r>
            <a:r>
              <a:rPr lang="zh-CN" altLang="en-US" dirty="0"/>
              <a:t>是用来产生及解析 </a:t>
            </a:r>
            <a:r>
              <a:rPr lang="en-US" altLang="zh-CN" dirty="0" err="1"/>
              <a:t>OpenFlow</a:t>
            </a:r>
            <a:r>
              <a:rPr lang="en-US" altLang="zh-CN" dirty="0"/>
              <a:t> </a:t>
            </a:r>
            <a:r>
              <a:rPr lang="zh-CN" altLang="en-US" dirty="0"/>
              <a:t>信息的函式库</a:t>
            </a:r>
            <a:endParaRPr lang="en-US" altLang="zh-CN" dirty="0"/>
          </a:p>
          <a:p>
            <a:r>
              <a:rPr lang="en-US" altLang="zh-CN" dirty="0" err="1"/>
              <a:t>ofproto_parser</a:t>
            </a:r>
            <a:r>
              <a:rPr lang="zh-CN" altLang="en-US" dirty="0"/>
              <a:t>解析模组</a:t>
            </a:r>
            <a:r>
              <a:rPr lang="en-US" altLang="zh-CN" dirty="0"/>
              <a:t>,</a:t>
            </a:r>
            <a:r>
              <a:rPr lang="zh-CN" altLang="en-US" dirty="0"/>
              <a:t>对于从交换器收到的讯息，框架（</a:t>
            </a:r>
            <a:r>
              <a:rPr lang="en-US" altLang="zh-CN" dirty="0" err="1"/>
              <a:t>Framwork</a:t>
            </a:r>
            <a:r>
              <a:rPr lang="en-US" altLang="zh-CN" dirty="0"/>
              <a:t> </a:t>
            </a:r>
            <a:r>
              <a:rPr lang="zh-CN" altLang="en-US" dirty="0"/>
              <a:t>）会自动地进行处理，</a:t>
            </a:r>
            <a:r>
              <a:rPr lang="en-US" altLang="zh-CN" dirty="0" err="1"/>
              <a:t>Ryu</a:t>
            </a:r>
            <a:r>
              <a:rPr lang="en-US" altLang="zh-CN" dirty="0"/>
              <a:t> </a:t>
            </a:r>
            <a:r>
              <a:rPr lang="zh-CN" altLang="en-US" dirty="0"/>
              <a:t>应用程序（</a:t>
            </a:r>
            <a:r>
              <a:rPr lang="en-US" altLang="zh-CN" dirty="0"/>
              <a:t>Application </a:t>
            </a:r>
            <a:r>
              <a:rPr lang="zh-CN" altLang="en-US" dirty="0"/>
              <a:t>）不需要特别处理的。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33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203B150-10D6-E92E-F035-2B3683681491}"/>
              </a:ext>
            </a:extLst>
          </p:cNvPr>
          <p:cNvGraphicFramePr>
            <a:graphicFrameLocks noGrp="1"/>
          </p:cNvGraphicFramePr>
          <p:nvPr/>
        </p:nvGraphicFramePr>
        <p:xfrm>
          <a:off x="1029239" y="1900446"/>
          <a:ext cx="681202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06011">
                  <a:extLst>
                    <a:ext uri="{9D8B030D-6E8A-4147-A177-3AD203B41FA5}">
                      <a16:colId xmlns:a16="http://schemas.microsoft.com/office/drawing/2014/main" val="3403039627"/>
                    </a:ext>
                  </a:extLst>
                </a:gridCol>
                <a:gridCol w="3406011">
                  <a:extLst>
                    <a:ext uri="{9D8B030D-6E8A-4147-A177-3AD203B41FA5}">
                      <a16:colId xmlns:a16="http://schemas.microsoft.com/office/drawing/2014/main" val="2220267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8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dirty="0" err="1"/>
                        <a:t>ryu.controller.handler.HANDSHAKE_DISPATCHER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交换</a:t>
                      </a:r>
                      <a:r>
                        <a:rPr lang="en-US" altLang="zh-CN" dirty="0"/>
                        <a:t>HELLO</a:t>
                      </a:r>
                      <a:r>
                        <a:rPr lang="zh-CN" altLang="en-US" dirty="0"/>
                        <a:t>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4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dirty="0" err="1"/>
                        <a:t>ryu.controller.handler.CONFIG_DISPATCHER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接收</a:t>
                      </a:r>
                      <a:r>
                        <a:rPr lang="en-US" altLang="zh-CN" dirty="0" err="1"/>
                        <a:t>SwitchFeatures</a:t>
                      </a:r>
                      <a:r>
                        <a:rPr lang="zh-CN" altLang="en-US" dirty="0"/>
                        <a:t>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2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dirty="0" err="1"/>
                        <a:t>ryu.controller.handler.MAIN_DISPATCHER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一般状态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dirty="0" err="1"/>
                        <a:t>ryu.controller.handler.DEAD_DISPATCHER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连接中断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67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449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62068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simple_switch_13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代码分析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971600" y="1184251"/>
            <a:ext cx="69273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Adding Table-miss Flow Entry</a:t>
            </a:r>
          </a:p>
          <a:p>
            <a:endParaRPr lang="en-US" altLang="zh-CN" dirty="0"/>
          </a:p>
          <a:p>
            <a:r>
              <a:rPr lang="en-US" altLang="zh-CN" dirty="0"/>
              <a:t> 1.Table-miss flow entry</a:t>
            </a:r>
            <a:r>
              <a:rPr lang="zh-CN" altLang="en-US" dirty="0"/>
              <a:t>具有最低的</a:t>
            </a:r>
            <a:r>
              <a:rPr lang="en-US" altLang="zh-CN" dirty="0"/>
              <a:t>(0)</a:t>
            </a:r>
            <a:r>
              <a:rPr lang="zh-CN" altLang="en-US" dirty="0"/>
              <a:t>优先级，该条目匹配所有数   据包。这个</a:t>
            </a:r>
            <a:r>
              <a:rPr lang="en-US" altLang="zh-CN" dirty="0"/>
              <a:t>flow entry</a:t>
            </a:r>
            <a:r>
              <a:rPr lang="zh-CN" altLang="en-US" dirty="0"/>
              <a:t>，如果接收到的数据包与任何正常</a:t>
            </a:r>
            <a:r>
              <a:rPr lang="en-US" altLang="zh-CN" dirty="0"/>
              <a:t>flow entries</a:t>
            </a:r>
            <a:r>
              <a:rPr lang="zh-CN" altLang="en-US" dirty="0"/>
              <a:t>不匹配，则发出</a:t>
            </a:r>
            <a:r>
              <a:rPr lang="en-US" altLang="zh-CN" dirty="0"/>
              <a:t>Packet-In.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1072114" y="3000283"/>
            <a:ext cx="7458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生成空匹配以匹配所有数据包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1072114" y="3554431"/>
            <a:ext cx="7172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生成输出</a:t>
            </a:r>
            <a:r>
              <a:rPr lang="en-US" altLang="zh-CN" dirty="0"/>
              <a:t>action</a:t>
            </a:r>
            <a:r>
              <a:rPr lang="zh-CN" altLang="en-US" dirty="0"/>
              <a:t>类（</a:t>
            </a:r>
            <a:r>
              <a:rPr lang="en-US" altLang="zh-CN" dirty="0" err="1"/>
              <a:t>OFPActionOutput</a:t>
            </a:r>
            <a:r>
              <a:rPr lang="zh-CN" altLang="en-US" dirty="0"/>
              <a:t>）的实例以传输到控制器端口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执行</a:t>
            </a:r>
            <a:r>
              <a:rPr lang="en-US" altLang="zh-CN" dirty="0" err="1"/>
              <a:t>add_flow</a:t>
            </a:r>
            <a:r>
              <a:rPr lang="en-US" altLang="zh-CN" dirty="0"/>
              <a:t>()</a:t>
            </a:r>
            <a:r>
              <a:rPr lang="zh-CN" altLang="en-US" dirty="0"/>
              <a:t>方法发送</a:t>
            </a:r>
            <a:r>
              <a:rPr lang="en-US" altLang="zh-CN" dirty="0"/>
              <a:t>flow Mod</a:t>
            </a:r>
            <a:r>
              <a:rPr lang="zh-CN" altLang="en-US" dirty="0"/>
              <a:t>消息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504156"/>
            <a:ext cx="6047619" cy="200952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57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62068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simple_switch_13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代码分析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971600" y="1184251"/>
            <a:ext cx="6927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Adding Table-miss Flow Entry</a:t>
            </a:r>
          </a:p>
          <a:p>
            <a:endParaRPr lang="en-US" altLang="zh-CN" sz="2800" dirty="0"/>
          </a:p>
          <a:p>
            <a:r>
              <a:rPr lang="en-US" altLang="zh-CN" sz="2400" dirty="0" err="1"/>
              <a:t>add_flow</a:t>
            </a:r>
            <a:r>
              <a:rPr lang="en-US" altLang="zh-CN" sz="2400" dirty="0"/>
              <a:t>()  </a:t>
            </a:r>
            <a:r>
              <a:rPr lang="zh-CN" altLang="en-US" sz="2400" dirty="0"/>
              <a:t>为交换机添加流表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A1CAE6-905E-C2EA-6466-00F689C37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565" y="2724627"/>
            <a:ext cx="5245370" cy="32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4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62068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simple_switch_13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代码分析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899592" y="1125884"/>
            <a:ext cx="69273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Adding Table-miss Flow Entry</a:t>
            </a:r>
          </a:p>
          <a:p>
            <a:endParaRPr lang="en-US" altLang="zh-CN" sz="2800" dirty="0"/>
          </a:p>
          <a:p>
            <a:r>
              <a:rPr lang="zh-CN" altLang="en-US" dirty="0"/>
              <a:t>观察到程序运行后 首先给每个交换机下发了流表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ovs-ofctl</a:t>
            </a:r>
            <a:r>
              <a:rPr lang="en-US" altLang="zh-CN" dirty="0"/>
              <a:t> -O OpenFlow13 dump-flows s1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56" y="2576192"/>
            <a:ext cx="5544615" cy="27595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56" y="5409233"/>
            <a:ext cx="69246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8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62068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simple_switch_13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代码分析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971600" y="1184251"/>
            <a:ext cx="69273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Packet-in Message</a:t>
            </a:r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创建</a:t>
            </a:r>
            <a:r>
              <a:rPr lang="en-US" altLang="zh-CN" dirty="0"/>
              <a:t>Packet-in </a:t>
            </a:r>
            <a:r>
              <a:rPr lang="zh-CN" altLang="en-US" dirty="0"/>
              <a:t>处理函数，以便接收目的地未知的数据包。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708920"/>
            <a:ext cx="5761905" cy="2000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28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62068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simple_switch_13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代码分析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971600" y="1184251"/>
            <a:ext cx="69273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Packet-in Message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更新</a:t>
            </a:r>
            <a:r>
              <a:rPr lang="en-US" altLang="zh-CN" dirty="0"/>
              <a:t>MAC Address Table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9F6E56-C745-4656-0E1E-74024F0D2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197" y="2348880"/>
            <a:ext cx="4959605" cy="36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41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62068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simple_switch_13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代码分析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971600" y="1184251"/>
            <a:ext cx="70567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Packet-in Message</a:t>
            </a: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判断 </a:t>
            </a:r>
            <a:r>
              <a:rPr lang="en-US" altLang="zh-CN" dirty="0"/>
              <a:t>Transfer Destination Port</a:t>
            </a:r>
          </a:p>
          <a:p>
            <a:pPr algn="just"/>
            <a:r>
              <a:rPr lang="en-US" altLang="zh-CN" dirty="0"/>
              <a:t>   </a:t>
            </a:r>
            <a:r>
              <a:rPr lang="zh-CN" altLang="en-US" dirty="0"/>
              <a:t>当目标</a:t>
            </a:r>
            <a:r>
              <a:rPr lang="en-US" altLang="zh-CN" dirty="0"/>
              <a:t>MAC</a:t>
            </a:r>
            <a:r>
              <a:rPr lang="zh-CN" altLang="en-US" dirty="0"/>
              <a:t>地址存在于</a:t>
            </a:r>
            <a:r>
              <a:rPr lang="en-US" altLang="zh-CN" dirty="0"/>
              <a:t>MAC</a:t>
            </a:r>
            <a:r>
              <a:rPr lang="zh-CN" altLang="en-US" dirty="0"/>
              <a:t>地址表中时，使用相应的端口号。如果未找到，为输出端口指定洪泛（</a:t>
            </a:r>
            <a:r>
              <a:rPr lang="en-US" altLang="zh-CN" dirty="0"/>
              <a:t>OFPP_FLOOD</a:t>
            </a:r>
            <a:r>
              <a:rPr lang="zh-CN" altLang="en-US" dirty="0"/>
              <a:t>）的输出操作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30" y="3283654"/>
            <a:ext cx="5809524" cy="230476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2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19782"/>
            <a:ext cx="2088232" cy="563563"/>
          </a:xfrm>
        </p:spPr>
        <p:txBody>
          <a:bodyPr/>
          <a:lstStyle/>
          <a:p>
            <a:r>
              <a:rPr lang="zh-CN" altLang="en-US" dirty="0"/>
              <a:t>控制器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302377" cy="41462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b="0" dirty="0"/>
              <a:t>控制器和交换机会相互发送携带</a:t>
            </a:r>
            <a:r>
              <a:rPr lang="en-US" altLang="zh-CN" sz="1800" b="0" dirty="0" err="1"/>
              <a:t>OpenFlow</a:t>
            </a:r>
            <a:r>
              <a:rPr lang="zh-CN" altLang="en-US" sz="1800" b="0" dirty="0"/>
              <a:t>协议版本号等信息的</a:t>
            </a:r>
            <a:r>
              <a:rPr lang="en-US" altLang="zh-CN" sz="1800" b="0" dirty="0"/>
              <a:t>HELLO</a:t>
            </a:r>
            <a:r>
              <a:rPr lang="zh-CN" altLang="en-US" sz="1800" b="0" dirty="0"/>
              <a:t>报文</a:t>
            </a:r>
            <a:endParaRPr lang="en-US" altLang="zh-CN" sz="1800" b="0" dirty="0"/>
          </a:p>
          <a:p>
            <a:pPr>
              <a:lnSpc>
                <a:spcPct val="150000"/>
              </a:lnSpc>
            </a:pPr>
            <a:r>
              <a:rPr lang="zh-CN" altLang="en-US" sz="1800" b="0" dirty="0"/>
              <a:t>控制器发送</a:t>
            </a:r>
            <a:r>
              <a:rPr lang="en-US" altLang="zh-CN" sz="1800" b="0" dirty="0"/>
              <a:t>FEATURES_REQUEST</a:t>
            </a:r>
            <a:r>
              <a:rPr lang="zh-CN" altLang="en-US" sz="1800" b="0" dirty="0"/>
              <a:t>报文查询交换机的属性信息，交换机将自己的属性信息通过</a:t>
            </a:r>
            <a:r>
              <a:rPr lang="en-US" altLang="zh-CN" sz="1800" b="0" dirty="0"/>
              <a:t>FEATURES_REPLY</a:t>
            </a:r>
            <a:r>
              <a:rPr lang="zh-CN" altLang="en-US" sz="1800" b="0" dirty="0"/>
              <a:t>报文上报到控制器</a:t>
            </a:r>
            <a:endParaRPr lang="en-US" altLang="zh-CN" sz="1800" b="0" dirty="0"/>
          </a:p>
          <a:p>
            <a:pPr>
              <a:lnSpc>
                <a:spcPct val="150000"/>
              </a:lnSpc>
            </a:pPr>
            <a:r>
              <a:rPr lang="zh-CN" altLang="en-US" sz="1800" b="0" dirty="0"/>
              <a:t>控制器和交换机之间会相互发送</a:t>
            </a:r>
            <a:r>
              <a:rPr lang="en-US" altLang="zh-CN" sz="1800" b="0" dirty="0"/>
              <a:t>ECHO</a:t>
            </a:r>
            <a:r>
              <a:rPr lang="zh-CN" altLang="en-US" sz="1800" b="0" dirty="0"/>
              <a:t>报文对连接的对端设备进行检测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(#)/12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471"/>
          <a:stretch/>
        </p:blipFill>
        <p:spPr>
          <a:xfrm>
            <a:off x="467544" y="3501008"/>
            <a:ext cx="4524375" cy="29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77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62068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simple_switch_13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代码分析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971600" y="1184251"/>
            <a:ext cx="70567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Packet-in Message</a:t>
            </a:r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执行</a:t>
            </a:r>
            <a:r>
              <a:rPr lang="en-US" altLang="zh-CN" dirty="0" err="1"/>
              <a:t>add_flow</a:t>
            </a:r>
            <a:r>
              <a:rPr lang="en-US" altLang="zh-CN" dirty="0"/>
              <a:t>()</a:t>
            </a:r>
            <a:r>
              <a:rPr lang="zh-CN" altLang="en-US" dirty="0"/>
              <a:t>方法发送</a:t>
            </a:r>
            <a:r>
              <a:rPr lang="en-US" altLang="zh-CN" dirty="0"/>
              <a:t>flow Mod</a:t>
            </a:r>
            <a:r>
              <a:rPr lang="zh-CN" altLang="en-US" dirty="0"/>
              <a:t>消息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1043608" y="4293096"/>
            <a:ext cx="7172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发送</a:t>
            </a:r>
            <a:r>
              <a:rPr lang="en-US" altLang="zh-CN" dirty="0"/>
              <a:t>Packet-out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382144"/>
            <a:ext cx="5952381" cy="1838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5013176"/>
            <a:ext cx="5647619" cy="81904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43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62068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simple_switch_13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代码分析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971600" y="1184251"/>
            <a:ext cx="70567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总结</a:t>
            </a:r>
            <a:endParaRPr lang="en-US" altLang="zh-CN" dirty="0"/>
          </a:p>
        </p:txBody>
      </p:sp>
      <p:pic>
        <p:nvPicPr>
          <p:cNvPr id="1026" name="Picture 2" descr="流表为空时，基于OpenFlow的SDN网络中网络设备的工作过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92195"/>
            <a:ext cx="5258916" cy="383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47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620688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simple_switch_13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代码分析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899592" y="1340768"/>
            <a:ext cx="73448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为了完成后续</a:t>
            </a:r>
            <a:r>
              <a:rPr lang="en-US" altLang="zh-CN" sz="2800" dirty="0"/>
              <a:t>project</a:t>
            </a:r>
            <a:r>
              <a:rPr lang="zh-CN" altLang="en-US" sz="2800" dirty="0"/>
              <a:t>，我们需要在</a:t>
            </a:r>
            <a:r>
              <a:rPr lang="en-US" altLang="zh-CN" sz="2800" dirty="0"/>
              <a:t>simple_switch_13</a:t>
            </a:r>
            <a:r>
              <a:rPr lang="zh-CN" altLang="en-US" sz="2800" dirty="0"/>
              <a:t>的基础上做什么修改？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187624" y="2976873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在进入交换机时初始化一些参数，方便后续使用。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Packet-in</a:t>
            </a:r>
            <a:r>
              <a:rPr lang="zh-CN" altLang="en-US" dirty="0"/>
              <a:t>消息的处理函数中加入自己算法，实现所需功能。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对拓扑和路径进行可视化展示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5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828600" y="687932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几个重要的数据结构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83419B-31B9-DFD9-9917-15C820336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307" y="1340768"/>
            <a:ext cx="6579385" cy="502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04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889000" y="692696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算法找最短路径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0768"/>
            <a:ext cx="5328592" cy="48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99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972616" y="692696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路径信息的处理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9592" y="1772816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1-&gt;3-&gt;7</a:t>
            </a:r>
          </a:p>
          <a:p>
            <a:r>
              <a:rPr lang="en-US" altLang="zh-CN" sz="2400" dirty="0"/>
              <a:t>[</a:t>
            </a:r>
            <a:r>
              <a:rPr lang="en-US" altLang="zh-CN" sz="2400" dirty="0" err="1"/>
              <a:t>switch,inport,outport</a:t>
            </a:r>
            <a:r>
              <a:rPr lang="en-US" altLang="zh-CN" sz="2400" dirty="0"/>
              <a:t>]</a:t>
            </a:r>
          </a:p>
          <a:p>
            <a:r>
              <a:rPr lang="en-US" altLang="zh-CN" sz="2400" dirty="0"/>
              <a:t>[(1, 2, 2), (3, 2, 6), (7, 2, 1)]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140968"/>
            <a:ext cx="5904656" cy="29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29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684584" y="625931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kern="0" dirty="0">
                <a:ea typeface="宋体" charset="-122"/>
              </a:rPr>
              <a:t>配置最短路的路由表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755576" y="1268760"/>
            <a:ext cx="7344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参照</a:t>
            </a:r>
            <a:r>
              <a:rPr lang="en-US" altLang="zh-CN" sz="2400" dirty="0" err="1"/>
              <a:t>add_flow</a:t>
            </a:r>
            <a:r>
              <a:rPr lang="en-US" altLang="zh-CN" sz="2400" dirty="0"/>
              <a:t>()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83" y="2722654"/>
            <a:ext cx="5820587" cy="26768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79023"/>
            <a:ext cx="5249008" cy="6192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83" y="2104747"/>
            <a:ext cx="5896798" cy="3143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96" y="2370792"/>
            <a:ext cx="4962323" cy="4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116632" y="705197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拓扑的可视化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755576" y="1268760"/>
            <a:ext cx="80648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可视化展示需要三个包：</a:t>
            </a:r>
            <a:r>
              <a:rPr lang="en-US" altLang="zh-CN" sz="2400" dirty="0" err="1"/>
              <a:t>networkx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matplotlib</a:t>
            </a:r>
            <a:endParaRPr lang="en-US" altLang="zh-CN" sz="2400" dirty="0"/>
          </a:p>
          <a:p>
            <a:endParaRPr lang="en-US" altLang="zh-CN" sz="2400" dirty="0"/>
          </a:p>
          <a:p>
            <a:pPr latinLnBrk="1"/>
            <a:r>
              <a:rPr lang="en-US" altLang="zh-CN" sz="2400" dirty="0"/>
              <a:t>pip3 install </a:t>
            </a:r>
            <a:r>
              <a:rPr lang="en-US" altLang="zh-CN" sz="2400" dirty="0" err="1"/>
              <a:t>packagename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hlinkClick r:id="rId2"/>
              </a:rPr>
              <a:t>https://pypi.tuna.tsinghua.edu.cn/simple</a:t>
            </a:r>
            <a:endParaRPr lang="en-US" altLang="zh-CN" sz="2400" dirty="0"/>
          </a:p>
          <a:p>
            <a:pPr latinLnBrk="1"/>
            <a:endParaRPr lang="en-US" altLang="zh-CN" sz="2400" dirty="0"/>
          </a:p>
          <a:p>
            <a:pPr latinLnBrk="1"/>
            <a:r>
              <a:rPr lang="zh-CN" altLang="en-US" sz="2400" dirty="0"/>
              <a:t>将</a:t>
            </a:r>
            <a:r>
              <a:rPr lang="en-US" altLang="zh-CN" sz="2400" dirty="0" err="1"/>
              <a:t>packagename</a:t>
            </a:r>
            <a:r>
              <a:rPr lang="zh-CN" altLang="en-US" sz="2400" dirty="0"/>
              <a:t>分别替换成自己想要安装的包</a:t>
            </a:r>
            <a:endParaRPr lang="en-US" altLang="zh-CN" sz="2400" dirty="0"/>
          </a:p>
          <a:p>
            <a:pPr latinLnBrk="1"/>
            <a:endParaRPr lang="en-US" altLang="zh-CN" sz="2400" dirty="0"/>
          </a:p>
          <a:p>
            <a:pPr latinLnBrk="1"/>
            <a:r>
              <a:rPr lang="zh-CN" altLang="en-US" sz="2400" dirty="0"/>
              <a:t>换源下载速度比较快</a:t>
            </a:r>
            <a:endParaRPr lang="en-US" altLang="zh-CN" sz="2400" dirty="0"/>
          </a:p>
          <a:p>
            <a:pPr latinLnBrk="1"/>
            <a:endParaRPr lang="en-US" altLang="zh-CN" sz="2400" dirty="0"/>
          </a:p>
          <a:p>
            <a:pPr latinLnBrk="1"/>
            <a:r>
              <a:rPr lang="zh-CN" altLang="en-US" sz="2400" dirty="0"/>
              <a:t>如果安装失败，使用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apt-get install python3-matplotlib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24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8949ED2-ACE4-4CEF-A7AE-1FDBFEB83C18}"/>
              </a:ext>
            </a:extLst>
          </p:cNvPr>
          <p:cNvSpPr txBox="1">
            <a:spLocks noChangeArrowheads="1"/>
          </p:cNvSpPr>
          <p:nvPr/>
        </p:nvSpPr>
        <p:spPr>
          <a:xfrm>
            <a:off x="-1116632" y="705197"/>
            <a:ext cx="65024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拓扑的可视化</a:t>
            </a:r>
            <a:endParaRPr lang="zh-CN" altLang="en-US" kern="0" dirty="0">
              <a:ea typeface="宋体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D0C7A-D63C-4512-A506-F2F36C7C4999}"/>
              </a:ext>
            </a:extLst>
          </p:cNvPr>
          <p:cNvSpPr txBox="1"/>
          <p:nvPr/>
        </p:nvSpPr>
        <p:spPr>
          <a:xfrm>
            <a:off x="686286" y="1361963"/>
            <a:ext cx="8064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在配置路径后，将其可视化并存为图片形式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973-54F5-48D0-BC0F-2789A83FFD76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49A39D-D032-B0D8-4051-727D40CDF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60" y="1916831"/>
            <a:ext cx="7379079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2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19782"/>
            <a:ext cx="2088232" cy="563563"/>
          </a:xfrm>
        </p:spPr>
        <p:txBody>
          <a:bodyPr/>
          <a:lstStyle/>
          <a:p>
            <a:r>
              <a:rPr lang="zh-CN" altLang="en-US" dirty="0"/>
              <a:t>控制器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3"/>
            <a:ext cx="8302377" cy="16561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b="0" dirty="0"/>
              <a:t>当控制器需要删除某个用户策略表时，控制器会主动发送</a:t>
            </a:r>
            <a:r>
              <a:rPr lang="en-US" altLang="zh-CN" sz="1600" b="0" dirty="0" err="1"/>
              <a:t>Flow_Mod</a:t>
            </a:r>
            <a:r>
              <a:rPr lang="zh-CN" altLang="en-US" sz="1600" b="0" dirty="0"/>
              <a:t>（</a:t>
            </a:r>
            <a:r>
              <a:rPr lang="en-US" altLang="zh-CN" sz="1600" b="0" dirty="0"/>
              <a:t>DELETE</a:t>
            </a:r>
            <a:r>
              <a:rPr lang="zh-CN" altLang="en-US" sz="1600" b="0" dirty="0"/>
              <a:t>）报文，交换机收到该报文后将删除对应的用户策略表信息。</a:t>
            </a:r>
          </a:p>
          <a:p>
            <a:pPr>
              <a:lnSpc>
                <a:spcPct val="150000"/>
              </a:lnSpc>
            </a:pPr>
            <a:r>
              <a:rPr lang="zh-CN" altLang="en-US" sz="1600" b="0" dirty="0"/>
              <a:t>当控制器需要增加某个用户策略表时，控制器会主动发送</a:t>
            </a:r>
            <a:r>
              <a:rPr lang="en-US" altLang="zh-CN" sz="1600" b="0" dirty="0" err="1"/>
              <a:t>Flow_Mod</a:t>
            </a:r>
            <a:r>
              <a:rPr lang="zh-CN" altLang="en-US" sz="1600" b="0" dirty="0"/>
              <a:t>（</a:t>
            </a:r>
            <a:r>
              <a:rPr lang="en-US" altLang="zh-CN" sz="1600" b="0" dirty="0"/>
              <a:t>ADD</a:t>
            </a:r>
            <a:r>
              <a:rPr lang="zh-CN" altLang="en-US" sz="1600" b="0" dirty="0"/>
              <a:t>）报文，交换机收到该报文后将新增对应的用户策略表信息。</a:t>
            </a:r>
            <a:endParaRPr lang="en-US" altLang="zh-CN" sz="16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(#)/12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571" t="2431"/>
          <a:stretch/>
        </p:blipFill>
        <p:spPr>
          <a:xfrm>
            <a:off x="4355976" y="3501008"/>
            <a:ext cx="4509517" cy="28902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2000" y="3861048"/>
            <a:ext cx="3793976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Packet-in</a:t>
            </a:r>
            <a:r>
              <a:rPr lang="zh-CN" altLang="en-US" sz="1400" dirty="0"/>
              <a:t>：交换机将获得的信息通过</a:t>
            </a:r>
            <a:r>
              <a:rPr lang="en-US" altLang="zh-CN" sz="1400" dirty="0"/>
              <a:t>Packet-in</a:t>
            </a:r>
            <a:r>
              <a:rPr lang="zh-CN" altLang="en-US" sz="1400" dirty="0"/>
              <a:t>报文上送到控制器。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Packet-out</a:t>
            </a:r>
            <a:r>
              <a:rPr lang="zh-CN" altLang="en-US" sz="1400" dirty="0"/>
              <a:t>：控制器将信息通过</a:t>
            </a:r>
            <a:r>
              <a:rPr lang="en-US" altLang="zh-CN" sz="1400" dirty="0"/>
              <a:t>Packet-out</a:t>
            </a:r>
            <a:r>
              <a:rPr lang="zh-CN" altLang="en-US" sz="1400" dirty="0"/>
              <a:t>报文下发到交换机。</a:t>
            </a:r>
          </a:p>
          <a:p>
            <a:endParaRPr lang="zh-CN" altLang="en-US" sz="105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322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4876800" cy="563563"/>
          </a:xfrm>
        </p:spPr>
        <p:txBody>
          <a:bodyPr/>
          <a:lstStyle/>
          <a:p>
            <a:r>
              <a:rPr lang="en-US" altLang="zh-CN" dirty="0"/>
              <a:t>Openflow</a:t>
            </a:r>
            <a:r>
              <a:rPr lang="zh-CN" altLang="en-US" dirty="0"/>
              <a:t>交换机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3426"/>
            <a:ext cx="8469313" cy="34982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b="0" dirty="0"/>
              <a:t>Openflow</a:t>
            </a:r>
            <a:r>
              <a:rPr lang="zh-CN" altLang="en-US" sz="1800" b="0" dirty="0"/>
              <a:t>交换机依赖于流表（</a:t>
            </a:r>
            <a:r>
              <a:rPr lang="en-US" altLang="zh-CN" sz="1800" b="0" dirty="0"/>
              <a:t>Flow Table</a:t>
            </a:r>
            <a:r>
              <a:rPr lang="zh-CN" altLang="en-US" sz="1800" b="0" dirty="0"/>
              <a:t>）</a:t>
            </a:r>
            <a:endParaRPr lang="en-US" altLang="zh-CN" sz="1800" b="0" dirty="0"/>
          </a:p>
          <a:p>
            <a:pPr>
              <a:lnSpc>
                <a:spcPct val="150000"/>
              </a:lnSpc>
            </a:pPr>
            <a:r>
              <a:rPr lang="zh-CN" altLang="en-US" sz="1800" b="0" dirty="0"/>
              <a:t>流表是</a:t>
            </a:r>
            <a:r>
              <a:rPr lang="en-US" altLang="zh-CN" sz="1800" b="0" dirty="0" err="1"/>
              <a:t>OpenFlow</a:t>
            </a:r>
            <a:r>
              <a:rPr lang="zh-CN" altLang="en-US" sz="1800" b="0" dirty="0"/>
              <a:t>交换机进行数据转发的策略表项集合，指示交换机如何处理流量。</a:t>
            </a:r>
            <a:endParaRPr lang="en-US" altLang="zh-CN" sz="1800" b="0" dirty="0"/>
          </a:p>
          <a:p>
            <a:pPr>
              <a:lnSpc>
                <a:spcPct val="150000"/>
              </a:lnSpc>
            </a:pPr>
            <a:r>
              <a:rPr lang="en-US" altLang="zh-CN" sz="1800" b="0" dirty="0" err="1"/>
              <a:t>OpenFlow</a:t>
            </a:r>
            <a:r>
              <a:rPr lang="zh-CN" altLang="en-US" sz="1800" b="0" dirty="0"/>
              <a:t>流表的每个流表项都由匹配域（</a:t>
            </a:r>
            <a:r>
              <a:rPr lang="en-US" altLang="zh-CN" sz="1800" b="0" dirty="0"/>
              <a:t>Match Fields</a:t>
            </a:r>
            <a:r>
              <a:rPr lang="zh-CN" altLang="en-US" sz="1800" b="0" dirty="0"/>
              <a:t>）、处理指令（</a:t>
            </a:r>
            <a:r>
              <a:rPr lang="en-US" altLang="zh-CN" sz="1800" b="0" dirty="0"/>
              <a:t>Instructions</a:t>
            </a:r>
            <a:r>
              <a:rPr lang="zh-CN" altLang="en-US" sz="1800" b="0" dirty="0"/>
              <a:t>）等部分组成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(#)/12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645024"/>
            <a:ext cx="5581650" cy="2676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53546" y="400506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Inport</a:t>
            </a:r>
            <a:r>
              <a:rPr lang="en-US" altLang="zh-CN" dirty="0"/>
              <a:t>=p1,actions=output:p2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87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C7A68-369D-48B9-9249-65F4C6826545}" type="slidenum">
              <a:rPr lang="zh-CN" altLang="en-US" smtClean="0"/>
              <a:t>7</a:t>
            </a:fld>
            <a:r>
              <a:rPr lang="en-US" altLang="zh-CN" dirty="0"/>
              <a:t>/12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1772920"/>
            <a:ext cx="6543675" cy="307530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66A96BF4-5BE6-4457-375C-5D6052B88205}"/>
              </a:ext>
            </a:extLst>
          </p:cNvPr>
          <p:cNvSpPr txBox="1">
            <a:spLocks/>
          </p:cNvSpPr>
          <p:nvPr/>
        </p:nvSpPr>
        <p:spPr>
          <a:xfrm>
            <a:off x="611560" y="764704"/>
            <a:ext cx="48768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kern="0" dirty="0"/>
              <a:t>交换机学习过程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B3F2E2-44B7-D818-C7E8-FF5CE913ABC2}"/>
              </a:ext>
            </a:extLst>
          </p:cNvPr>
          <p:cNvSpPr txBox="1"/>
          <p:nvPr/>
        </p:nvSpPr>
        <p:spPr>
          <a:xfrm>
            <a:off x="1043608" y="148478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初始状态，流表为空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75BFFC-61E1-226F-8266-F1CADB967465}"/>
              </a:ext>
            </a:extLst>
          </p:cNvPr>
          <p:cNvSpPr txBox="1"/>
          <p:nvPr/>
        </p:nvSpPr>
        <p:spPr>
          <a:xfrm>
            <a:off x="2362200" y="4848225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Host A </a:t>
            </a:r>
            <a:r>
              <a:rPr kumimoji="1" lang="en-US" altLang="zh-CN" dirty="0">
                <a:sym typeface="Wingdings" pitchFamily="2" charset="2"/>
              </a:rPr>
              <a:t> port 1</a:t>
            </a:r>
          </a:p>
          <a:p>
            <a:r>
              <a:rPr kumimoji="1" lang="en-US" altLang="zh-CN" dirty="0">
                <a:sym typeface="Wingdings" pitchFamily="2" charset="2"/>
              </a:rPr>
              <a:t>Host B  port 4</a:t>
            </a:r>
          </a:p>
          <a:p>
            <a:r>
              <a:rPr kumimoji="1" lang="en-US" altLang="zh-CN" dirty="0">
                <a:sym typeface="Wingdings" pitchFamily="2" charset="2"/>
              </a:rPr>
              <a:t>Host C  port 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0515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C7A68-369D-48B9-9249-65F4C6826545}" type="slidenum">
              <a:rPr lang="zh-CN" altLang="en-US" smtClean="0"/>
              <a:t>8</a:t>
            </a:fld>
            <a:r>
              <a:rPr lang="en-US" altLang="zh-CN" dirty="0"/>
              <a:t>/12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BCDC61B-2D1A-9706-C8D7-E0F4CFA2FF5C}"/>
              </a:ext>
            </a:extLst>
          </p:cNvPr>
          <p:cNvSpPr txBox="1">
            <a:spLocks/>
          </p:cNvSpPr>
          <p:nvPr/>
        </p:nvSpPr>
        <p:spPr>
          <a:xfrm>
            <a:off x="611560" y="764704"/>
            <a:ext cx="48768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kern="0" dirty="0"/>
              <a:t>交换机学习过程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40B107-6428-4353-0370-00DA496079DF}"/>
              </a:ext>
            </a:extLst>
          </p:cNvPr>
          <p:cNvSpPr txBox="1"/>
          <p:nvPr/>
        </p:nvSpPr>
        <p:spPr>
          <a:xfrm>
            <a:off x="1043608" y="1484784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</a:t>
            </a:r>
            <a:r>
              <a:rPr kumimoji="1" lang="en-US" altLang="zh-CN" dirty="0"/>
              <a:t> host A </a:t>
            </a:r>
            <a:r>
              <a:rPr kumimoji="1" lang="zh-CN" altLang="en-US" dirty="0"/>
              <a:t>给 </a:t>
            </a:r>
            <a:r>
              <a:rPr kumimoji="1" lang="en-US" altLang="zh-CN" dirty="0"/>
              <a:t>B</a:t>
            </a:r>
            <a:r>
              <a:rPr kumimoji="1" lang="zh-CN" altLang="en-US" dirty="0"/>
              <a:t> 发送数据包时，会触发</a:t>
            </a:r>
            <a:r>
              <a:rPr kumimoji="1" lang="en-US" altLang="zh-CN" dirty="0"/>
              <a:t>Packet-In</a:t>
            </a:r>
            <a:r>
              <a:rPr kumimoji="1" lang="zh-CN" altLang="en-US" dirty="0"/>
              <a:t>。因此 </a:t>
            </a:r>
            <a:r>
              <a:rPr kumimoji="1" lang="en-US" altLang="zh-CN" dirty="0"/>
              <a:t>host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的</a:t>
            </a:r>
            <a:r>
              <a:rPr kumimoji="1" lang="en-US" altLang="zh-CN" dirty="0"/>
              <a:t>MAC</a:t>
            </a:r>
            <a:r>
              <a:rPr kumimoji="1" lang="zh-CN" altLang="en-US" dirty="0"/>
              <a:t>地址会被记入到</a:t>
            </a:r>
            <a:r>
              <a:rPr kumimoji="1" lang="en-US" altLang="zh-CN" dirty="0"/>
              <a:t>MAC</a:t>
            </a:r>
            <a:r>
              <a:rPr kumimoji="1" lang="zh-CN" altLang="en-US" dirty="0"/>
              <a:t>地址表中。由于 </a:t>
            </a:r>
            <a:r>
              <a:rPr kumimoji="1" lang="en-US" altLang="zh-CN" dirty="0"/>
              <a:t>host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</a:t>
            </a:r>
            <a:r>
              <a:rPr kumimoji="1" lang="zh-CN" altLang="en-US" dirty="0"/>
              <a:t>的地址都尚未得知，所以会进行</a:t>
            </a:r>
            <a:r>
              <a:rPr kumimoji="1" lang="en-US" altLang="zh-CN" dirty="0"/>
              <a:t>Flooding</a:t>
            </a:r>
            <a:r>
              <a:rPr kumimoji="1" lang="zh-CN" altLang="en-US" dirty="0"/>
              <a:t> 泛洪将数据包发给</a:t>
            </a:r>
            <a:r>
              <a:rPr kumimoji="1" lang="en-US" altLang="zh-CN" dirty="0"/>
              <a:t>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A9C517-68F6-6A31-7F93-90B08609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08114"/>
            <a:ext cx="5472608" cy="39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5665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C7A68-369D-48B9-9249-65F4C6826545}" type="slidenum">
              <a:rPr lang="zh-CN" altLang="en-US" smtClean="0"/>
              <a:t>9</a:t>
            </a:fld>
            <a:r>
              <a:rPr lang="en-US" altLang="zh-CN" dirty="0"/>
              <a:t>/12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F23BBBD-45C2-0642-9CEE-E5BFD4D284B1}"/>
              </a:ext>
            </a:extLst>
          </p:cNvPr>
          <p:cNvSpPr txBox="1">
            <a:spLocks/>
          </p:cNvSpPr>
          <p:nvPr/>
        </p:nvSpPr>
        <p:spPr>
          <a:xfrm>
            <a:off x="611560" y="764704"/>
            <a:ext cx="4876800" cy="563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kern="0" dirty="0"/>
              <a:t>交换机学习过程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E89464-C912-2275-47E5-C4CD9D93D3E8}"/>
              </a:ext>
            </a:extLst>
          </p:cNvPr>
          <p:cNvSpPr txBox="1"/>
          <p:nvPr/>
        </p:nvSpPr>
        <p:spPr>
          <a:xfrm>
            <a:off x="1043608" y="1484784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数据包从</a:t>
            </a:r>
            <a:r>
              <a:rPr kumimoji="1" lang="en-US" altLang="zh-CN" dirty="0"/>
              <a:t>host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发回给 </a:t>
            </a:r>
            <a:r>
              <a:rPr kumimoji="1" lang="en-US" altLang="zh-CN" dirty="0"/>
              <a:t>A</a:t>
            </a:r>
            <a:r>
              <a:rPr kumimoji="1" lang="zh-CN" altLang="en-US" dirty="0"/>
              <a:t> 时，会在流表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中新增一项流表项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，并将数据包发送到端口</a:t>
            </a:r>
            <a:r>
              <a:rPr kumimoji="1" lang="en-US" altLang="zh-CN" dirty="0"/>
              <a:t>1</a:t>
            </a:r>
            <a:r>
              <a:rPr kumimoji="1" lang="zh-CN" altLang="en-US" dirty="0"/>
              <a:t>。并且将 </a:t>
            </a:r>
            <a:r>
              <a:rPr kumimoji="1" lang="en-US" altLang="zh-CN" dirty="0"/>
              <a:t>host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连接端口</a:t>
            </a:r>
            <a:r>
              <a:rPr kumimoji="1" lang="en-US" altLang="zh-CN" dirty="0"/>
              <a:t>4</a:t>
            </a:r>
            <a:r>
              <a:rPr kumimoji="1" lang="zh-CN" altLang="en-US" dirty="0"/>
              <a:t> 这一情况记录到</a:t>
            </a:r>
            <a:r>
              <a:rPr kumimoji="1" lang="en-US" altLang="zh-CN" dirty="0"/>
              <a:t>MAC</a:t>
            </a:r>
            <a:r>
              <a:rPr kumimoji="1" lang="zh-CN" altLang="en-US" dirty="0"/>
              <a:t>地址表中。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2F6D6C-25E1-BA96-7FA9-2ABCCCD0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2408114"/>
            <a:ext cx="5256584" cy="37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519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ab_report_outside">
  <a:themeElements>
    <a:clrScheme name="232TGp_report_light_v2 1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516DBD"/>
      </a:accent1>
      <a:accent2>
        <a:srgbClr val="77AE26"/>
      </a:accent2>
      <a:accent3>
        <a:srgbClr val="FFFFFF"/>
      </a:accent3>
      <a:accent4>
        <a:srgbClr val="002A56"/>
      </a:accent4>
      <a:accent5>
        <a:srgbClr val="B3BADB"/>
      </a:accent5>
      <a:accent6>
        <a:srgbClr val="6B9D21"/>
      </a:accent6>
      <a:hlink>
        <a:srgbClr val="4D798F"/>
      </a:hlink>
      <a:folHlink>
        <a:srgbClr val="6A93BC"/>
      </a:folHlink>
    </a:clrScheme>
    <a:fontScheme name="my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rgbClr val="000000"/>
          </a:solidFill>
          <a:prstDash val="sysDash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232TGp_report_light_v2 1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516DBD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3BADB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2TGp_report_light_v2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2TGp_report_light_v2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A1B2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lab_report_outside_renjing</Template>
  <TotalTime>13672</TotalTime>
  <Words>2709</Words>
  <Application>Microsoft Macintosh PowerPoint</Application>
  <PresentationFormat>全屏显示(4:3)</PresentationFormat>
  <Paragraphs>330</Paragraphs>
  <Slides>48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-apple-system</vt:lpstr>
      <vt:lpstr>黑体</vt:lpstr>
      <vt:lpstr>宋体</vt:lpstr>
      <vt:lpstr>微软雅黑</vt:lpstr>
      <vt:lpstr>Söhne</vt:lpstr>
      <vt:lpstr>Arial</vt:lpstr>
      <vt:lpstr>Calibri</vt:lpstr>
      <vt:lpstr>Verdana</vt:lpstr>
      <vt:lpstr>Wingdings</vt:lpstr>
      <vt:lpstr>lab_report_outside</vt:lpstr>
      <vt:lpstr>Ryu Mininet 环境介绍</vt:lpstr>
      <vt:lpstr>SDN</vt:lpstr>
      <vt:lpstr>OpenFlow协议框架 </vt:lpstr>
      <vt:lpstr>控制器</vt:lpstr>
      <vt:lpstr>控制器</vt:lpstr>
      <vt:lpstr>Openflow交换机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renjing</dc:creator>
  <cp:lastModifiedBy>Microsoft Office User</cp:lastModifiedBy>
  <cp:revision>1499</cp:revision>
  <dcterms:created xsi:type="dcterms:W3CDTF">2010-06-11T00:27:00Z</dcterms:created>
  <dcterms:modified xsi:type="dcterms:W3CDTF">2023-09-15T13:38:45Z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D3155F36B30C4EE18CAA24ED24487FFF</vt:lpwstr>
  </property>
  <property fmtid="{D5CDD505-2E9C-101B-9397-08002B2CF9AE}" pid="3" name="KSOProductBuildVer">
    <vt:lpwstr>2052-11.1.0.10578</vt:lpwstr>
  </property>
</Properties>
</file>