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96" r:id="rId5"/>
    <p:sldId id="294" r:id="rId6"/>
    <p:sldId id="295" r:id="rId7"/>
    <p:sldId id="308" r:id="rId8"/>
    <p:sldId id="293" r:id="rId9"/>
    <p:sldId id="300" r:id="rId10"/>
    <p:sldId id="299" r:id="rId11"/>
    <p:sldId id="305" r:id="rId12"/>
    <p:sldId id="303" r:id="rId13"/>
    <p:sldId id="306" r:id="rId14"/>
    <p:sldId id="307" r:id="rId15"/>
    <p:sldId id="297" r:id="rId16"/>
    <p:sldId id="302" r:id="rId17"/>
    <p:sldId id="301" r:id="rId18"/>
    <p:sldId id="304" r:id="rId19"/>
    <p:sldId id="275" r:id="rId20"/>
    <p:sldId id="273" r:id="rId21"/>
    <p:sldId id="264" r:id="rId22"/>
    <p:sldId id="270" r:id="rId23"/>
    <p:sldId id="281" r:id="rId24"/>
    <p:sldId id="276" r:id="rId25"/>
    <p:sldId id="292" r:id="rId26"/>
    <p:sldId id="279" r:id="rId27"/>
    <p:sldId id="278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68" r:id="rId36"/>
    <p:sldId id="289" r:id="rId37"/>
    <p:sldId id="288" r:id="rId38"/>
    <p:sldId id="290" r:id="rId39"/>
    <p:sldId id="291" r:id="rId40"/>
    <p:sldId id="26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D60"/>
    <a:srgbClr val="C7E0EB"/>
    <a:srgbClr val="D8D1FF"/>
    <a:srgbClr val="718EA0"/>
    <a:srgbClr val="6C899B"/>
    <a:srgbClr val="F3F9FB"/>
    <a:srgbClr val="F9FCFD"/>
    <a:srgbClr val="23B0C3"/>
    <a:srgbClr val="146772"/>
    <a:srgbClr val="95E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F8241-5A24-4E4E-BFD0-246570AD999F}" v="1008" dt="2024-10-11T19:11:37.305"/>
    <p1510:client id="{9F3313BD-3E6E-CBBB-C7B8-C6442517AB33}" v="425" dt="2024-10-11T11:10:14.530"/>
    <p1510:client id="{AC306A2E-54E9-4CF4-BAA8-D946E629FD2A}" v="1263" dt="2024-10-12T19:03:07.986"/>
    <p1510:client id="{CA22E80A-410B-FCD1-5356-C092C97AE899}" v="102" dt="2024-10-11T06:45:4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1_B5665BFB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_121_B5665BFB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600" b="1" spc="-150" err="1">
                <a:solidFill>
                  <a:schemeClr val="bg1"/>
                </a:solidFill>
                <a:latin typeface="Pretendard Black"/>
              </a:rPr>
              <a:t>프로젝트YB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>
                <a:solidFill>
                  <a:schemeClr val="bg1"/>
                </a:solidFill>
              </a:rPr>
              <a:t>새별의</a:t>
            </a:r>
            <a:r>
              <a:rPr lang="ko-KR" altLang="en-US" sz="1400">
                <a:solidFill>
                  <a:schemeClr val="bg1"/>
                </a:solidFill>
              </a:rPr>
              <a:t> 파워포인트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선발 등록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A8D67D-4C1C-F8F7-2C31-E10EE2B660B1}"/>
              </a:ext>
            </a:extLst>
          </p:cNvPr>
          <p:cNvSpPr txBox="1"/>
          <p:nvPr/>
        </p:nvSpPr>
        <p:spPr>
          <a:xfrm>
            <a:off x="4496676" y="1660960"/>
            <a:ext cx="21499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경기에서 공격할 선수9명, 상대의 첫 공격을 방어할 선수3명을 선발한다.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E40D50-4E46-6FF1-6FCD-69FF3A9BD568}"/>
              </a:ext>
            </a:extLst>
          </p:cNvPr>
          <p:cNvSpPr/>
          <p:nvPr/>
        </p:nvSpPr>
        <p:spPr>
          <a:xfrm>
            <a:off x="503693" y="1550746"/>
            <a:ext cx="3773571" cy="493296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37A0-C044-5EAA-FABF-B642082EF83C}"/>
              </a:ext>
            </a:extLst>
          </p:cNvPr>
          <p:cNvSpPr txBox="1"/>
          <p:nvPr/>
        </p:nvSpPr>
        <p:spPr>
          <a:xfrm>
            <a:off x="1007350" y="3834743"/>
            <a:ext cx="2752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목록UI이미지</a:t>
            </a:r>
            <a:r>
              <a:rPr lang="ko-KR" altLang="en-US" dirty="0"/>
              <a:t> 추가 예정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8168A-81AF-418A-231D-119903D7BBFD}"/>
              </a:ext>
            </a:extLst>
          </p:cNvPr>
          <p:cNvSpPr txBox="1"/>
          <p:nvPr/>
        </p:nvSpPr>
        <p:spPr>
          <a:xfrm>
            <a:off x="4409089" y="5759994"/>
            <a:ext cx="40418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※동일 포지션 내에서 중복 선택 불가</a:t>
            </a:r>
          </a:p>
          <a:p>
            <a:r>
              <a:rPr lang="ko-KR" altLang="en-US" dirty="0"/>
              <a:t>다른 포지션으로 중복 선택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A5B9C-C2B6-A7F3-05CF-8E794E2FAAA0}"/>
              </a:ext>
            </a:extLst>
          </p:cNvPr>
          <p:cNvSpPr txBox="1"/>
          <p:nvPr/>
        </p:nvSpPr>
        <p:spPr>
          <a:xfrm>
            <a:off x="7307386" y="1285607"/>
            <a:ext cx="46111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선발 타자와 투수가 모두 선택되지 않으면 경기로 진입 불가.</a:t>
            </a:r>
          </a:p>
          <a:p>
            <a:r>
              <a:rPr lang="ko-KR" altLang="en-US" dirty="0" err="1"/>
              <a:t>Text</a:t>
            </a:r>
            <a:r>
              <a:rPr lang="ko-KR" altLang="en-US" dirty="0"/>
              <a:t>{선수등록을 완료해 주십시오}출력 후</a:t>
            </a:r>
          </a:p>
          <a:p>
            <a:r>
              <a:rPr lang="ko-KR" altLang="en-US" dirty="0"/>
              <a:t>선수 등록 창으로 이동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6B6768-D0BA-85A6-02FC-9C01269A7741}"/>
              </a:ext>
            </a:extLst>
          </p:cNvPr>
          <p:cNvSpPr/>
          <p:nvPr/>
        </p:nvSpPr>
        <p:spPr>
          <a:xfrm>
            <a:off x="7133161" y="2497943"/>
            <a:ext cx="4964743" cy="107041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UI 추가 예정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CB42F-B6CF-7FC7-DF4A-88331274C35A}"/>
              </a:ext>
            </a:extLst>
          </p:cNvPr>
          <p:cNvSpPr txBox="1"/>
          <p:nvPr/>
        </p:nvSpPr>
        <p:spPr>
          <a:xfrm>
            <a:off x="4409088" y="3544063"/>
            <a:ext cx="25528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플레이어가 선택하는 순서대로 선수 등록</a:t>
            </a:r>
          </a:p>
          <a:p>
            <a:r>
              <a:rPr lang="ko-KR" altLang="en-US" dirty="0"/>
              <a:t>(첫번째 선택하는 타자가 1번타자)</a:t>
            </a:r>
          </a:p>
          <a:p>
            <a:r>
              <a:rPr lang="ko-KR" altLang="en-US" dirty="0"/>
              <a:t>※투수 등록시에도 동일하게 적용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08D6B-FE65-C5BF-F3C3-D8A310DDED2A}"/>
              </a:ext>
            </a:extLst>
          </p:cNvPr>
          <p:cNvSpPr txBox="1"/>
          <p:nvPr/>
        </p:nvSpPr>
        <p:spPr>
          <a:xfrm>
            <a:off x="502742" y="793855"/>
            <a:ext cx="49526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플레이어는 선수목록에서 경기에 내보낼 선수를 선발 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415705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9A5DD-B8F9-AF3D-2C1A-D5A585C90A40}"/>
              </a:ext>
            </a:extLst>
          </p:cNvPr>
          <p:cNvSpPr txBox="1"/>
          <p:nvPr/>
        </p:nvSpPr>
        <p:spPr>
          <a:xfrm>
            <a:off x="5136055" y="1723884"/>
            <a:ext cx="65555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리그 경기에 진입하면 등록해둔 선수의 능력치와 적의 능력치를 비교하여 경기 </a:t>
            </a:r>
            <a:r>
              <a:rPr lang="ko-KR" altLang="en-US" dirty="0" err="1"/>
              <a:t>시뮬레이션한다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경기는 7번의 이닝으로 이루어지며 공격과 수비를 3아웃시마다 번갈아 가며 진행한다.</a:t>
            </a:r>
          </a:p>
          <a:p>
            <a:r>
              <a:rPr lang="ko-KR" altLang="en-US" dirty="0"/>
              <a:t>7번의 이닝이 끝난 후 점수가 더 높은 팀이 승리</a:t>
            </a:r>
          </a:p>
          <a:p>
            <a:r>
              <a:rPr lang="ko-KR" altLang="en-US" dirty="0"/>
              <a:t>7번의 이닝이 끝난 후 점수가 같다면 무승부</a:t>
            </a:r>
          </a:p>
          <a:p>
            <a:r>
              <a:rPr lang="ko-KR" altLang="en-US" dirty="0"/>
              <a:t>선/</a:t>
            </a:r>
            <a:r>
              <a:rPr lang="ko-KR" altLang="en-US" dirty="0" err="1"/>
              <a:t>후공은</a:t>
            </a:r>
            <a:r>
              <a:rPr lang="ko-KR" altLang="en-US" dirty="0"/>
              <a:t> 랜덤으로 지정</a:t>
            </a:r>
          </a:p>
          <a:p>
            <a:endParaRPr lang="ko-KR" altLang="en-US" dirty="0"/>
          </a:p>
          <a:p>
            <a:r>
              <a:rPr lang="ko-KR" altLang="en-US" dirty="0"/>
              <a:t>플레이어는 경기의 내용을 </a:t>
            </a:r>
            <a:r>
              <a:rPr lang="ko-KR" altLang="en-US" dirty="0" err="1"/>
              <a:t>확인할수</a:t>
            </a:r>
            <a:r>
              <a:rPr lang="ko-KR" altLang="en-US" dirty="0"/>
              <a:t> 있다.</a:t>
            </a:r>
          </a:p>
          <a:p>
            <a:endParaRPr lang="ko-KR" altLang="en-US" dirty="0"/>
          </a:p>
          <a:p>
            <a:r>
              <a:rPr lang="ko-KR" altLang="en-US" dirty="0"/>
              <a:t>※등록해둔 타자와 투수가 없다면 </a:t>
            </a:r>
            <a:r>
              <a:rPr lang="ko-KR" altLang="en-US" dirty="0" err="1"/>
              <a:t>등록칸으로</a:t>
            </a:r>
            <a:r>
              <a:rPr lang="ko-KR" altLang="en-US" dirty="0"/>
              <a:t> 이동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348C81-30DD-77C4-1BD1-83614BEB5174}"/>
              </a:ext>
            </a:extLst>
          </p:cNvPr>
          <p:cNvSpPr/>
          <p:nvPr/>
        </p:nvSpPr>
        <p:spPr>
          <a:xfrm>
            <a:off x="311003" y="1314263"/>
            <a:ext cx="4623157" cy="468772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경기 화면 UI 이미지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※현재 공격중인 타자 등번호로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※진루해 있는 루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※아웃 개수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※현재 이닝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※현재 공/수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</a:t>
            </a:r>
            <a:r>
              <a:rPr lang="ko-KR" altLang="en-US" dirty="0" err="1">
                <a:solidFill>
                  <a:schemeClr val="tx1"/>
                </a:solidFill>
              </a:rPr>
              <a:t>점수판</a:t>
            </a:r>
            <a:r>
              <a:rPr lang="ko-KR" altLang="en-US" dirty="0">
                <a:solidFill>
                  <a:schemeClr val="tx1"/>
                </a:solidFill>
              </a:rPr>
              <a:t> 표시</a:t>
            </a:r>
          </a:p>
        </p:txBody>
      </p:sp>
    </p:spTree>
    <p:extLst>
      <p:ext uri="{BB962C8B-B14F-4D97-AF65-F5344CB8AC3E}">
        <p14:creationId xmlns:p14="http://schemas.microsoft.com/office/powerpoint/2010/main" val="26030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5441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경기 </a:t>
            </a:r>
            <a:r>
              <a:rPr lang="ko-KR" altLang="en-US" sz="2800" b="1" spc="-300" dirty="0" err="1">
                <a:solidFill>
                  <a:schemeClr val="accent1"/>
                </a:solidFill>
                <a:ea typeface="Malgun Gothic"/>
              </a:rPr>
              <a:t>시뮬레이션_공격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CB0DBC-D7D1-0F87-B46C-0E0A948B41BC}"/>
              </a:ext>
            </a:extLst>
          </p:cNvPr>
          <p:cNvSpPr/>
          <p:nvPr/>
        </p:nvSpPr>
        <p:spPr>
          <a:xfrm>
            <a:off x="311003" y="1314263"/>
            <a:ext cx="4623157" cy="468772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경기 화면 UI 이미지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※현재 공격중인 타자 등번호로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※진루해 있는 루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※아웃 개수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※현재 이닝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※현재 공/수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</a:t>
            </a:r>
            <a:r>
              <a:rPr lang="ko-KR" altLang="en-US" dirty="0" err="1">
                <a:solidFill>
                  <a:schemeClr val="tx1"/>
                </a:solidFill>
              </a:rPr>
              <a:t>점수판</a:t>
            </a:r>
            <a:r>
              <a:rPr lang="ko-KR" altLang="en-US" dirty="0">
                <a:solidFill>
                  <a:schemeClr val="tx1"/>
                </a:solidFill>
              </a:rPr>
              <a:t> 표시</a:t>
            </a:r>
          </a:p>
          <a:p>
            <a:pPr algn="ctr"/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※</a:t>
            </a:r>
            <a:r>
              <a:rPr lang="ko-KR" altLang="en-US" dirty="0">
                <a:solidFill>
                  <a:schemeClr val="tx1"/>
                </a:solidFill>
                <a:ea typeface="+mn-lt"/>
                <a:cs typeface="+mn-lt"/>
              </a:rPr>
              <a:t>다음 타자 표시</a:t>
            </a:r>
            <a:endParaRPr lang="ko-KR" dirty="0"/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9A5DD-B8F9-AF3D-2C1A-D5A585C90A40}"/>
              </a:ext>
            </a:extLst>
          </p:cNvPr>
          <p:cNvSpPr txBox="1"/>
          <p:nvPr/>
        </p:nvSpPr>
        <p:spPr>
          <a:xfrm>
            <a:off x="5039710" y="1503305"/>
            <a:ext cx="65555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/>
              <a:t>등록해둔 9명의 타자들이 순서대로 공격 진행</a:t>
            </a:r>
            <a:endParaRPr lang="ko-KR"/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공격하는 타자의 공격력과 </a:t>
            </a:r>
            <a:r>
              <a:rPr lang="ko-KR" altLang="en-US" dirty="0" err="1"/>
              <a:t>적팀의</a:t>
            </a:r>
            <a:r>
              <a:rPr lang="ko-KR" altLang="en-US" dirty="0"/>
              <a:t> 방어력 비교 후 차이 값만큼 공격성공을 결정한다.</a:t>
            </a:r>
          </a:p>
          <a:p>
            <a:endParaRPr lang="ko-KR" altLang="en-US" dirty="0"/>
          </a:p>
        </p:txBody>
      </p:sp>
      <p:pic>
        <p:nvPicPr>
          <p:cNvPr id="8" name="그림 7" descr="스크린샷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D6E3AEB2-2F35-0937-C069-937112F6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08" y="2524946"/>
            <a:ext cx="6626006" cy="897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BF0539-102D-585E-5537-1B82FEBB7153}"/>
              </a:ext>
            </a:extLst>
          </p:cNvPr>
          <p:cNvSpPr txBox="1"/>
          <p:nvPr/>
        </p:nvSpPr>
        <p:spPr>
          <a:xfrm>
            <a:off x="5039709" y="3570339"/>
            <a:ext cx="68358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/>
              <a:t>공격에 성공하면 진루하며 공격에 실패하면 1아웃 적립 후 타자 소멸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타자는 각 총4번의 공격에 성공하여 베이스에 도착하면 1득점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공/수 교대 후 첫 공격타자는 이전 이닝에 공격한 타자의 다음부터 공격을 진행한다. </a:t>
            </a:r>
          </a:p>
          <a:p>
            <a:pPr marL="285750" indent="-285750">
              <a:buFont typeface="Arial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49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5441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경기 </a:t>
            </a:r>
            <a:r>
              <a:rPr lang="ko-KR" altLang="en-US" sz="2800" b="1" spc="-300" dirty="0" err="1">
                <a:solidFill>
                  <a:schemeClr val="accent1"/>
                </a:solidFill>
                <a:ea typeface="Malgun Gothic"/>
              </a:rPr>
              <a:t>시뮬레이션_방어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9A5DD-B8F9-AF3D-2C1A-D5A585C90A40}"/>
              </a:ext>
            </a:extLst>
          </p:cNvPr>
          <p:cNvSpPr txBox="1"/>
          <p:nvPr/>
        </p:nvSpPr>
        <p:spPr>
          <a:xfrm>
            <a:off x="5136055" y="1205512"/>
            <a:ext cx="71423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/>
              <a:t>등록해둔 3명의 투수와 팀전체가 방어 진행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적 타자의 첫 공격은 </a:t>
            </a:r>
            <a:r>
              <a:rPr lang="ko-KR" altLang="en-US" dirty="0" err="1"/>
              <a:t>적팀의</a:t>
            </a:r>
            <a:r>
              <a:rPr lang="ko-KR" altLang="en-US" dirty="0"/>
              <a:t> 공격력과 아군 투수의 방어력과 </a:t>
            </a:r>
            <a:r>
              <a:rPr lang="ko-KR" altLang="en-US" dirty="0" err="1"/>
              <a:t>비교후</a:t>
            </a:r>
            <a:r>
              <a:rPr lang="ko-KR" altLang="en-US" dirty="0"/>
              <a:t> 공격 성공확률 계산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적 타자의 첫 공격 이후 </a:t>
            </a:r>
            <a:r>
              <a:rPr lang="ko-KR" altLang="en-US" dirty="0" err="1"/>
              <a:t>부터는</a:t>
            </a:r>
            <a:r>
              <a:rPr lang="ko-KR" altLang="en-US" dirty="0"/>
              <a:t> </a:t>
            </a:r>
            <a:r>
              <a:rPr lang="ko-KR" altLang="en-US" dirty="0" err="1"/>
              <a:t>적팀의</a:t>
            </a:r>
            <a:r>
              <a:rPr lang="ko-KR" altLang="en-US" dirty="0"/>
              <a:t> 공격력과 플레이어 팀의 평균 방어력과 계산(1루 진출 시 </a:t>
            </a:r>
            <a:r>
              <a:rPr lang="ko-KR" altLang="en-US" dirty="0" err="1"/>
              <a:t>부터</a:t>
            </a:r>
            <a:r>
              <a:rPr lang="ko-KR" altLang="en-US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실점과 아웃은 공격과 동일하게 진행​</a:t>
            </a:r>
          </a:p>
        </p:txBody>
      </p:sp>
      <p:pic>
        <p:nvPicPr>
          <p:cNvPr id="8" name="그림 7" descr="스크린샷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D6E3AEB2-2F35-0937-C069-937112F6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46" y="2980394"/>
            <a:ext cx="6626006" cy="89721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9EA7DD-2732-2B95-4742-FD350D8EE0E0}"/>
              </a:ext>
            </a:extLst>
          </p:cNvPr>
          <p:cNvSpPr/>
          <p:nvPr/>
        </p:nvSpPr>
        <p:spPr>
          <a:xfrm>
            <a:off x="311003" y="1314263"/>
            <a:ext cx="4623157" cy="468772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경기 화면 UI 이미지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※현재 공격중인 타자 등번호로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※진루해 있는 루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※아웃 개수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※현재 이닝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※현재 공/수 표시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</a:t>
            </a:r>
            <a:r>
              <a:rPr lang="ko-KR" altLang="en-US" dirty="0" err="1">
                <a:solidFill>
                  <a:schemeClr val="tx1"/>
                </a:solidFill>
              </a:rPr>
              <a:t>점수판</a:t>
            </a:r>
            <a:r>
              <a:rPr lang="ko-KR" altLang="en-US" dirty="0">
                <a:solidFill>
                  <a:schemeClr val="tx1"/>
                </a:solidFill>
              </a:rPr>
              <a:t> 표시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2C533-C1AA-8A0B-AD51-F31AA3A95704}"/>
              </a:ext>
            </a:extLst>
          </p:cNvPr>
          <p:cNvSpPr txBox="1"/>
          <p:nvPr/>
        </p:nvSpPr>
        <p:spPr>
          <a:xfrm>
            <a:off x="5136055" y="3990753"/>
            <a:ext cx="70460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/>
              <a:t>투수는 이닝이 끝날 때마다 1~3의 컨디션이 하락하며 7이상의 컨디션이 하락 하면 다음 투수와 교대한다.(마지막 투수는 7이상 소모하여도 계속하여 진행)</a:t>
            </a:r>
          </a:p>
        </p:txBody>
      </p:sp>
    </p:spTree>
    <p:extLst>
      <p:ext uri="{BB962C8B-B14F-4D97-AF65-F5344CB8AC3E}">
        <p14:creationId xmlns:p14="http://schemas.microsoft.com/office/powerpoint/2010/main" val="113069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93889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경기 </a:t>
            </a:r>
            <a:r>
              <a:rPr lang="ko-KR" altLang="en-US" sz="2800" b="1" spc="-300" dirty="0" err="1">
                <a:solidFill>
                  <a:schemeClr val="accent1"/>
                </a:solidFill>
                <a:ea typeface="Malgun Gothic"/>
              </a:rPr>
              <a:t>시뮬레이션_리그</a:t>
            </a:r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 순위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9A5DD-B8F9-AF3D-2C1A-D5A585C90A40}"/>
              </a:ext>
            </a:extLst>
          </p:cNvPr>
          <p:cNvSpPr txBox="1"/>
          <p:nvPr/>
        </p:nvSpPr>
        <p:spPr>
          <a:xfrm>
            <a:off x="5109780" y="1205512"/>
            <a:ext cx="698469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/>
              <a:t>플레이어의 경기 종료 후 플레이어와 경기를 한 팀 제외 </a:t>
            </a:r>
            <a:r>
              <a:rPr lang="ko-KR" altLang="en-US" dirty="0" err="1"/>
              <a:t>다른팀들의</a:t>
            </a:r>
            <a:r>
              <a:rPr lang="ko-KR" altLang="en-US" dirty="0"/>
              <a:t> 승패 결정 </a:t>
            </a:r>
          </a:p>
          <a:p>
            <a:pPr marL="285750" indent="-285750">
              <a:buFont typeface="Arial"/>
              <a:buChar char="•"/>
            </a:pPr>
            <a:endParaRPr lang="ko-KR" altLang="en-US" dirty="0"/>
          </a:p>
          <a:p>
            <a:pPr marL="285750" indent="-285750">
              <a:buFont typeface="Arial"/>
              <a:buChar char="•"/>
            </a:pPr>
            <a:endParaRPr lang="ko-KR" altLang="en-US" dirty="0"/>
          </a:p>
          <a:p>
            <a:pPr marL="285750" indent="-285750">
              <a:buFont typeface="Arial"/>
              <a:buChar char="•"/>
            </a:pPr>
            <a:endParaRPr lang="ko-KR" altLang="en-US" dirty="0"/>
          </a:p>
          <a:p>
            <a:pPr marL="285750" indent="-285750">
              <a:buFont typeface="Arial"/>
              <a:buChar char="•"/>
            </a:pPr>
            <a:endParaRPr lang="ko-KR" altLang="en-US" dirty="0"/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모든 팀들은 승리한 횟수로 정렬 후 순위 집계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경기가 끝난 후 재화 지급</a:t>
            </a:r>
          </a:p>
          <a:p>
            <a:pPr marL="285750" indent="-285750">
              <a:buFont typeface="Arial"/>
              <a:buChar char="•"/>
            </a:pPr>
            <a:endParaRPr lang="ko-KR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9EA7DD-2732-2B95-4742-FD350D8EE0E0}"/>
              </a:ext>
            </a:extLst>
          </p:cNvPr>
          <p:cNvSpPr/>
          <p:nvPr/>
        </p:nvSpPr>
        <p:spPr>
          <a:xfrm>
            <a:off x="240934" y="867574"/>
            <a:ext cx="4623157" cy="5721239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리그 </a:t>
            </a:r>
            <a:r>
              <a:rPr lang="ko-KR" altLang="en-US" b="1" dirty="0" err="1">
                <a:solidFill>
                  <a:schemeClr val="tx1"/>
                </a:solidFill>
              </a:rPr>
              <a:t>점수판</a:t>
            </a:r>
            <a:r>
              <a:rPr lang="ko-KR" altLang="en-US" b="1" dirty="0">
                <a:solidFill>
                  <a:schemeClr val="tx1"/>
                </a:solidFill>
              </a:rPr>
              <a:t> 이미지 추가 예정</a:t>
            </a:r>
          </a:p>
        </p:txBody>
      </p:sp>
      <p:pic>
        <p:nvPicPr>
          <p:cNvPr id="2" name="그림 1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90604DA4-9D58-5A69-C1A9-5DB42241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11" y="1626531"/>
            <a:ext cx="4933950" cy="1152525"/>
          </a:xfrm>
          <a:prstGeom prst="rect">
            <a:avLst/>
          </a:prstGeom>
        </p:spPr>
      </p:pic>
      <p:pic>
        <p:nvPicPr>
          <p:cNvPr id="7" name="그림 6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3CD65467-8E6E-7BA8-778A-6309CD7A1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35" y="3188357"/>
            <a:ext cx="2600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BADB32-842F-B36B-BFE8-3416FD728DBA}"/>
              </a:ext>
            </a:extLst>
          </p:cNvPr>
          <p:cNvSpPr/>
          <p:nvPr/>
        </p:nvSpPr>
        <p:spPr>
          <a:xfrm>
            <a:off x="5200869" y="568120"/>
            <a:ext cx="6857850" cy="5768029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D80027-AB2B-71E5-F730-5FABCC5B35EE}"/>
              </a:ext>
            </a:extLst>
          </p:cNvPr>
          <p:cNvSpPr/>
          <p:nvPr/>
        </p:nvSpPr>
        <p:spPr>
          <a:xfrm>
            <a:off x="5478149" y="1378311"/>
            <a:ext cx="6304014" cy="3898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9FF69939-BCEE-05C0-0B99-6EE20FFC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18" y="2324588"/>
            <a:ext cx="3358602" cy="2506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7742C2-939C-921F-9131-C8483D9B9EB1}"/>
              </a:ext>
            </a:extLst>
          </p:cNvPr>
          <p:cNvSpPr txBox="1"/>
          <p:nvPr/>
        </p:nvSpPr>
        <p:spPr>
          <a:xfrm>
            <a:off x="5476706" y="5489047"/>
            <a:ext cx="50220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/>
              <a:t>(임시)일정표 UI</a:t>
            </a:r>
          </a:p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F0EC0E8-84C9-7504-C393-A3203DE18401}"/>
              </a:ext>
            </a:extLst>
          </p:cNvPr>
          <p:cNvCxnSpPr/>
          <p:nvPr/>
        </p:nvCxnSpPr>
        <p:spPr>
          <a:xfrm flipV="1">
            <a:off x="5549185" y="2549519"/>
            <a:ext cx="676509" cy="5884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F14472C-7268-F2EE-2EC5-1A790494C1CC}"/>
              </a:ext>
            </a:extLst>
          </p:cNvPr>
          <p:cNvSpPr/>
          <p:nvPr/>
        </p:nvSpPr>
        <p:spPr>
          <a:xfrm>
            <a:off x="3815561" y="2875165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8CA8BA-907F-D205-5032-6C49C04D8204}"/>
              </a:ext>
            </a:extLst>
          </p:cNvPr>
          <p:cNvSpPr txBox="1"/>
          <p:nvPr/>
        </p:nvSpPr>
        <p:spPr>
          <a:xfrm>
            <a:off x="3814139" y="2984420"/>
            <a:ext cx="1833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수행한 일정은 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어둡게 처리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922A59A-9ED5-CEF2-02C3-9243E5BA0ACD}"/>
              </a:ext>
            </a:extLst>
          </p:cNvPr>
          <p:cNvCxnSpPr>
            <a:cxnSpLocks/>
          </p:cNvCxnSpPr>
          <p:nvPr/>
        </p:nvCxnSpPr>
        <p:spPr>
          <a:xfrm flipH="1">
            <a:off x="9574292" y="2068015"/>
            <a:ext cx="806845" cy="4712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7F5627B-E9CB-1E3D-FC9F-ABAC8745CA92}"/>
              </a:ext>
            </a:extLst>
          </p:cNvPr>
          <p:cNvSpPr/>
          <p:nvPr/>
        </p:nvSpPr>
        <p:spPr>
          <a:xfrm>
            <a:off x="8653167" y="1414187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CF45F5-3CC0-6F08-65DC-E762C5350D01}"/>
              </a:ext>
            </a:extLst>
          </p:cNvPr>
          <p:cNvSpPr txBox="1"/>
          <p:nvPr/>
        </p:nvSpPr>
        <p:spPr>
          <a:xfrm>
            <a:off x="8469347" y="1497165"/>
            <a:ext cx="2219325" cy="8177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선택중인 일정은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초록색으로 강조표시</a:t>
            </a:r>
          </a:p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A0E0112-9601-2FEA-6298-5CB6C0E32C8B}"/>
              </a:ext>
            </a:extLst>
          </p:cNvPr>
          <p:cNvCxnSpPr/>
          <p:nvPr/>
        </p:nvCxnSpPr>
        <p:spPr>
          <a:xfrm>
            <a:off x="8027805" y="1406629"/>
            <a:ext cx="791780" cy="896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FD946EC-E746-5FE6-4108-D27811E5D83F}"/>
              </a:ext>
            </a:extLst>
          </p:cNvPr>
          <p:cNvSpPr/>
          <p:nvPr/>
        </p:nvSpPr>
        <p:spPr>
          <a:xfrm>
            <a:off x="6822614" y="739772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6F272-BE00-8CC5-FF8E-6BD8D719D670}"/>
              </a:ext>
            </a:extLst>
          </p:cNvPr>
          <p:cNvSpPr txBox="1"/>
          <p:nvPr/>
        </p:nvSpPr>
        <p:spPr>
          <a:xfrm>
            <a:off x="6644747" y="908215"/>
            <a:ext cx="22074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선택한 일정 표시</a:t>
            </a:r>
          </a:p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91E08CC-0C1B-5B6D-282D-2B224F45C1C4}"/>
              </a:ext>
            </a:extLst>
          </p:cNvPr>
          <p:cNvSpPr/>
          <p:nvPr/>
        </p:nvSpPr>
        <p:spPr>
          <a:xfrm>
            <a:off x="3816286" y="4234255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EB8E26-F86A-7A15-A268-5F1204B1D236}"/>
              </a:ext>
            </a:extLst>
          </p:cNvPr>
          <p:cNvSpPr txBox="1"/>
          <p:nvPr/>
        </p:nvSpPr>
        <p:spPr>
          <a:xfrm>
            <a:off x="3814139" y="4323873"/>
            <a:ext cx="1833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리그 일정은 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고정 표기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7E7A6A0-44E5-BA83-ABE1-29EB369EA968}"/>
              </a:ext>
            </a:extLst>
          </p:cNvPr>
          <p:cNvCxnSpPr>
            <a:cxnSpLocks/>
          </p:cNvCxnSpPr>
          <p:nvPr/>
        </p:nvCxnSpPr>
        <p:spPr>
          <a:xfrm flipV="1">
            <a:off x="5670366" y="4559746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AD8F8CB-5848-824E-3918-FAE55EAFD3ED}"/>
              </a:ext>
            </a:extLst>
          </p:cNvPr>
          <p:cNvSpPr/>
          <p:nvPr/>
        </p:nvSpPr>
        <p:spPr>
          <a:xfrm>
            <a:off x="10578206" y="2309313"/>
            <a:ext cx="836448" cy="5330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훈련1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AA37C3E-2E2E-46BF-A710-A0FF83CACEF2}"/>
              </a:ext>
            </a:extLst>
          </p:cNvPr>
          <p:cNvSpPr/>
          <p:nvPr/>
        </p:nvSpPr>
        <p:spPr>
          <a:xfrm>
            <a:off x="10578205" y="2985588"/>
            <a:ext cx="836448" cy="5330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훈련2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01A1EE0-1D65-D259-9423-94B7DB70F6CD}"/>
              </a:ext>
            </a:extLst>
          </p:cNvPr>
          <p:cNvSpPr/>
          <p:nvPr/>
        </p:nvSpPr>
        <p:spPr>
          <a:xfrm>
            <a:off x="10578205" y="3699963"/>
            <a:ext cx="836448" cy="5330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휴식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712E576-339C-9D42-27F1-7E3EDB58B7BC}"/>
              </a:ext>
            </a:extLst>
          </p:cNvPr>
          <p:cNvSpPr/>
          <p:nvPr/>
        </p:nvSpPr>
        <p:spPr>
          <a:xfrm>
            <a:off x="8177905" y="4509588"/>
            <a:ext cx="1350798" cy="5330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일정진행</a:t>
            </a:r>
          </a:p>
          <a:p>
            <a:pPr algn="ctr"/>
            <a:r>
              <a:rPr lang="ko-KR" altLang="en-US" sz="1000" i="1">
                <a:solidFill>
                  <a:schemeClr val="tx1"/>
                </a:solidFill>
              </a:rPr>
              <a:t>(</a:t>
            </a:r>
            <a:r>
              <a:rPr lang="ko-KR" altLang="en-US" sz="1000" i="1" err="1">
                <a:solidFill>
                  <a:schemeClr val="tx1"/>
                </a:solidFill>
              </a:rPr>
              <a:t>UI추가예정</a:t>
            </a:r>
            <a:r>
              <a:rPr lang="ko-KR" altLang="en-US" sz="1000" i="1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990E75B-3B8B-3352-C8EC-0BC3BA7082EC}"/>
              </a:ext>
            </a:extLst>
          </p:cNvPr>
          <p:cNvCxnSpPr>
            <a:cxnSpLocks/>
          </p:cNvCxnSpPr>
          <p:nvPr/>
        </p:nvCxnSpPr>
        <p:spPr>
          <a:xfrm flipH="1" flipV="1">
            <a:off x="9517141" y="4844276"/>
            <a:ext cx="559195" cy="5670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6C0BABA-812D-5E79-3B57-CF686EB25ACD}"/>
              </a:ext>
            </a:extLst>
          </p:cNvPr>
          <p:cNvSpPr/>
          <p:nvPr/>
        </p:nvSpPr>
        <p:spPr>
          <a:xfrm>
            <a:off x="10064686" y="5053405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3일의 일정이 선택되면 활성화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3B4CE44-41E4-7188-26F8-C67D83D6436A}"/>
              </a:ext>
            </a:extLst>
          </p:cNvPr>
          <p:cNvCxnSpPr>
            <a:cxnSpLocks/>
          </p:cNvCxnSpPr>
          <p:nvPr/>
        </p:nvCxnSpPr>
        <p:spPr>
          <a:xfrm flipH="1" flipV="1">
            <a:off x="8942205" y="2539994"/>
            <a:ext cx="1651875" cy="49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5">
            <a:extLst>
              <a:ext uri="{FF2B5EF4-FFF2-40B4-BE49-F238E27FC236}">
                <a16:creationId xmlns:a16="http://schemas.microsoft.com/office/drawing/2014/main" id="{4586F914-FA7C-454E-80AA-2616E0A8B74F}"/>
              </a:ext>
            </a:extLst>
          </p:cNvPr>
          <p:cNvSpPr txBox="1"/>
          <p:nvPr/>
        </p:nvSpPr>
        <p:spPr>
          <a:xfrm>
            <a:off x="237151" y="1373663"/>
            <a:ext cx="2935306" cy="563231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게임내 시간은 1년 360일을 기준으로 한다.(한달에 30일)</a:t>
            </a:r>
          </a:p>
          <a:p>
            <a:r>
              <a:rPr lang="ko-KR" altLang="en-US" dirty="0"/>
              <a:t>매달 1일부터 3일 간격으로 리그 경기 진행</a:t>
            </a:r>
          </a:p>
          <a:p>
            <a:endParaRPr lang="ko-KR" altLang="en-US" dirty="0"/>
          </a:p>
          <a:p>
            <a:r>
              <a:rPr lang="ko-KR" altLang="en-US" dirty="0"/>
              <a:t>1번 팀부터 7번팀까지 순서대로 경기</a:t>
            </a:r>
          </a:p>
          <a:p>
            <a:r>
              <a:rPr lang="ko-KR" altLang="en-US" dirty="0"/>
              <a:t>팀별로 10번씩 경기를 진행하면 시즌 종료</a:t>
            </a:r>
          </a:p>
          <a:p>
            <a:endParaRPr lang="ko-KR" altLang="en-US" dirty="0"/>
          </a:p>
          <a:p>
            <a:r>
              <a:rPr lang="ko-KR" altLang="en-US" dirty="0"/>
              <a:t>경기가 없는 날은 플레이어가 일정을 선택, 수행함(훈련, </a:t>
            </a:r>
            <a:r>
              <a:rPr lang="ko-KR" altLang="en-US" dirty="0" err="1"/>
              <a:t>휴식등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일정을 수행하는 동안</a:t>
            </a:r>
          </a:p>
          <a:p>
            <a:r>
              <a:rPr lang="ko-KR" altLang="en-US" dirty="0"/>
              <a:t>20초 소모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5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60813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err="1">
                <a:solidFill>
                  <a:schemeClr val="accent1"/>
                </a:solidFill>
                <a:ea typeface="Malgun Gothic"/>
              </a:rPr>
              <a:t>일정_정산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1C3CF9-88D8-8C40-539F-27C2F01FEA7E}"/>
              </a:ext>
            </a:extLst>
          </p:cNvPr>
          <p:cNvSpPr/>
          <p:nvPr/>
        </p:nvSpPr>
        <p:spPr>
          <a:xfrm>
            <a:off x="510809" y="1408638"/>
            <a:ext cx="2375147" cy="5104851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A338DF-8CB1-842C-8DE8-9A4DAD64F86B}"/>
              </a:ext>
            </a:extLst>
          </p:cNvPr>
          <p:cNvSpPr/>
          <p:nvPr/>
        </p:nvSpPr>
        <p:spPr>
          <a:xfrm>
            <a:off x="692839" y="1656854"/>
            <a:ext cx="2005859" cy="1921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FE560F3A-2E6A-C436-7BE3-365065C4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45" y="1906616"/>
            <a:ext cx="1906040" cy="1422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86F914-FA7C-454E-80AA-2616E0A8B74F}"/>
              </a:ext>
            </a:extLst>
          </p:cNvPr>
          <p:cNvSpPr txBox="1"/>
          <p:nvPr/>
        </p:nvSpPr>
        <p:spPr>
          <a:xfrm>
            <a:off x="618386" y="3823109"/>
            <a:ext cx="21586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매달 30일 플레이어의 행동과 구단의 상태에</a:t>
            </a:r>
          </a:p>
          <a:p>
            <a:pPr algn="ctr"/>
            <a:r>
              <a:rPr lang="ko-KR" altLang="en-US"/>
              <a:t>따라 재화를 획득/소모한다.</a:t>
            </a:r>
          </a:p>
          <a:p>
            <a:pPr algn="ctr"/>
            <a:r>
              <a:rPr lang="ko-KR" altLang="en-US"/>
              <a:t>이 때 선수들의 컨디션을 15회복시키며 일정 생략</a:t>
            </a:r>
          </a:p>
        </p:txBody>
      </p:sp>
      <p:pic>
        <p:nvPicPr>
          <p:cNvPr id="23" name="그림 22" descr="텍스트, 폰트, 화이트, 그래픽이(가) 표시된 사진&#10;&#10;자동 생성된 설명">
            <a:extLst>
              <a:ext uri="{FF2B5EF4-FFF2-40B4-BE49-F238E27FC236}">
                <a16:creationId xmlns:a16="http://schemas.microsoft.com/office/drawing/2014/main" id="{3CA9931A-DD7B-2881-AC50-29728A27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732" y="3954107"/>
            <a:ext cx="2590800" cy="857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061323-A2D5-05A1-9853-F6D46B61C3E5}"/>
              </a:ext>
            </a:extLst>
          </p:cNvPr>
          <p:cNvSpPr txBox="1"/>
          <p:nvPr/>
        </p:nvSpPr>
        <p:spPr>
          <a:xfrm>
            <a:off x="3053803" y="3329586"/>
            <a:ext cx="3640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보유중인 선수들에게 월급 지급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462C4F0-7EDE-AAE0-32DF-E563536A30EE}"/>
              </a:ext>
            </a:extLst>
          </p:cNvPr>
          <p:cNvSpPr/>
          <p:nvPr/>
        </p:nvSpPr>
        <p:spPr>
          <a:xfrm>
            <a:off x="3895482" y="1973734"/>
            <a:ext cx="1684586" cy="806696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소모 재화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AFA0D5-9117-C5DD-4372-C29D146B569A}"/>
              </a:ext>
            </a:extLst>
          </p:cNvPr>
          <p:cNvSpPr/>
          <p:nvPr/>
        </p:nvSpPr>
        <p:spPr>
          <a:xfrm>
            <a:off x="6827417" y="937643"/>
            <a:ext cx="4815846" cy="5475998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B263ED-1EA4-9D46-9406-6C59DD79DC2C}"/>
              </a:ext>
            </a:extLst>
          </p:cNvPr>
          <p:cNvSpPr/>
          <p:nvPr/>
        </p:nvSpPr>
        <p:spPr>
          <a:xfrm>
            <a:off x="7078603" y="1182300"/>
            <a:ext cx="4370224" cy="2314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7AF57-6C5D-9384-5475-C3B4071D5D8D}"/>
              </a:ext>
            </a:extLst>
          </p:cNvPr>
          <p:cNvSpPr txBox="1"/>
          <p:nvPr/>
        </p:nvSpPr>
        <p:spPr>
          <a:xfrm>
            <a:off x="7412420" y="4333433"/>
            <a:ext cx="36409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정산 금액을 화면에 표기</a:t>
            </a:r>
          </a:p>
          <a:p>
            <a:pPr algn="ctr"/>
            <a:r>
              <a:rPr lang="ko-KR" altLang="en-US" dirty="0"/>
              <a:t>하며 다음달로 진행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FE652089-E2A8-57DC-E0A4-4F9847D36F04}"/>
              </a:ext>
            </a:extLst>
          </p:cNvPr>
          <p:cNvSpPr txBox="1"/>
          <p:nvPr/>
        </p:nvSpPr>
        <p:spPr>
          <a:xfrm>
            <a:off x="7966374" y="2153332"/>
            <a:ext cx="2526534" cy="3831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정산 이미지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10855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ea typeface="Malgun Gothic"/>
              </a:rPr>
              <a:t>메인화면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4ABDF2-21A1-48A9-0DE3-3EAE2E1FCF6F}"/>
              </a:ext>
            </a:extLst>
          </p:cNvPr>
          <p:cNvSpPr txBox="1"/>
          <p:nvPr/>
        </p:nvSpPr>
        <p:spPr>
          <a:xfrm>
            <a:off x="7045435" y="609926"/>
            <a:ext cx="4611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경기로 진입하면 플레이어가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2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ea typeface="Malgun Gothic"/>
              </a:rPr>
              <a:t>메인화면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4ABDF2-21A1-48A9-0DE3-3EAE2E1FCF6F}"/>
              </a:ext>
            </a:extLst>
          </p:cNvPr>
          <p:cNvSpPr txBox="1"/>
          <p:nvPr/>
        </p:nvSpPr>
        <p:spPr>
          <a:xfrm>
            <a:off x="3682124" y="2256547"/>
            <a:ext cx="46111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선수와 구단, 다 리그 팀들을 생성 했다면 메인 화면을 생성한다.</a:t>
            </a:r>
          </a:p>
        </p:txBody>
      </p:sp>
    </p:spTree>
    <p:extLst>
      <p:ext uri="{BB962C8B-B14F-4D97-AF65-F5344CB8AC3E}">
        <p14:creationId xmlns:p14="http://schemas.microsoft.com/office/powerpoint/2010/main" val="303567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플로우 차트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146772"/>
                </a:solidFill>
              </a:rPr>
              <a:t>요소</a:t>
            </a:r>
            <a:r>
              <a:rPr lang="en-US" altLang="ko-KR">
                <a:solidFill>
                  <a:srgbClr val="146772"/>
                </a:solidFill>
              </a:rPr>
              <a:t>1</a:t>
            </a:r>
            <a:endParaRPr lang="ko-KR" altLang="en-US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146772"/>
                </a:solidFill>
              </a:rPr>
              <a:t>요소</a:t>
            </a:r>
            <a:r>
              <a:rPr lang="en-US" altLang="ko-KR">
                <a:solidFill>
                  <a:srgbClr val="146772"/>
                </a:solidFill>
              </a:rPr>
              <a:t>2</a:t>
            </a:r>
            <a:endParaRPr lang="ko-KR" altLang="en-US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146772"/>
                </a:solidFill>
              </a:rPr>
              <a:t>요소</a:t>
            </a:r>
            <a:r>
              <a:rPr lang="en-US" altLang="ko-KR">
                <a:solidFill>
                  <a:srgbClr val="146772"/>
                </a:solidFill>
              </a:rPr>
              <a:t>3</a:t>
            </a:r>
            <a:endParaRPr lang="ko-KR" altLang="en-US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B160-51C4-F595-5A3E-32CDB130840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3, </a:t>
            </a:r>
            <a:r>
              <a:rPr lang="ko-KR" altLang="en-US" sz="3200" spc="-30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1, </a:t>
            </a:r>
            <a:r>
              <a:rPr lang="ko-KR" altLang="en-US" sz="3200" spc="-30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2, </a:t>
            </a:r>
            <a:r>
              <a:rPr lang="ko-KR" altLang="en-US" sz="3200" spc="-30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</a:t>
            </a:r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</a:t>
            </a:r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524099" y="2672718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>
                <a:solidFill>
                  <a:schemeClr val="accent1"/>
                </a:solidFill>
              </a:rPr>
              <a:t>Simple</a:t>
            </a:r>
            <a:endParaRPr lang="ko-KR" altLang="en-US" sz="72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283369" y="4096357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디자인을 간소화하고 낭비를 배제한 단순한 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0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36525" y="1712424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게임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178766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레벨디자인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143340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UI 배치도</a:t>
            </a:r>
            <a:endParaRPr 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50526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요소 </a:t>
            </a:r>
            <a:r>
              <a:rPr lang="en-US" altLang="ko-KR" sz="1600"/>
              <a:t>1</a:t>
            </a:r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요소 </a:t>
            </a:r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요소 </a:t>
            </a:r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요소 </a:t>
            </a:r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요소 </a:t>
            </a:r>
            <a:r>
              <a:rPr lang="en-US" altLang="ko-KR" sz="2400"/>
              <a:t>3</a:t>
            </a:r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요소 </a:t>
            </a:r>
            <a:r>
              <a:rPr lang="en-US" altLang="ko-KR" sz="2400"/>
              <a:t>2</a:t>
            </a:r>
            <a:endParaRPr lang="ko-KR" alt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요소 </a:t>
            </a:r>
            <a:r>
              <a:rPr lang="en-US" altLang="ko-KR" sz="2400"/>
              <a:t>1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항목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항목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항목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요소</a:t>
              </a:r>
              <a:r>
                <a:rPr lang="en-US" altLang="ko-KR" b="1"/>
                <a:t>1</a:t>
              </a:r>
              <a:endParaRPr lang="ko-KR" altLang="en-US" b="1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요소</a:t>
              </a:r>
              <a:r>
                <a:rPr lang="en-US" altLang="ko-KR" b="1"/>
                <a:t>2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8F1B9A-3FAE-301A-5C69-199F03E1509F}"/>
              </a:ext>
            </a:extLst>
          </p:cNvPr>
          <p:cNvSpPr/>
          <p:nvPr/>
        </p:nvSpPr>
        <p:spPr>
          <a:xfrm>
            <a:off x="3639641" y="2353876"/>
            <a:ext cx="2503324" cy="2475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43FA09-C1E5-CE73-DDEE-0ECEB3FA927C}"/>
              </a:ext>
            </a:extLst>
          </p:cNvPr>
          <p:cNvSpPr/>
          <p:nvPr/>
        </p:nvSpPr>
        <p:spPr>
          <a:xfrm>
            <a:off x="661711" y="899946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936D69-F61E-A60D-A2C3-10E94705E2EF}"/>
              </a:ext>
            </a:extLst>
          </p:cNvPr>
          <p:cNvSpPr/>
          <p:nvPr/>
        </p:nvSpPr>
        <p:spPr>
          <a:xfrm>
            <a:off x="661711" y="2765532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E025E5-28FB-1E62-8C43-AA2B38C9D17E}"/>
              </a:ext>
            </a:extLst>
          </p:cNvPr>
          <p:cNvSpPr/>
          <p:nvPr/>
        </p:nvSpPr>
        <p:spPr>
          <a:xfrm>
            <a:off x="661712" y="4797533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선수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1B9FF8-4C3D-66FC-968E-9CE067D42C05}"/>
              </a:ext>
            </a:extLst>
          </p:cNvPr>
          <p:cNvSpPr txBox="1"/>
          <p:nvPr/>
        </p:nvSpPr>
        <p:spPr>
          <a:xfrm>
            <a:off x="6333553" y="2446267"/>
            <a:ext cx="552583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/>
              <a:t>캐릭터의 등 번호는 (1~99)</a:t>
            </a:r>
            <a:r>
              <a:rPr lang="ko-KR" altLang="en-US" sz="2000" dirty="0" err="1"/>
              <a:t>사이중</a:t>
            </a:r>
            <a:r>
              <a:rPr lang="ko-KR" altLang="en-US" sz="2000" dirty="0"/>
              <a:t> 겹치지 </a:t>
            </a:r>
            <a:r>
              <a:rPr lang="ko-KR" altLang="en-US" sz="2000" dirty="0" err="1"/>
              <a:t>않게랜덤</a:t>
            </a:r>
            <a:r>
              <a:rPr lang="ko-KR" altLang="en-US" sz="2000" dirty="0"/>
              <a:t> 선택</a:t>
            </a:r>
          </a:p>
          <a:p>
            <a:r>
              <a:rPr lang="ko-KR" altLang="en-US" sz="2000" dirty="0"/>
              <a:t>캐릭터는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등급과 능력치를 가지고 생성</a:t>
            </a:r>
            <a:endParaRPr lang="ko-KR"/>
          </a:p>
          <a:p>
            <a:r>
              <a:rPr lang="ko-KR" altLang="en-US" sz="2000" dirty="0"/>
              <a:t> (능력치는 0~200사이에서 랜덤 생성)</a:t>
            </a:r>
          </a:p>
          <a:p>
            <a:r>
              <a:rPr lang="ko-KR" altLang="en-US" sz="2000" dirty="0"/>
              <a:t>등급은 </a:t>
            </a:r>
            <a:r>
              <a:rPr lang="ko-KR" altLang="en-US" sz="2000" dirty="0" err="1"/>
              <a:t>D~A무작위</a:t>
            </a:r>
            <a:r>
              <a:rPr lang="ko-KR" altLang="en-US" sz="2000" dirty="0"/>
              <a:t> 생성</a:t>
            </a:r>
          </a:p>
          <a:p>
            <a:r>
              <a:rPr lang="ko-KR" altLang="en-US" sz="2000" dirty="0"/>
              <a:t>선수의 이름은 무작위 "성"+"</a:t>
            </a:r>
            <a:r>
              <a:rPr lang="ko-KR" altLang="en-US" sz="2000" dirty="0" err="1"/>
              <a:t>이름"으로</a:t>
            </a:r>
            <a:r>
              <a:rPr lang="ko-KR" altLang="en-US" sz="2000" dirty="0"/>
              <a:t> 생성</a:t>
            </a:r>
          </a:p>
          <a:p>
            <a:r>
              <a:rPr lang="ko-KR" altLang="en-US" sz="2000" dirty="0"/>
              <a:t>▼조합 목록</a:t>
            </a:r>
          </a:p>
        </p:txBody>
      </p:sp>
      <p:pic>
        <p:nvPicPr>
          <p:cNvPr id="8" name="그림 7" descr="스크린샷, 도표, 픽셀, 디자인이(가) 표시된 사진&#10;&#10;자동 생성된 설명">
            <a:extLst>
              <a:ext uri="{FF2B5EF4-FFF2-40B4-BE49-F238E27FC236}">
                <a16:creationId xmlns:a16="http://schemas.microsoft.com/office/drawing/2014/main" id="{87112CFF-4F57-9B10-AC29-5D81879A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0" y="1135992"/>
            <a:ext cx="1221939" cy="1205188"/>
          </a:xfrm>
          <a:prstGeom prst="rect">
            <a:avLst/>
          </a:prstGeom>
        </p:spPr>
      </p:pic>
      <p:pic>
        <p:nvPicPr>
          <p:cNvPr id="9" name="그림 8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F2BE404E-13E5-033A-FEC9-01499B3F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59" y="2632950"/>
            <a:ext cx="1941677" cy="188113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AA266-B770-E323-08CE-9AFE67C400BF}"/>
              </a:ext>
            </a:extLst>
          </p:cNvPr>
          <p:cNvCxnSpPr/>
          <p:nvPr/>
        </p:nvCxnSpPr>
        <p:spPr>
          <a:xfrm>
            <a:off x="2164365" y="1958537"/>
            <a:ext cx="1439917" cy="10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ACECEE-86D8-7801-6AF5-498E5C367F29}"/>
              </a:ext>
            </a:extLst>
          </p:cNvPr>
          <p:cNvCxnSpPr>
            <a:cxnSpLocks/>
          </p:cNvCxnSpPr>
          <p:nvPr/>
        </p:nvCxnSpPr>
        <p:spPr>
          <a:xfrm flipV="1">
            <a:off x="2155605" y="4274314"/>
            <a:ext cx="1413641" cy="77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D47486-FB9F-B7FD-7C09-1E94D425FAB6}"/>
              </a:ext>
            </a:extLst>
          </p:cNvPr>
          <p:cNvSpPr txBox="1"/>
          <p:nvPr/>
        </p:nvSpPr>
        <p:spPr>
          <a:xfrm>
            <a:off x="3212472" y="903036"/>
            <a:ext cx="33537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게임 첫 시작시 9명 선수 생성</a:t>
            </a:r>
          </a:p>
          <a:p>
            <a:r>
              <a:rPr lang="ko-KR" altLang="en-US" dirty="0"/>
              <a:t>캐릭터의 이미지는 몸과 얼굴, 머리의 조합으로 랜덤 생성</a:t>
            </a:r>
            <a:endParaRPr lang="ko-KR" dirty="0"/>
          </a:p>
          <a:p>
            <a:r>
              <a:rPr lang="ko-KR" altLang="en-US" dirty="0"/>
              <a:t>전체 크기는 32X32픽셀</a:t>
            </a:r>
          </a:p>
        </p:txBody>
      </p:sp>
      <p:pic>
        <p:nvPicPr>
          <p:cNvPr id="13" name="그림 12" descr="스크린샷, 디자인, 픽셀이(가) 표시된 사진&#10;&#10;자동 생성된 설명">
            <a:extLst>
              <a:ext uri="{FF2B5EF4-FFF2-40B4-BE49-F238E27FC236}">
                <a16:creationId xmlns:a16="http://schemas.microsoft.com/office/drawing/2014/main" id="{137AC943-8AE1-77BA-A2F7-55B4B0C7B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4" y="5015295"/>
            <a:ext cx="1159861" cy="1241754"/>
          </a:xfrm>
          <a:prstGeom prst="rect">
            <a:avLst/>
          </a:prstGeom>
        </p:spPr>
      </p:pic>
      <p:pic>
        <p:nvPicPr>
          <p:cNvPr id="14" name="그림 13" descr="스크린샷, 픽셀, 디자인이(가) 표시된 사진&#10;&#10;자동 생성된 설명">
            <a:extLst>
              <a:ext uri="{FF2B5EF4-FFF2-40B4-BE49-F238E27FC236}">
                <a16:creationId xmlns:a16="http://schemas.microsoft.com/office/drawing/2014/main" id="{AA93DFE6-1332-5467-5F07-440C0BCC9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31" y="3062889"/>
            <a:ext cx="1215478" cy="115263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E5CB9A-02E1-F86A-0809-E8B13B4FDF13}"/>
              </a:ext>
            </a:extLst>
          </p:cNvPr>
          <p:cNvCxnSpPr>
            <a:cxnSpLocks/>
          </p:cNvCxnSpPr>
          <p:nvPr/>
        </p:nvCxnSpPr>
        <p:spPr>
          <a:xfrm flipV="1">
            <a:off x="2138087" y="3643693"/>
            <a:ext cx="1448676" cy="1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DCAF266-2800-2AA9-E4EC-04D3855C5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372" y="5217566"/>
            <a:ext cx="8991600" cy="115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371988-5F6C-174F-E536-A25BF0E76AC6}"/>
              </a:ext>
            </a:extLst>
          </p:cNvPr>
          <p:cNvSpPr txBox="1"/>
          <p:nvPr/>
        </p:nvSpPr>
        <p:spPr>
          <a:xfrm>
            <a:off x="7870658" y="300789"/>
            <a:ext cx="433136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 dirty="0">
                <a:latin typeface="Malgun Gothic"/>
                <a:ea typeface="Malgun Gothic"/>
              </a:rPr>
              <a:t>※선수 생성 방식은 선수 모집에서도</a:t>
            </a:r>
            <a:endParaRPr lang="en-US" sz="2000" dirty="0">
              <a:latin typeface="Malgun Gothic"/>
              <a:ea typeface="Malgun Gothic"/>
            </a:endParaRPr>
          </a:p>
          <a:p>
            <a:r>
              <a:rPr lang="ko-KR" sz="2000" dirty="0">
                <a:latin typeface="Malgun Gothic"/>
                <a:ea typeface="Malgun Gothic"/>
              </a:rPr>
              <a:t>동일하게 적용</a:t>
            </a:r>
          </a:p>
          <a:p>
            <a:endParaRPr lang="ko-KR" sz="2000" dirty="0">
              <a:latin typeface="Malgun Gothic"/>
              <a:ea typeface="Malgun Gothic"/>
            </a:endParaRP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262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>
              <a:solidFill>
                <a:schemeClr val="bg1"/>
              </a:solidFill>
            </a:endParaRPr>
          </a:p>
          <a:p>
            <a:r>
              <a:rPr lang="ko-KR" altLang="en-US" sz="3200" b="1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>
                <a:solidFill>
                  <a:schemeClr val="bg1"/>
                </a:solidFill>
              </a:rPr>
              <a:t>. 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6E01DC-1E98-EDAA-2221-DE81C920852A}"/>
              </a:ext>
            </a:extLst>
          </p:cNvPr>
          <p:cNvSpPr/>
          <p:nvPr/>
        </p:nvSpPr>
        <p:spPr>
          <a:xfrm>
            <a:off x="345199" y="1027715"/>
            <a:ext cx="5012228" cy="571204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3603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선수 능력치와 판매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B28C65-900F-949F-8190-B5C7F8286D8D}"/>
              </a:ext>
            </a:extLst>
          </p:cNvPr>
          <p:cNvSpPr/>
          <p:nvPr/>
        </p:nvSpPr>
        <p:spPr>
          <a:xfrm>
            <a:off x="852323" y="1537355"/>
            <a:ext cx="1999595" cy="2086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2A8FA096-2A5D-95DD-A368-868E9D48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24" y="1748330"/>
            <a:ext cx="1547540" cy="1583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942846-1B87-F454-7E13-05D9CBB6D8F6}"/>
              </a:ext>
            </a:extLst>
          </p:cNvPr>
          <p:cNvSpPr txBox="1"/>
          <p:nvPr/>
        </p:nvSpPr>
        <p:spPr>
          <a:xfrm>
            <a:off x="6678667" y="1168016"/>
            <a:ext cx="50220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캐릭터의 능력치는</a:t>
            </a:r>
            <a:endParaRPr lang="ko-KR"/>
          </a:p>
          <a:p>
            <a:pPr algn="ctr"/>
            <a:r>
              <a:rPr lang="ko-KR" altLang="en-US"/>
              <a:t>공격력, 방어력, 숙련도, 인기도로 이루어지며</a:t>
            </a:r>
          </a:p>
          <a:p>
            <a:pPr algn="ctr"/>
            <a:r>
              <a:rPr lang="ko-KR">
                <a:ea typeface="+mn-lt"/>
                <a:cs typeface="+mn-lt"/>
              </a:rPr>
              <a:t>각 능력치는 등급에 따라 최대치가 정해진다.</a:t>
            </a:r>
            <a:endParaRPr lang="ko-KR"/>
          </a:p>
        </p:txBody>
      </p:sp>
      <p:pic>
        <p:nvPicPr>
          <p:cNvPr id="2" name="그림 1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B5D59DA1-6837-DF0C-D2DA-72633220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04" y="2174658"/>
            <a:ext cx="5668580" cy="1335032"/>
          </a:xfrm>
          <a:prstGeom prst="rect">
            <a:avLst/>
          </a:prstGeom>
        </p:spPr>
      </p:pic>
      <p:pic>
        <p:nvPicPr>
          <p:cNvPr id="7" name="그림 6" descr="라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A53EC8C3-0CF0-F80D-4EF4-1D2AD2DA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089" y="5336457"/>
            <a:ext cx="5022740" cy="656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174F4-35D1-4764-871E-2DB1340073ED}"/>
              </a:ext>
            </a:extLst>
          </p:cNvPr>
          <p:cNvSpPr txBox="1"/>
          <p:nvPr/>
        </p:nvSpPr>
        <p:spPr>
          <a:xfrm>
            <a:off x="6170666" y="3739492"/>
            <a:ext cx="6038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캐릭터의 판매 금액은 캐릭터의 기본 능력치에 비례한다.</a:t>
            </a:r>
          </a:p>
          <a:p>
            <a:pPr algn="ctr"/>
            <a:r>
              <a:rPr lang="ko-KR" altLang="en-US" dirty="0"/>
              <a:t>캐릭터는 생성한 다음 시즌부터 판매 할 수 있다.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346E9-36FF-6BA1-DEF4-F076F08CC9AC}"/>
              </a:ext>
            </a:extLst>
          </p:cNvPr>
          <p:cNvSpPr txBox="1"/>
          <p:nvPr/>
        </p:nvSpPr>
        <p:spPr>
          <a:xfrm>
            <a:off x="8141355" y="6238846"/>
            <a:ext cx="502208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>
                <a:solidFill>
                  <a:srgbClr val="FF0000"/>
                </a:solidFill>
              </a:rPr>
              <a:t>표기 되어있는 수치와 공식은 추후 변동될 수 있음</a:t>
            </a:r>
          </a:p>
        </p:txBody>
      </p:sp>
      <p:pic>
        <p:nvPicPr>
          <p:cNvPr id="11" name="그림 10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CC088753-149D-0772-529C-7AD3F90B3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014" y="4508221"/>
            <a:ext cx="345757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0A1B25-396A-CC43-E635-84ED85FD5490}"/>
              </a:ext>
            </a:extLst>
          </p:cNvPr>
          <p:cNvSpPr txBox="1"/>
          <p:nvPr/>
        </p:nvSpPr>
        <p:spPr>
          <a:xfrm>
            <a:off x="3051939" y="2523248"/>
            <a:ext cx="22142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i="1"/>
              <a:t>능력치 상세 이미지</a:t>
            </a:r>
            <a:endParaRPr lang="ko-KR" i="1"/>
          </a:p>
          <a:p>
            <a:pPr algn="ctr"/>
            <a:r>
              <a:rPr lang="ko-KR" altLang="en-US" i="1"/>
              <a:t>, 설명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113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선수 훈련</a:t>
            </a:r>
            <a:endParaRPr lang="ko-KR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25DC50-DE36-D2B7-4F2B-B4BF4ED17956}"/>
              </a:ext>
            </a:extLst>
          </p:cNvPr>
          <p:cNvSpPr/>
          <p:nvPr/>
        </p:nvSpPr>
        <p:spPr>
          <a:xfrm>
            <a:off x="406509" y="1036472"/>
            <a:ext cx="1246023" cy="12188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8F2B18F-8F80-6CEA-E61B-9DE8E8887DDD}"/>
              </a:ext>
            </a:extLst>
          </p:cNvPr>
          <p:cNvSpPr/>
          <p:nvPr/>
        </p:nvSpPr>
        <p:spPr>
          <a:xfrm>
            <a:off x="1799128" y="1018954"/>
            <a:ext cx="1246023" cy="12188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71CE2-5D6B-E865-2857-E36A7C9F5549}"/>
              </a:ext>
            </a:extLst>
          </p:cNvPr>
          <p:cNvSpPr/>
          <p:nvPr/>
        </p:nvSpPr>
        <p:spPr>
          <a:xfrm>
            <a:off x="3191749" y="1036471"/>
            <a:ext cx="1246023" cy="12188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EA551-9800-A4C0-08AB-3823ED06610B}"/>
              </a:ext>
            </a:extLst>
          </p:cNvPr>
          <p:cNvSpPr txBox="1"/>
          <p:nvPr/>
        </p:nvSpPr>
        <p:spPr>
          <a:xfrm>
            <a:off x="701018" y="1443092"/>
            <a:ext cx="1911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i="1"/>
              <a:t>훈련1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0B84CD-E573-D273-B343-A6C2119CAB01}"/>
              </a:ext>
            </a:extLst>
          </p:cNvPr>
          <p:cNvSpPr txBox="1"/>
          <p:nvPr/>
        </p:nvSpPr>
        <p:spPr>
          <a:xfrm>
            <a:off x="2023569" y="1460608"/>
            <a:ext cx="1911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i="1"/>
              <a:t>훈련2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4D287B-A810-20E2-6E78-1B4436E11243}"/>
              </a:ext>
            </a:extLst>
          </p:cNvPr>
          <p:cNvSpPr txBox="1"/>
          <p:nvPr/>
        </p:nvSpPr>
        <p:spPr>
          <a:xfrm>
            <a:off x="3486259" y="1460608"/>
            <a:ext cx="1911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i="1"/>
              <a:t>휴식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A229D5-5712-186A-07A5-F26F45C8896C}"/>
              </a:ext>
            </a:extLst>
          </p:cNvPr>
          <p:cNvSpPr txBox="1"/>
          <p:nvPr/>
        </p:nvSpPr>
        <p:spPr>
          <a:xfrm>
            <a:off x="145658" y="2644433"/>
            <a:ext cx="50665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훈련1: 공격력, 방어력 1~5 증가, 컨디션3 하락</a:t>
            </a:r>
          </a:p>
          <a:p>
            <a:pPr algn="ctr"/>
            <a:r>
              <a:rPr lang="ko-KR" altLang="en-US" dirty="0"/>
              <a:t>휴식: 컨디션 10증가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9E128D-2134-B236-802E-91871254CCFB}"/>
              </a:ext>
            </a:extLst>
          </p:cNvPr>
          <p:cNvSpPr txBox="1"/>
          <p:nvPr/>
        </p:nvSpPr>
        <p:spPr>
          <a:xfrm>
            <a:off x="407726" y="5611417"/>
            <a:ext cx="47330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선수의 능력치는 훈련을 통하여 성장 시킬 수 있지만 최대 능력치를 초과할 수 없다</a:t>
            </a:r>
            <a:endParaRPr lang="ko-KR"/>
          </a:p>
          <a:p>
            <a:pPr algn="ctr"/>
            <a:r>
              <a:rPr lang="ko-KR" altLang="en-US"/>
              <a:t>(등급은 성장 시킬 수 없다.)</a:t>
            </a: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EB092BCC-44AC-DB19-6D11-1213569A4277}"/>
              </a:ext>
            </a:extLst>
          </p:cNvPr>
          <p:cNvSpPr txBox="1"/>
          <p:nvPr/>
        </p:nvSpPr>
        <p:spPr>
          <a:xfrm>
            <a:off x="6205701" y="612666"/>
            <a:ext cx="5381187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캐릭터는 능력치 외에도 "</a:t>
            </a:r>
            <a:r>
              <a:rPr lang="ko-KR" altLang="en-US" err="1"/>
              <a:t>컨디션"수치가</a:t>
            </a:r>
            <a:r>
              <a:rPr lang="ko-KR" altLang="en-US"/>
              <a:t> 존재 하며</a:t>
            </a:r>
          </a:p>
          <a:p>
            <a:pPr algn="ctr"/>
            <a:r>
              <a:rPr lang="ko-KR" altLang="en-US"/>
              <a:t>훈련과 경기를 수행을 하면 컨디션이 하락하며</a:t>
            </a:r>
          </a:p>
          <a:p>
            <a:pPr algn="ctr"/>
            <a:r>
              <a:rPr lang="ko-KR" altLang="en-US"/>
              <a:t>휴식을 통해 회복이 가능하다.</a:t>
            </a:r>
          </a:p>
          <a:p>
            <a:pPr algn="ctr"/>
            <a:endParaRPr lang="ko-KR" altLang="en-US"/>
          </a:p>
          <a:p>
            <a:pPr algn="ctr"/>
            <a:r>
              <a:rPr lang="ko-KR" altLang="en-US"/>
              <a:t>컨디션은 수치에 따라 기본 능력치에 보너스 수치를 주고 부상확률을 낮춘다.</a:t>
            </a:r>
          </a:p>
          <a:p>
            <a:pPr algn="ctr"/>
            <a:endParaRPr lang="ko-KR" altLang="en-US"/>
          </a:p>
        </p:txBody>
      </p:sp>
      <p:pic>
        <p:nvPicPr>
          <p:cNvPr id="58" name="그림 57" descr="스크린샷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36DFE7A4-264B-E9FE-79A2-214B7A54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49" y="2346105"/>
            <a:ext cx="5876925" cy="10096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81168D1-1240-83A6-6A54-E34B865BEB1D}"/>
              </a:ext>
            </a:extLst>
          </p:cNvPr>
          <p:cNvSpPr txBox="1"/>
          <p:nvPr/>
        </p:nvSpPr>
        <p:spPr>
          <a:xfrm>
            <a:off x="8132596" y="6156871"/>
            <a:ext cx="502208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>
                <a:solidFill>
                  <a:srgbClr val="FF0000"/>
                </a:solidFill>
              </a:rPr>
              <a:t>표기 되어있는 수치와 공식은 추후 변동될 수 있음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2042FB-6CBF-570D-7FB2-D3E534F8B803}"/>
              </a:ext>
            </a:extLst>
          </p:cNvPr>
          <p:cNvSpPr/>
          <p:nvPr/>
        </p:nvSpPr>
        <p:spPr>
          <a:xfrm>
            <a:off x="6011151" y="3648183"/>
            <a:ext cx="2060905" cy="2209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10C3C2DF-C6C5-19D2-FF43-3DF1A753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52" y="3955502"/>
            <a:ext cx="1547540" cy="158334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CB592DA-3EC0-A385-0AC9-6E4FF596ACD2}"/>
              </a:ext>
            </a:extLst>
          </p:cNvPr>
          <p:cNvSpPr/>
          <p:nvPr/>
        </p:nvSpPr>
        <p:spPr>
          <a:xfrm>
            <a:off x="143748" y="3847988"/>
            <a:ext cx="5056021" cy="1569217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7AD28-7FAB-FE61-E353-92EDCA089B83}"/>
              </a:ext>
            </a:extLst>
          </p:cNvPr>
          <p:cNvSpPr txBox="1"/>
          <p:nvPr/>
        </p:nvSpPr>
        <p:spPr>
          <a:xfrm>
            <a:off x="354943" y="4387629"/>
            <a:ext cx="4645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i="1"/>
              <a:t>훈련 별 능력치 변화 값 추가예정</a:t>
            </a:r>
            <a:endParaRPr lang="ko-KR" altLang="en-US"/>
          </a:p>
        </p:txBody>
      </p:sp>
      <p:pic>
        <p:nvPicPr>
          <p:cNvPr id="70" name="그림 69" descr="픽셀, 그래픽이(가) 표시된 사진&#10;&#10;자동 생성된 설명">
            <a:extLst>
              <a:ext uri="{FF2B5EF4-FFF2-40B4-BE49-F238E27FC236}">
                <a16:creationId xmlns:a16="http://schemas.microsoft.com/office/drawing/2014/main" id="{395B4503-28AD-0DAC-2F35-41CC5ADDB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341" y="3741299"/>
            <a:ext cx="525845" cy="48774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D4F918A-14A3-E95C-975C-5B0D0DDE5D27}"/>
              </a:ext>
            </a:extLst>
          </p:cNvPr>
          <p:cNvSpPr txBox="1"/>
          <p:nvPr/>
        </p:nvSpPr>
        <p:spPr>
          <a:xfrm>
            <a:off x="8131229" y="3602569"/>
            <a:ext cx="38133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게임내에서 정확한 수치를 표기 하지 않는다. </a:t>
            </a:r>
            <a:endParaRPr lang="ko-KR"/>
          </a:p>
          <a:p>
            <a:pPr algn="ctr"/>
            <a:r>
              <a:rPr lang="ko-KR" altLang="en-US"/>
              <a:t>능력치 배율 UI 만 표시</a:t>
            </a:r>
            <a:endParaRPr lang="ko-KR"/>
          </a:p>
          <a:p>
            <a:pPr algn="ctr"/>
            <a:endParaRPr lang="ko-KR" altLang="en-US"/>
          </a:p>
          <a:p>
            <a:pPr algn="ctr"/>
            <a:r>
              <a:rPr lang="ko-KR" altLang="en-US"/>
              <a:t>부상에 당한 캐릭터는 컨디션이35이상이 되기 전까지 훈련을 수행하지 않으며 훈련 선택 시 컨디션이 5씩 회복된다.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C86781-D311-5ECD-BC01-5F3655F97CE9}"/>
              </a:ext>
            </a:extLst>
          </p:cNvPr>
          <p:cNvSpPr txBox="1"/>
          <p:nvPr/>
        </p:nvSpPr>
        <p:spPr>
          <a:xfrm>
            <a:off x="6013011" y="3354111"/>
            <a:ext cx="46454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▼능력치 배율 상승 UI</a:t>
            </a:r>
            <a:endParaRPr lang="ko-KR" altLang="en-US" i="1" u="sng"/>
          </a:p>
        </p:txBody>
      </p:sp>
      <p:pic>
        <p:nvPicPr>
          <p:cNvPr id="73" name="그림 72" descr="상징이(가) 표시된 사진&#10;&#10;자동 생성된 설명">
            <a:extLst>
              <a:ext uri="{FF2B5EF4-FFF2-40B4-BE49-F238E27FC236}">
                <a16:creationId xmlns:a16="http://schemas.microsoft.com/office/drawing/2014/main" id="{76891226-CAF3-D0C4-F49A-C25F652DA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727" y="5156336"/>
            <a:ext cx="533729" cy="53022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AA30BB-E198-70C6-28BB-83F6418BB364}"/>
              </a:ext>
            </a:extLst>
          </p:cNvPr>
          <p:cNvSpPr txBox="1"/>
          <p:nvPr/>
        </p:nvSpPr>
        <p:spPr>
          <a:xfrm>
            <a:off x="5662665" y="5832799"/>
            <a:ext cx="46454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▲부상 </a:t>
            </a:r>
            <a:r>
              <a:rPr lang="ko-KR" altLang="en-US" sz="1000" i="1" err="1"/>
              <a:t>상태UI</a:t>
            </a:r>
            <a:endParaRPr lang="ko-KR" altLang="en-US" i="1" u="sng" err="1"/>
          </a:p>
        </p:txBody>
      </p:sp>
    </p:spTree>
    <p:extLst>
      <p:ext uri="{BB962C8B-B14F-4D97-AF65-F5344CB8AC3E}">
        <p14:creationId xmlns:p14="http://schemas.microsoft.com/office/powerpoint/2010/main" val="299695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261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선수 </a:t>
            </a:r>
            <a:r>
              <a:rPr lang="ko-KR" altLang="en-US" sz="2800" b="1" spc="-300" dirty="0" err="1">
                <a:solidFill>
                  <a:schemeClr val="accent1"/>
                </a:solidFill>
                <a:ea typeface="Malgun Gothic"/>
              </a:rPr>
              <a:t>모집_방출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42C31ABA-41BF-12AD-47C9-93256E57299E}"/>
              </a:ext>
            </a:extLst>
          </p:cNvPr>
          <p:cNvSpPr txBox="1"/>
          <p:nvPr/>
        </p:nvSpPr>
        <p:spPr>
          <a:xfrm>
            <a:off x="5754517" y="1745641"/>
            <a:ext cx="6443976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플레이어는 9~18명의 선수를 보유할 수 있다.</a:t>
            </a:r>
            <a:endParaRPr lang="ko-KR"/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9명이하 판매 </a:t>
            </a:r>
            <a:r>
              <a:rPr lang="ko-KR" altLang="en-US" dirty="0" err="1"/>
              <a:t>text</a:t>
            </a:r>
            <a:r>
              <a:rPr lang="ko-KR" altLang="en-US" dirty="0"/>
              <a:t>{판매 할 수 없습니다} 판매 </a:t>
            </a:r>
            <a:r>
              <a:rPr lang="ko-KR" altLang="en-US" dirty="0" err="1"/>
              <a:t>text</a:t>
            </a:r>
            <a:r>
              <a:rPr lang="ko-KR" altLang="en-US" dirty="0"/>
              <a:t>{선수를 내보낼 수 없습니다}출력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18명이상-모집불가text 보유한 선수가 너무 많습니다}출력 </a:t>
            </a:r>
          </a:p>
          <a:p>
            <a:pPr algn="ctr"/>
            <a:endParaRPr lang="ko-KR" altLang="en-US"/>
          </a:p>
        </p:txBody>
      </p:sp>
      <p:pic>
        <p:nvPicPr>
          <p:cNvPr id="12" name="그림 11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32AEFDBB-A16F-57F3-6E2F-A3E752E0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82" y="5094873"/>
            <a:ext cx="5686425" cy="1200150"/>
          </a:xfrm>
          <a:prstGeom prst="rect">
            <a:avLst/>
          </a:prstGeom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FB7D5BDA-243D-7A93-154B-9BFBD3E87B87}"/>
              </a:ext>
            </a:extLst>
          </p:cNvPr>
          <p:cNvSpPr txBox="1"/>
          <p:nvPr/>
        </p:nvSpPr>
        <p:spPr>
          <a:xfrm>
            <a:off x="340306" y="4492851"/>
            <a:ext cx="719595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구단 지명도 300/600 </a:t>
            </a:r>
            <a:r>
              <a:rPr lang="ko-KR" altLang="en-US" dirty="0" err="1"/>
              <a:t>달성시</a:t>
            </a:r>
            <a:r>
              <a:rPr lang="ko-KR" altLang="en-US" dirty="0"/>
              <a:t> [중급 선수 모집]/[상급 선수 모집] 개방</a:t>
            </a:r>
          </a:p>
          <a:p>
            <a:r>
              <a:rPr lang="ko-KR" altLang="en-US" dirty="0"/>
              <a:t>모집하는 단계에 따라 선수의 등급 변동</a:t>
            </a:r>
          </a:p>
          <a:p>
            <a:endParaRPr lang="ko-KR" altLang="en-US" dirty="0"/>
          </a:p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1F8210-A80B-8C1A-BD60-479FD41A6329}"/>
              </a:ext>
            </a:extLst>
          </p:cNvPr>
          <p:cNvSpPr/>
          <p:nvPr/>
        </p:nvSpPr>
        <p:spPr>
          <a:xfrm>
            <a:off x="345199" y="1027715"/>
            <a:ext cx="4300360" cy="312525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C1BE28-F772-E10E-5CF2-134C43566D5D}"/>
              </a:ext>
            </a:extLst>
          </p:cNvPr>
          <p:cNvSpPr/>
          <p:nvPr/>
        </p:nvSpPr>
        <p:spPr>
          <a:xfrm>
            <a:off x="852323" y="1537355"/>
            <a:ext cx="1999595" cy="2086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76AAD601-A493-1655-DF58-D8729809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4" y="1748330"/>
            <a:ext cx="1547540" cy="15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FEA66F-EE7C-A2D6-C6AA-8C00C6F898C8}"/>
              </a:ext>
            </a:extLst>
          </p:cNvPr>
          <p:cNvSpPr/>
          <p:nvPr/>
        </p:nvSpPr>
        <p:spPr>
          <a:xfrm>
            <a:off x="332398" y="3425836"/>
            <a:ext cx="5056021" cy="102748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60813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err="1">
                <a:solidFill>
                  <a:schemeClr val="accent1"/>
                </a:solidFill>
                <a:ea typeface="Malgun Gothic"/>
              </a:rPr>
              <a:t>구단_생성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BE618B-9E2D-80C3-E41B-C03B062B6024}"/>
              </a:ext>
            </a:extLst>
          </p:cNvPr>
          <p:cNvSpPr txBox="1"/>
          <p:nvPr/>
        </p:nvSpPr>
        <p:spPr>
          <a:xfrm>
            <a:off x="260219" y="2363363"/>
            <a:ext cx="50220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플레이어의 팀은 "지명도(인지도)" 수치를 가지고 있다.</a:t>
            </a:r>
          </a:p>
        </p:txBody>
      </p:sp>
      <p:pic>
        <p:nvPicPr>
          <p:cNvPr id="13" name="그림 12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BFA2DB32-892B-61A2-76EE-C55B7973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5" y="3528341"/>
            <a:ext cx="4514850" cy="838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28EF4B-F450-B076-7480-DD775F2AD66C}"/>
              </a:ext>
            </a:extLst>
          </p:cNvPr>
          <p:cNvSpPr txBox="1"/>
          <p:nvPr/>
        </p:nvSpPr>
        <p:spPr>
          <a:xfrm>
            <a:off x="218291" y="4668973"/>
            <a:ext cx="52304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지명도는 최대 200의 수치를 가지며 </a:t>
            </a:r>
          </a:p>
          <a:p>
            <a:pPr algn="ctr"/>
            <a:r>
              <a:rPr lang="ko-KR" altLang="en-US"/>
              <a:t>최대 지명도 수치를 초과할 수 없다.</a:t>
            </a:r>
          </a:p>
          <a:p>
            <a:pPr algn="ctr"/>
            <a:endParaRPr lang="ko-KR" altLang="en-US"/>
          </a:p>
          <a:p>
            <a:pPr algn="ctr"/>
            <a:r>
              <a:rPr lang="ko-KR" altLang="en-US"/>
              <a:t>인지도는 경기의 승/패 리그 </a:t>
            </a:r>
            <a:r>
              <a:rPr lang="ko-KR" altLang="en-US" err="1"/>
              <a:t>순위등의</a:t>
            </a:r>
            <a:r>
              <a:rPr lang="ko-KR" altLang="en-US"/>
              <a:t> 추가 점수를 더하여 </a:t>
            </a:r>
            <a:r>
              <a:rPr lang="ko-KR" altLang="en-US" err="1"/>
              <a:t>최종값이</a:t>
            </a:r>
            <a:r>
              <a:rPr lang="ko-KR" altLang="en-US"/>
              <a:t> 결정 된다.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71DA0-C1DA-513D-3D2E-EA73C46AE7ED}"/>
              </a:ext>
            </a:extLst>
          </p:cNvPr>
          <p:cNvSpPr txBox="1"/>
          <p:nvPr/>
        </p:nvSpPr>
        <p:spPr>
          <a:xfrm>
            <a:off x="360020" y="1123210"/>
            <a:ext cx="48206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플레이어는 시작 단계에서 준비된 팀 로고를 선택하고 팀 이름을 입력할 수 있다.</a:t>
            </a:r>
          </a:p>
          <a:p>
            <a:pPr algn="ctr"/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dirty="0">
                <a:ea typeface="+mn-lt"/>
                <a:cs typeface="+mn-lt"/>
              </a:rPr>
              <a:t>기본 팀이름은 "유한 타이거즈" 사용)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10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97201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err="1">
                <a:solidFill>
                  <a:schemeClr val="accent1"/>
                </a:solidFill>
                <a:ea typeface="Malgun Gothic"/>
              </a:rPr>
              <a:t>리그_팀</a:t>
            </a:r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1BC4C-5369-9DE3-0750-0E253FD178FA}"/>
              </a:ext>
            </a:extLst>
          </p:cNvPr>
          <p:cNvSpPr txBox="1"/>
          <p:nvPr/>
        </p:nvSpPr>
        <p:spPr>
          <a:xfrm>
            <a:off x="365004" y="4693713"/>
            <a:ext cx="5203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플레이어의 구단은 리그에 소속되어 있으며 리그에는 플레이어를 제외한 7개의 팀이 존재한다. </a:t>
            </a:r>
            <a:endParaRPr lang="ko-KR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18F2D8-6417-9B8F-39F5-1097D4CD6035}"/>
              </a:ext>
            </a:extLst>
          </p:cNvPr>
          <p:cNvSpPr/>
          <p:nvPr/>
        </p:nvSpPr>
        <p:spPr>
          <a:xfrm>
            <a:off x="402703" y="2551826"/>
            <a:ext cx="6448642" cy="198963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7387244-9ACA-7E20-0F0A-DEEBA6F5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43" y="2810427"/>
            <a:ext cx="6219606" cy="554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D07157-2D35-6AD1-1FEA-B57FF49DA962}"/>
              </a:ext>
            </a:extLst>
          </p:cNvPr>
          <p:cNvSpPr txBox="1"/>
          <p:nvPr/>
        </p:nvSpPr>
        <p:spPr>
          <a:xfrm>
            <a:off x="945147" y="3616631"/>
            <a:ext cx="52034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타팀의</a:t>
            </a:r>
            <a:r>
              <a:rPr lang="ko-KR" altLang="en-US"/>
              <a:t> 이름은 연고지와 </a:t>
            </a:r>
            <a:r>
              <a:rPr lang="ko-KR" altLang="en-US" err="1"/>
              <a:t>팀명을</a:t>
            </a:r>
            <a:r>
              <a:rPr lang="ko-KR" altLang="en-US"/>
              <a:t> 조합해 중복되지 않게 랜덤 생성(※</a:t>
            </a:r>
            <a:r>
              <a:rPr lang="ko-KR" altLang="en-US" err="1"/>
              <a:t>연고지:팀명</a:t>
            </a:r>
            <a:r>
              <a:rPr lang="ko-KR" altLang="en-US"/>
              <a:t>- 연고지가 앞에 오게 </a:t>
            </a:r>
            <a:r>
              <a:rPr lang="ko-KR" altLang="en-US" err="1"/>
              <a:t>조합ex.수원</a:t>
            </a:r>
            <a:r>
              <a:rPr lang="ko-KR" altLang="en-US"/>
              <a:t> 레인저스)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E15DB-7B9B-38D4-0C6D-17185266AC5B}"/>
              </a:ext>
            </a:extLst>
          </p:cNvPr>
          <p:cNvSpPr txBox="1"/>
          <p:nvPr/>
        </p:nvSpPr>
        <p:spPr>
          <a:xfrm>
            <a:off x="236275" y="5475993"/>
            <a:ext cx="5623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생성한 팀들은 각 별개의 공격력과 방어력을 갖는다. </a:t>
            </a:r>
          </a:p>
        </p:txBody>
      </p:sp>
      <p:pic>
        <p:nvPicPr>
          <p:cNvPr id="15" name="그림 14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71BFB956-71AE-99F1-C930-FE9FB59C6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1" y="5923616"/>
            <a:ext cx="6341460" cy="767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5D8831-0D1A-1FE0-CBCA-19E0B8676184}"/>
              </a:ext>
            </a:extLst>
          </p:cNvPr>
          <p:cNvSpPr txBox="1"/>
          <p:nvPr/>
        </p:nvSpPr>
        <p:spPr>
          <a:xfrm>
            <a:off x="364772" y="974638"/>
            <a:ext cx="67012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1."첫(소속리그 기본 능력치)"는 25이며 사우이 리그 진출 시 50씩 증가한다.</a:t>
            </a:r>
          </a:p>
          <a:p>
            <a:r>
              <a:rPr lang="ko-KR" altLang="en-US"/>
              <a:t>2.(생성 시 랜덤 능력치)는 (30~130)사이에서 결정한다.</a:t>
            </a:r>
          </a:p>
          <a:p>
            <a:r>
              <a:rPr lang="ko-KR" altLang="en-US"/>
              <a:t>3.시즌이 끝나고 플레이어가 상위리그로 진출하지 못하면 플레이어를 제외한 </a:t>
            </a:r>
            <a:r>
              <a:rPr lang="ko-KR" altLang="en-US" err="1"/>
              <a:t>다른팀들의</a:t>
            </a:r>
            <a:r>
              <a:rPr lang="ko-KR" altLang="en-US"/>
              <a:t> 능력치는 초기화되고 다시 생성된다.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3D25C-3FB2-C023-796F-4DE55157600A}"/>
              </a:ext>
            </a:extLst>
          </p:cNvPr>
          <p:cNvSpPr txBox="1"/>
          <p:nvPr/>
        </p:nvSpPr>
        <p:spPr>
          <a:xfrm>
            <a:off x="8285560" y="1636375"/>
            <a:ext cx="3222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플레이어를 제외한 팀들에게 순서대로 1~7 넘버링 부여</a:t>
            </a:r>
          </a:p>
        </p:txBody>
      </p:sp>
    </p:spTree>
    <p:extLst>
      <p:ext uri="{BB962C8B-B14F-4D97-AF65-F5344CB8AC3E}">
        <p14:creationId xmlns:p14="http://schemas.microsoft.com/office/powerpoint/2010/main" val="425160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545</cp:revision>
  <dcterms:created xsi:type="dcterms:W3CDTF">2022-08-03T01:14:38Z</dcterms:created>
  <dcterms:modified xsi:type="dcterms:W3CDTF">2024-10-12T19:09:44Z</dcterms:modified>
</cp:coreProperties>
</file>