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70" r:id="rId5"/>
    <p:sldId id="271" r:id="rId6"/>
    <p:sldId id="272" r:id="rId7"/>
    <p:sldId id="273" r:id="rId8"/>
    <p:sldId id="266" r:id="rId9"/>
    <p:sldId id="264" r:id="rId10"/>
    <p:sldId id="269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043A0-A8A5-3912-4FC7-9202AC6177F1}" v="8" dt="2024-09-24T11:56:46.698"/>
    <p1510:client id="{1BCDE3DF-816D-82A0-9037-B33BCE09BA73}" v="730" dt="2024-09-24T15:43:08.742"/>
    <p1510:client id="{3F620068-0A19-E159-ABBA-9A5FC190D8F9}" v="57" dt="2024-09-23T16:11:02.675"/>
    <p1510:client id="{4864DE13-7636-6C60-6C10-2A2B68C55B07}" v="360" dt="2024-09-24T09:28:33.868"/>
    <p1510:client id="{7B7EFB11-F72A-4A99-F51C-102F4F42E488}" v="38" dt="2024-09-24T05:59:49.226"/>
    <p1510:client id="{7E451A9E-F6C9-441A-641C-32F1DFC16D6A}" v="5" dt="2024-09-23T11:26:05.606"/>
    <p1510:client id="{9EBE998F-3F32-76F2-D4B2-1355C7EAB821}" v="242" dt="2024-09-24T04:01:09.887"/>
    <p1510:client id="{B211CEAC-19E9-D968-28F8-BB8AF4DF7F88}" v="242" dt="2024-09-24T04:48:30.846"/>
    <p1510:client id="{EB1619BF-C4B8-9B47-A949-D365A8B6B902}" v="444" dt="2024-09-24T03:44:19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b="1">
                <a:latin typeface="Malgun Gothic"/>
                <a:ea typeface="Malgun Gothic"/>
              </a:rPr>
              <a:t>프로젝트 </a:t>
            </a:r>
            <a:r>
              <a:rPr lang="en-US" altLang="ko-KR" b="1">
                <a:latin typeface="Malgun Gothic"/>
                <a:ea typeface="+mj-lt"/>
              </a:rPr>
              <a:t>YB</a:t>
            </a:r>
            <a:endParaRPr lang="ko-KR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68FA4-CF4B-AC80-3C2A-83445BC3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리그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5802B-7E6C-0BFC-AAA0-8E3C5703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 dirty="0">
                <a:ea typeface="맑은 고딕"/>
              </a:rPr>
              <a:t>소속한 리그의 팀들과 4번씩 경기</a:t>
            </a:r>
          </a:p>
          <a:p>
            <a:r>
              <a:rPr lang="ko-KR" altLang="en-US" sz="1400" dirty="0">
                <a:ea typeface="맑은 고딕"/>
              </a:rPr>
              <a:t>승3 무1 패0점 씩 점수 부여</a:t>
            </a:r>
          </a:p>
          <a:p>
            <a:r>
              <a:rPr lang="ko-KR" altLang="en-US" sz="1400" dirty="0">
                <a:ea typeface="맑은 고딕"/>
              </a:rPr>
              <a:t>시즌이 끝난 후 리그순위에 따라 상금 획득</a:t>
            </a:r>
          </a:p>
          <a:p>
            <a:r>
              <a:rPr lang="ko-KR" altLang="en-US" sz="1400" dirty="0">
                <a:ea typeface="맑은 고딕"/>
              </a:rPr>
              <a:t>리그에서 우승 시 다음리그로 진출 여부확인 </a:t>
            </a:r>
          </a:p>
          <a:p>
            <a:endParaRPr lang="ko-KR" altLang="en-US" sz="1400" dirty="0">
              <a:ea typeface="맑은 고딕"/>
            </a:endParaRPr>
          </a:p>
          <a:p>
            <a:endParaRPr lang="ko-KR" altLang="en-US" sz="1400" dirty="0">
              <a:ea typeface="맑은 고딕"/>
            </a:endParaRPr>
          </a:p>
          <a:p>
            <a:endParaRPr lang="ko-KR" altLang="en-US" sz="1400" dirty="0">
              <a:ea typeface="맑은 고딕"/>
            </a:endParaRPr>
          </a:p>
          <a:p>
            <a:r>
              <a:rPr lang="ko-KR" altLang="en-US" sz="1400" dirty="0">
                <a:ea typeface="맑은 고딕"/>
              </a:rPr>
              <a:t>※포스트 시즌</a:t>
            </a:r>
          </a:p>
          <a:p>
            <a:r>
              <a:rPr lang="ko-KR" sz="1400" dirty="0">
                <a:latin typeface="Malgun Gothic"/>
                <a:ea typeface="Malgun Gothic"/>
              </a:rPr>
              <a:t>※</a:t>
            </a:r>
            <a:r>
              <a:rPr lang="ko-KR" altLang="en-US" sz="1400" dirty="0">
                <a:latin typeface="Malgun Gothic"/>
                <a:ea typeface="Malgun Gothic"/>
              </a:rPr>
              <a:t>이적 시장</a:t>
            </a:r>
            <a:endParaRPr lang="ko-KR" alt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332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D16D0-6E0A-2CDC-1819-5B3423DA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E4479-46D3-20E7-E62A-9BEFBE35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>
                <a:ea typeface="맑은 고딕"/>
              </a:rPr>
              <a:t>게임의 재화인 "</a:t>
            </a:r>
            <a:r>
              <a:rPr lang="ko-KR" altLang="en-US" sz="1400" err="1">
                <a:ea typeface="맑은 고딕"/>
              </a:rPr>
              <a:t>돈"은</a:t>
            </a:r>
            <a:r>
              <a:rPr lang="ko-KR" altLang="en-US" sz="1400">
                <a:ea typeface="맑은 고딕"/>
              </a:rPr>
              <a:t> 팀의 일정을 소화하거나 새로운 선수를 영입 할 때 소모된다.</a:t>
            </a:r>
          </a:p>
          <a:p>
            <a:endParaRPr lang="ko-KR" altLang="en-US" sz="1400">
              <a:ea typeface="맑은 고딕"/>
            </a:endParaRPr>
          </a:p>
          <a:p>
            <a:r>
              <a:rPr lang="ko-KR" altLang="en-US" sz="1400">
                <a:ea typeface="맑은 고딕"/>
              </a:rPr>
              <a:t>재화는 경기가 끝났을 때 팔린 팀 인기도에 따라 </a:t>
            </a:r>
            <a:r>
              <a:rPr lang="ko-KR" altLang="en-US" sz="1400" err="1">
                <a:ea typeface="맑은 고딕"/>
              </a:rPr>
              <a:t>티켓값</a:t>
            </a:r>
            <a:r>
              <a:rPr lang="ko-KR" altLang="en-US" sz="1400">
                <a:ea typeface="맑은 고딕"/>
              </a:rPr>
              <a:t>, 명성치에 따른 스폰서로 인해 고정적으로 획득하게 된다.</a:t>
            </a:r>
          </a:p>
        </p:txBody>
      </p:sp>
    </p:spTree>
    <p:extLst>
      <p:ext uri="{BB962C8B-B14F-4D97-AF65-F5344CB8AC3E}">
        <p14:creationId xmlns:p14="http://schemas.microsoft.com/office/powerpoint/2010/main" val="160446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6E5BC-6B3F-3293-52C9-9F5EDFDA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10" y="2764987"/>
            <a:ext cx="10515600" cy="1325563"/>
          </a:xfrm>
        </p:spPr>
        <p:txBody>
          <a:bodyPr/>
          <a:lstStyle/>
          <a:p>
            <a:pPr algn="ctr"/>
            <a:r>
              <a:rPr lang="ko-KR" altLang="en-US" err="1">
                <a:ea typeface="맑은 고딕"/>
              </a:rPr>
              <a:t>플로우차트</a:t>
            </a:r>
            <a:endParaRPr lang="ko-KR" altLang="en-US" err="1"/>
          </a:p>
        </p:txBody>
      </p:sp>
    </p:spTree>
    <p:extLst>
      <p:ext uri="{BB962C8B-B14F-4D97-AF65-F5344CB8AC3E}">
        <p14:creationId xmlns:p14="http://schemas.microsoft.com/office/powerpoint/2010/main" val="178589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04D3B-A265-B125-B81F-B42646F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>
                <a:ea typeface="맑은 고딕"/>
              </a:rPr>
              <a:t>메인메뉴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3E3F043-3EE6-3560-B065-0A58C509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16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보유중인 재화, 구단의 </a:t>
            </a:r>
            <a:r>
              <a:rPr lang="ko-KR" altLang="en-US" dirty="0" err="1">
                <a:ea typeface="맑은 고딕"/>
              </a:rPr>
              <a:t>명성치</a:t>
            </a:r>
            <a:r>
              <a:rPr lang="ko-KR" altLang="en-US" dirty="0">
                <a:ea typeface="맑은 고딕"/>
              </a:rPr>
              <a:t>, 인기도 표시, 소속리그와 현재 순위 표시</a:t>
            </a:r>
          </a:p>
          <a:p>
            <a:r>
              <a:rPr lang="ko-KR" altLang="en-US" dirty="0">
                <a:ea typeface="맑은 고딕"/>
              </a:rPr>
              <a:t>선택가능한 메뉴 표시</a:t>
            </a:r>
          </a:p>
          <a:p>
            <a:r>
              <a:rPr lang="ko-KR" altLang="en-US" sz="2000" dirty="0">
                <a:ea typeface="맑은 고딕"/>
              </a:rPr>
              <a:t>일정선택</a:t>
            </a:r>
            <a:endParaRPr lang="ko-KR" altLang="en-US" sz="2000" dirty="0">
              <a:ea typeface="맑은 고딕" panose="020B0503020000020004" pitchFamily="34" charset="-127"/>
            </a:endParaRPr>
          </a:p>
          <a:p>
            <a:r>
              <a:rPr lang="ko-KR" altLang="en-US" sz="2000" dirty="0">
                <a:ea typeface="맑은 고딕"/>
              </a:rPr>
              <a:t>선수명부</a:t>
            </a:r>
          </a:p>
          <a:p>
            <a:r>
              <a:rPr lang="ko-KR" altLang="en-US" sz="2000" dirty="0">
                <a:ea typeface="맑은 고딕"/>
              </a:rPr>
              <a:t>이적시장</a:t>
            </a:r>
          </a:p>
        </p:txBody>
      </p:sp>
    </p:spTree>
    <p:extLst>
      <p:ext uri="{BB962C8B-B14F-4D97-AF65-F5344CB8AC3E}">
        <p14:creationId xmlns:p14="http://schemas.microsoft.com/office/powerpoint/2010/main" val="2556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E54B9-3DA0-038F-E9F6-78B3B0F6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게임진행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04AF9-98C7-BCF3-0CA1-DC1F8912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1184" y="1825625"/>
            <a:ext cx="3782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한달은 30일로 설정</a:t>
            </a:r>
          </a:p>
          <a:p>
            <a:r>
              <a:rPr lang="ko-KR" altLang="en-US" sz="2000" dirty="0">
                <a:ea typeface="맑은 고딕"/>
              </a:rPr>
              <a:t>일정을 선택할 때 마다 달력의 표시, 3일간의 일정을 선택 했다면 진행 여부 확인</a:t>
            </a:r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일정이 끝나면 일정 선택 버튼이 리그 경기 버튼으로 변경</a:t>
            </a:r>
          </a:p>
          <a:p>
            <a:r>
              <a:rPr lang="ko-KR" altLang="en-US" sz="2000" dirty="0">
                <a:ea typeface="맑은 고딕"/>
              </a:rPr>
              <a:t>29일 경기는 30일 휴식 진행후 바로 1일 경기 진행</a:t>
            </a:r>
          </a:p>
          <a:p>
            <a:endParaRPr lang="ko-KR" altLang="en-US" sz="2000" dirty="0"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  <a:p>
            <a:endParaRPr lang="ko-KR" altLang="en-US" sz="2000" dirty="0">
              <a:ea typeface="맑은 고딕"/>
            </a:endParaRPr>
          </a:p>
        </p:txBody>
      </p:sp>
      <p:pic>
        <p:nvPicPr>
          <p:cNvPr id="5" name="그림 4" descr="프린세스 메이커2 -공략1- : 네이버 블로그">
            <a:extLst>
              <a:ext uri="{FF2B5EF4-FFF2-40B4-BE49-F238E27FC236}">
                <a16:creationId xmlns:a16="http://schemas.microsoft.com/office/drawing/2014/main" id="{BA1B5E44-11F7-480B-67C0-FB00530B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0" y="1704368"/>
            <a:ext cx="6780178" cy="4259903"/>
          </a:xfrm>
          <a:prstGeom prst="rect">
            <a:avLst/>
          </a:prstGeom>
        </p:spPr>
      </p:pic>
      <p:pic>
        <p:nvPicPr>
          <p:cNvPr id="6" name="그림 5" descr="스크린샷, 다채로움, 텍스트, 득점판이(가) 표시된 사진&#10;&#10;자동 생성된 설명">
            <a:extLst>
              <a:ext uri="{FF2B5EF4-FFF2-40B4-BE49-F238E27FC236}">
                <a16:creationId xmlns:a16="http://schemas.microsoft.com/office/drawing/2014/main" id="{A10C8F33-0057-69A3-C4E2-73B5918B0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4" y="1711674"/>
            <a:ext cx="2707038" cy="26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5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2A64F-2F5A-D6A6-7DAA-39C44C94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리그 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29A14-EED7-3278-E945-E571929B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일정이 끝난 후 리그 경기로 진입 경기가 끝나면 </a:t>
            </a:r>
            <a:r>
              <a:rPr lang="ko-KR" altLang="en-US" sz="2000" dirty="0" err="1">
                <a:ea typeface="맑은 고딕"/>
              </a:rPr>
              <a:t>메인메뉴로</a:t>
            </a:r>
            <a:r>
              <a:rPr lang="ko-KR" altLang="en-US" sz="2000" dirty="0">
                <a:ea typeface="맑은 고딕"/>
              </a:rPr>
              <a:t> 이동함 </a:t>
            </a:r>
          </a:p>
        </p:txBody>
      </p:sp>
    </p:spTree>
    <p:extLst>
      <p:ext uri="{BB962C8B-B14F-4D97-AF65-F5344CB8AC3E}">
        <p14:creationId xmlns:p14="http://schemas.microsoft.com/office/powerpoint/2010/main" val="5859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4E544-440E-5E4A-2FB7-FB48D667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선수명부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BA2B3-16F8-4642-9E63-DB3039A4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674" y="1825625"/>
            <a:ext cx="53301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보유한 선수들의 정보를 확인 할 수 </a:t>
            </a:r>
            <a:r>
              <a:rPr lang="ko-KR" altLang="en-US" sz="2000" dirty="0" err="1">
                <a:ea typeface="맑은 고딕"/>
              </a:rPr>
              <a:t>있음.ex</a:t>
            </a:r>
            <a:r>
              <a:rPr lang="ko-KR" altLang="en-US" sz="2000" dirty="0">
                <a:ea typeface="맑은 고딕"/>
              </a:rPr>
              <a:t>)능력치, 부상여부 등</a:t>
            </a:r>
          </a:p>
          <a:p>
            <a:r>
              <a:rPr lang="ko-KR" altLang="en-US" sz="2000" dirty="0">
                <a:ea typeface="맑은 고딕"/>
              </a:rPr>
              <a:t>선수들의 이름과 등번호를 변경 할 수 있음</a:t>
            </a:r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타자 9명을 선택 할 수 있음</a:t>
            </a:r>
            <a:endParaRPr lang="ko-KR" dirty="0"/>
          </a:p>
          <a:p>
            <a:r>
              <a:rPr lang="ko-KR" altLang="en-US" sz="2000" dirty="0">
                <a:ea typeface="맑은 고딕"/>
              </a:rPr>
              <a:t>선수는 최대 18명까지 보유가능</a:t>
            </a:r>
          </a:p>
        </p:txBody>
      </p:sp>
      <p:pic>
        <p:nvPicPr>
          <p:cNvPr id="4" name="그림 3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69115759-B572-1711-1A27-1FFB4091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4" y="1713720"/>
            <a:ext cx="5740831" cy="39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5EC6F-BBF4-A0F3-A3F9-B75640A4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ea typeface="맑은 고딕"/>
              </a:rPr>
              <a:t>선수능력치-상태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749F8-FAB6-010D-3C06-4386D3E8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선수는 </a:t>
            </a:r>
            <a:r>
              <a:rPr lang="ko-KR" altLang="en-US" sz="2000" dirty="0" err="1">
                <a:ea typeface="맑은 고딕"/>
              </a:rPr>
              <a:t>공격력,방어력,컨디션,인기도의</a:t>
            </a:r>
            <a:r>
              <a:rPr lang="ko-KR" altLang="en-US" sz="2000" dirty="0">
                <a:ea typeface="맑은 고딕"/>
              </a:rPr>
              <a:t> 능력치 존재</a:t>
            </a:r>
          </a:p>
          <a:p>
            <a:r>
              <a:rPr lang="ko-KR" altLang="en-US" sz="2000" dirty="0">
                <a:ea typeface="맑은 고딕"/>
              </a:rPr>
              <a:t>능력치는 훈련을 통해 성장시킬 수 있지만 선수의 잠재력(등급)따라 최대 성장여부 결정</a:t>
            </a:r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현재능력치 외에도 부상, </a:t>
            </a:r>
            <a:r>
              <a:rPr lang="ko-KR" altLang="en-US" sz="2000" dirty="0" err="1">
                <a:ea typeface="맑은 고딕"/>
              </a:rPr>
              <a:t>전성기등의</a:t>
            </a:r>
            <a:r>
              <a:rPr lang="ko-KR" altLang="en-US" sz="2000" dirty="0">
                <a:ea typeface="맑은 고딕"/>
              </a:rPr>
              <a:t> 요소로 기본 능력치가 변화 하기도 함</a:t>
            </a:r>
          </a:p>
        </p:txBody>
      </p:sp>
    </p:spTree>
    <p:extLst>
      <p:ext uri="{BB962C8B-B14F-4D97-AF65-F5344CB8AC3E}">
        <p14:creationId xmlns:p14="http://schemas.microsoft.com/office/powerpoint/2010/main" val="67491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8ACF3-A58B-7255-4269-393CBA30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선수의 등급(잠재력)-의논필요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7C27E-DC80-6596-C720-17120674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 dirty="0">
                <a:ea typeface="맑은 고딕"/>
              </a:rPr>
              <a:t>각 능력치들은 최대치가 존재하며 선수등급에 따라 최대치가 증가 하는 방식</a:t>
            </a:r>
            <a:endParaRPr lang="ko-KR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sz="1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400" dirty="0">
                <a:ea typeface="+mn-lt"/>
                <a:cs typeface="+mn-lt"/>
              </a:rPr>
              <a:t>능력치의 최대치가 존재하지 않고 선수의 능력치에서 분배하는 형식</a:t>
            </a:r>
          </a:p>
          <a:p>
            <a:pPr>
              <a:buNone/>
            </a:pPr>
            <a:r>
              <a:rPr lang="ko-KR" sz="1400" dirty="0" err="1">
                <a:ea typeface="+mn-lt"/>
                <a:cs typeface="+mn-lt"/>
              </a:rPr>
              <a:t>ex</a:t>
            </a:r>
            <a:r>
              <a:rPr lang="ko-KR" sz="1400" dirty="0">
                <a:ea typeface="+mn-lt"/>
                <a:cs typeface="+mn-lt"/>
              </a:rPr>
              <a:t>) </a:t>
            </a:r>
            <a:r>
              <a:rPr lang="ko-KR" sz="1400" dirty="0" err="1">
                <a:ea typeface="+mn-lt"/>
                <a:cs typeface="+mn-lt"/>
              </a:rPr>
              <a:t>A등급</a:t>
            </a:r>
            <a:r>
              <a:rPr lang="ko-KR" sz="1400" dirty="0">
                <a:ea typeface="+mn-lt"/>
                <a:cs typeface="+mn-lt"/>
              </a:rPr>
              <a:t> 선수는 총 1000의 </a:t>
            </a:r>
            <a:r>
              <a:rPr lang="ko-KR" sz="1400" dirty="0" err="1">
                <a:ea typeface="+mn-lt"/>
                <a:cs typeface="+mn-lt"/>
              </a:rPr>
              <a:t>스탯을</a:t>
            </a:r>
            <a:r>
              <a:rPr lang="ko-KR" sz="1400" dirty="0">
                <a:ea typeface="+mn-lt"/>
                <a:cs typeface="+mn-lt"/>
              </a:rPr>
              <a:t> 능력치들에게 분배하는 형식</a:t>
            </a:r>
          </a:p>
          <a:p>
            <a:pPr>
              <a:buNone/>
            </a:pPr>
            <a:r>
              <a:rPr lang="ko-KR" sz="1400" dirty="0">
                <a:ea typeface="+mn-lt"/>
                <a:cs typeface="+mn-lt"/>
              </a:rPr>
              <a:t>  </a:t>
            </a:r>
            <a:r>
              <a:rPr lang="ko-KR" altLang="en-US" sz="1400" dirty="0">
                <a:ea typeface="+mn-lt"/>
                <a:cs typeface="+mn-lt"/>
              </a:rPr>
              <a:t>공격력 500 방어력500 </a:t>
            </a:r>
            <a:r>
              <a:rPr lang="ko-KR" altLang="en-US" sz="1400" dirty="0" err="1">
                <a:ea typeface="+mn-lt"/>
                <a:cs typeface="+mn-lt"/>
              </a:rPr>
              <a:t>or</a:t>
            </a:r>
            <a:r>
              <a:rPr lang="ko-KR" altLang="en-US" sz="1400" dirty="0">
                <a:ea typeface="+mn-lt"/>
                <a:cs typeface="+mn-lt"/>
              </a:rPr>
              <a:t> 공격력 1000 방어력 0</a:t>
            </a:r>
            <a:endParaRPr lang="ko-KR" sz="1400" dirty="0">
              <a:ea typeface="+mn-lt"/>
              <a:cs typeface="+mn-lt"/>
            </a:endParaRPr>
          </a:p>
          <a:p>
            <a:pPr>
              <a:buNone/>
            </a:pPr>
            <a:endParaRPr lang="ko-KR" sz="1400" dirty="0">
              <a:ea typeface="+mn-lt"/>
              <a:cs typeface="+mn-lt"/>
            </a:endParaRPr>
          </a:p>
          <a:p>
            <a:pPr>
              <a:buNone/>
            </a:pPr>
            <a:r>
              <a:rPr lang="ko-KR" altLang="en-US" sz="1400" dirty="0">
                <a:ea typeface="+mn-lt"/>
                <a:cs typeface="+mn-lt"/>
              </a:rPr>
              <a:t>능력치 최대치와 투자치가 동시에 존재 모든 능력치를 최대치로 올릴 수 없다.</a:t>
            </a:r>
            <a:endParaRPr lang="ko-KR" altLang="en-US" dirty="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ex)</a:t>
            </a:r>
            <a:r>
              <a:rPr lang="ko-KR" altLang="en-US" sz="1400" dirty="0">
                <a:ea typeface="+mn-lt"/>
                <a:cs typeface="+mn-lt"/>
              </a:rPr>
              <a:t>위의 두 경우를 섞어 </a:t>
            </a:r>
            <a:r>
              <a:rPr lang="en-US" altLang="ko-KR" sz="1400" dirty="0">
                <a:ea typeface="+mn-lt"/>
                <a:cs typeface="+mn-lt"/>
              </a:rPr>
              <a:t>2</a:t>
            </a:r>
            <a:r>
              <a:rPr lang="ko-KR" altLang="en-US" sz="1400" dirty="0">
                <a:ea typeface="+mn-lt"/>
                <a:cs typeface="+mn-lt"/>
              </a:rPr>
              <a:t>안의 극단적인 능력치 분배를 최소화 시킬 수 있음</a:t>
            </a:r>
            <a:endParaRPr lang="ko-KR" altLang="en-US"/>
          </a:p>
          <a:p>
            <a:pPr marL="0" indent="0">
              <a:buNone/>
            </a:pPr>
            <a:r>
              <a:rPr lang="ko-KR" altLang="en-US" sz="1400" dirty="0">
                <a:ea typeface="+mn-lt"/>
                <a:cs typeface="+mn-lt"/>
              </a:rPr>
              <a:t>    능력치가 </a:t>
            </a:r>
            <a:r>
              <a:rPr lang="en-US" altLang="ko-KR" sz="1400" dirty="0">
                <a:ea typeface="+mn-lt"/>
                <a:cs typeface="+mn-lt"/>
              </a:rPr>
              <a:t>1000</a:t>
            </a:r>
            <a:r>
              <a:rPr lang="ko-KR" altLang="en-US" sz="1400" dirty="0">
                <a:ea typeface="+mn-lt"/>
                <a:cs typeface="+mn-lt"/>
              </a:rPr>
              <a:t>이 주어진다면 공격력이 최대 </a:t>
            </a:r>
            <a:r>
              <a:rPr lang="en-US" altLang="ko-KR" sz="1400" dirty="0">
                <a:ea typeface="+mn-lt"/>
                <a:cs typeface="+mn-lt"/>
              </a:rPr>
              <a:t>500</a:t>
            </a:r>
            <a:r>
              <a:rPr lang="ko-KR" altLang="en-US" sz="1400" dirty="0">
                <a:ea typeface="+mn-lt"/>
                <a:cs typeface="+mn-lt"/>
              </a:rPr>
              <a:t>까지만 올라가 더이상 투자 할 수 없음</a:t>
            </a:r>
            <a:endParaRPr lang="ko-KR" dirty="0"/>
          </a:p>
          <a:p>
            <a:pPr marL="0" indent="0">
              <a:buNone/>
            </a:pPr>
            <a:endParaRPr lang="ko-KR" sz="1400">
              <a:ea typeface="맑은 고딕"/>
            </a:endParaRPr>
          </a:p>
          <a:p>
            <a:pPr marL="0" indent="0">
              <a:buNone/>
            </a:pPr>
            <a:endParaRPr lang="ko-KR" sz="1400">
              <a:ea typeface="맑은 고딕"/>
            </a:endParaRPr>
          </a:p>
          <a:p>
            <a:pPr marL="0" indent="0">
              <a:buNone/>
            </a:pPr>
            <a:endParaRPr lang="ko-KR" altLang="en-US" sz="1400">
              <a:ea typeface="맑은 고딕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310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A0B28-BDA6-8B84-ACA9-ABCE2B1E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>
                <a:ea typeface="맑은 고딕"/>
              </a:rPr>
              <a:t>이적시장_선수</a:t>
            </a:r>
            <a:r>
              <a:rPr lang="ko-KR" altLang="en-US" sz="3600" dirty="0">
                <a:ea typeface="맑은 고딕"/>
              </a:rPr>
              <a:t> 영입과 매각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D19BD-9F85-37FB-B044-3583F3C7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495" y="2018809"/>
            <a:ext cx="59006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>
                <a:ea typeface="맑은 고딕"/>
              </a:rPr>
              <a:t>선수영입은 </a:t>
            </a:r>
            <a:r>
              <a:rPr lang="ko-KR" altLang="en-US" sz="1400" err="1">
                <a:ea typeface="맑은 고딕"/>
              </a:rPr>
              <a:t>하급,중급,상급</a:t>
            </a:r>
            <a:r>
              <a:rPr lang="ko-KR" altLang="en-US" sz="1400">
                <a:ea typeface="맑은 고딕"/>
              </a:rPr>
              <a:t> 뽑기로 진행</a:t>
            </a:r>
          </a:p>
          <a:p>
            <a:r>
              <a:rPr lang="ko-KR" altLang="en-US" sz="1400">
                <a:ea typeface="맑은 고딕"/>
              </a:rPr>
              <a:t>하급에서 </a:t>
            </a:r>
            <a:r>
              <a:rPr lang="ko-KR" altLang="en-US" sz="1400" err="1">
                <a:ea typeface="맑은 고딕"/>
              </a:rPr>
              <a:t>안좋은</a:t>
            </a:r>
            <a:r>
              <a:rPr lang="ko-KR" altLang="en-US" sz="1400">
                <a:ea typeface="맑은 고딕"/>
              </a:rPr>
              <a:t> 선수가 나오는 것이 아닌 좋은 선수가 나올 수 있고, 상급에서도 좋지 않은 선수가 나올 수 있음</a:t>
            </a:r>
          </a:p>
          <a:p>
            <a:r>
              <a:rPr lang="ko-KR" altLang="en-US" sz="1400">
                <a:ea typeface="맑은 고딕"/>
              </a:rPr>
              <a:t>선수의 최대 등급은 팀 명성치에 따라 차등 되며 중급과 상급은 일정 </a:t>
            </a:r>
            <a:r>
              <a:rPr lang="ko-KR" altLang="en-US" sz="1400" err="1">
                <a:ea typeface="맑은 고딕"/>
              </a:rPr>
              <a:t>명성치</a:t>
            </a:r>
            <a:r>
              <a:rPr lang="ko-KR" altLang="en-US" sz="1400">
                <a:ea typeface="맑은 고딕"/>
              </a:rPr>
              <a:t> 이상이 되어야 해금 된다.</a:t>
            </a:r>
            <a:r>
              <a:rPr lang="ko-KR" altLang="en-US">
                <a:ea typeface="맑은 고딕"/>
              </a:rPr>
              <a:t> </a:t>
            </a:r>
          </a:p>
          <a:p>
            <a:r>
              <a:rPr lang="ko-KR" altLang="en-US" sz="1400">
                <a:ea typeface="맑은 고딕"/>
              </a:rPr>
              <a:t>한번 구입한 선수는 해당시즌에는 판매가 불가능하며 다음 시즌부터 판매가 가능하다.(다만 방출은 가능하다.)</a:t>
            </a:r>
          </a:p>
        </p:txBody>
      </p:sp>
    </p:spTree>
    <p:extLst>
      <p:ext uri="{BB962C8B-B14F-4D97-AF65-F5344CB8AC3E}">
        <p14:creationId xmlns:p14="http://schemas.microsoft.com/office/powerpoint/2010/main" val="121822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11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프로젝트 YB</vt:lpstr>
      <vt:lpstr>플로우차트</vt:lpstr>
      <vt:lpstr>메인메뉴</vt:lpstr>
      <vt:lpstr>게임진행</vt:lpstr>
      <vt:lpstr>리그 경기</vt:lpstr>
      <vt:lpstr>선수명부</vt:lpstr>
      <vt:lpstr>선수능력치-상태</vt:lpstr>
      <vt:lpstr>선수의 등급(잠재력)-의논필요</vt:lpstr>
      <vt:lpstr>이적시장_선수 영입과 매각</vt:lpstr>
      <vt:lpstr>리그</vt:lpstr>
      <vt:lpstr>재화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525</cp:revision>
  <dcterms:created xsi:type="dcterms:W3CDTF">2024-09-23T11:24:57Z</dcterms:created>
  <dcterms:modified xsi:type="dcterms:W3CDTF">2024-09-25T03:40:08Z</dcterms:modified>
</cp:coreProperties>
</file>