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96" r:id="rId5"/>
    <p:sldId id="294" r:id="rId6"/>
    <p:sldId id="295" r:id="rId7"/>
    <p:sldId id="293" r:id="rId8"/>
    <p:sldId id="298" r:id="rId9"/>
    <p:sldId id="299" r:id="rId10"/>
    <p:sldId id="300" r:id="rId11"/>
    <p:sldId id="301" r:id="rId12"/>
    <p:sldId id="297" r:id="rId13"/>
    <p:sldId id="275" r:id="rId14"/>
    <p:sldId id="273" r:id="rId15"/>
    <p:sldId id="264" r:id="rId16"/>
    <p:sldId id="270" r:id="rId17"/>
    <p:sldId id="281" r:id="rId18"/>
    <p:sldId id="276" r:id="rId19"/>
    <p:sldId id="292" r:id="rId20"/>
    <p:sldId id="279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289" r:id="rId31"/>
    <p:sldId id="288" r:id="rId32"/>
    <p:sldId id="290" r:id="rId33"/>
    <p:sldId id="291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60"/>
    <a:srgbClr val="C7E0EB"/>
    <a:srgbClr val="D8D1FF"/>
    <a:srgbClr val="718EA0"/>
    <a:srgbClr val="6C899B"/>
    <a:srgbClr val="F3F9FB"/>
    <a:srgbClr val="F9FCFD"/>
    <a:srgbClr val="23B0C3"/>
    <a:srgbClr val="146772"/>
    <a:srgbClr val="95E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AB430-752D-6404-3AA0-27718DCBD171}" v="1864" dt="2024-10-07T17:13:33.048"/>
    <p1510:client id="{8B979573-B89A-7E64-BA2B-FCB8C6607347}" v="308" dt="2024-10-07T17:24:06.380"/>
    <p1510:client id="{D1BC3555-EDFF-F439-722B-55CD14EDACE2}" v="778" dt="2024-10-07T12:35:22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B5665BF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_121_B5665BFB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600" b="1" spc="-150" err="1">
                <a:solidFill>
                  <a:schemeClr val="bg1"/>
                </a:solidFill>
                <a:latin typeface="Pretendard Black"/>
              </a:rPr>
              <a:t>프로젝트YB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solidFill>
                  <a:schemeClr val="bg1"/>
                </a:solidFill>
              </a:rPr>
              <a:t>새별의</a:t>
            </a:r>
            <a:r>
              <a:rPr lang="ko-KR" altLang="en-US" sz="140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리그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0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재화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5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1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2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46772"/>
                </a:solidFill>
              </a:rPr>
              <a:t>요소</a:t>
            </a:r>
            <a:r>
              <a:rPr lang="en-US" altLang="ko-KR">
                <a:solidFill>
                  <a:srgbClr val="146772"/>
                </a:solidFill>
              </a:rPr>
              <a:t>3</a:t>
            </a:r>
            <a:endParaRPr lang="ko-KR" altLang="en-US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3,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1,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2, </a:t>
            </a:r>
            <a:r>
              <a:rPr lang="ko-KR" altLang="en-US" sz="3200" spc="-30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</a:t>
            </a:r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accent1"/>
                </a:solidFill>
              </a:rPr>
              <a:t>Simple</a:t>
            </a:r>
            <a:endParaRPr lang="ko-KR" altLang="en-US" sz="72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플로우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36525" y="1712424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요소 </a:t>
            </a:r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요소 </a:t>
            </a:r>
            <a:r>
              <a:rPr lang="en-US" altLang="ko-KR" sz="2400"/>
              <a:t>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항목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요소</a:t>
              </a:r>
              <a:r>
                <a:rPr lang="en-US" altLang="ko-KR" b="1"/>
                <a:t>1</a:t>
              </a:r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요소</a:t>
              </a:r>
              <a:r>
                <a:rPr lang="en-US" altLang="ko-KR" b="1"/>
                <a:t>2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기본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>
              <a:solidFill>
                <a:schemeClr val="bg1"/>
              </a:solidFill>
            </a:endParaRPr>
          </a:p>
          <a:p>
            <a:r>
              <a:rPr lang="ko-KR" altLang="en-US" sz="3200" b="1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>
                <a:solidFill>
                  <a:schemeClr val="bg1"/>
                </a:solidFill>
              </a:rPr>
              <a:t>. 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8F1B9A-3FAE-301A-5C69-199F03E1509F}"/>
              </a:ext>
            </a:extLst>
          </p:cNvPr>
          <p:cNvSpPr/>
          <p:nvPr/>
        </p:nvSpPr>
        <p:spPr>
          <a:xfrm>
            <a:off x="3595848" y="2336359"/>
            <a:ext cx="2503324" cy="2475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43FA09-C1E5-CE73-DDEE-0ECEB3FA927C}"/>
              </a:ext>
            </a:extLst>
          </p:cNvPr>
          <p:cNvSpPr/>
          <p:nvPr/>
        </p:nvSpPr>
        <p:spPr>
          <a:xfrm>
            <a:off x="661711" y="899946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936D69-F61E-A60D-A2C3-10E94705E2EF}"/>
              </a:ext>
            </a:extLst>
          </p:cNvPr>
          <p:cNvSpPr/>
          <p:nvPr/>
        </p:nvSpPr>
        <p:spPr>
          <a:xfrm>
            <a:off x="661711" y="2765532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025E5-28FB-1E62-8C43-AA2B38C9D17E}"/>
              </a:ext>
            </a:extLst>
          </p:cNvPr>
          <p:cNvSpPr/>
          <p:nvPr/>
        </p:nvSpPr>
        <p:spPr>
          <a:xfrm>
            <a:off x="661712" y="4797533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1B9FF8-4C3D-66FC-968E-9CE067D42C05}"/>
              </a:ext>
            </a:extLst>
          </p:cNvPr>
          <p:cNvSpPr txBox="1"/>
          <p:nvPr/>
        </p:nvSpPr>
        <p:spPr>
          <a:xfrm>
            <a:off x="6689069" y="2564526"/>
            <a:ext cx="52043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000"/>
          </a:p>
          <a:p>
            <a:r>
              <a:rPr lang="ko-KR" altLang="en-US" sz="2000"/>
              <a:t>캐릭터는 </a:t>
            </a:r>
            <a:r>
              <a:rPr lang="ko-KR" altLang="en-US" sz="2000" err="1"/>
              <a:t>랜덤한</a:t>
            </a:r>
            <a:r>
              <a:rPr lang="ko-KR" altLang="en-US" sz="2000"/>
              <a:t> 등급과 능력치(0~자신의 최대 능력치)</a:t>
            </a:r>
            <a:r>
              <a:rPr lang="ko-KR" altLang="en-US" sz="2000" err="1"/>
              <a:t>를</a:t>
            </a:r>
            <a:r>
              <a:rPr lang="ko-KR" altLang="en-US" sz="2000"/>
              <a:t> 가지고 생성</a:t>
            </a:r>
            <a:endParaRPr lang="ko-KR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ko-KR" altLang="en-US" sz="2000"/>
              <a:t>※선수 생성 방식은 선수 모집에서도</a:t>
            </a:r>
            <a:endParaRPr lang="ko-KR"/>
          </a:p>
          <a:p>
            <a:r>
              <a:rPr lang="ko-KR" altLang="en-US" sz="2000"/>
              <a:t>  동일하게 적용</a:t>
            </a:r>
          </a:p>
        </p:txBody>
      </p:sp>
      <p:pic>
        <p:nvPicPr>
          <p:cNvPr id="8" name="그림 7" descr="스크린샷, 도표, 픽셀, 디자인이(가) 표시된 사진&#10;&#10;자동 생성된 설명">
            <a:extLst>
              <a:ext uri="{FF2B5EF4-FFF2-40B4-BE49-F238E27FC236}">
                <a16:creationId xmlns:a16="http://schemas.microsoft.com/office/drawing/2014/main" id="{87112CFF-4F57-9B10-AC29-5D81879A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0" y="1135992"/>
            <a:ext cx="1221939" cy="1205188"/>
          </a:xfrm>
          <a:prstGeom prst="rect">
            <a:avLst/>
          </a:prstGeom>
        </p:spPr>
      </p:pic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F2BE404E-13E5-033A-FEC9-01499B3F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59" y="2632950"/>
            <a:ext cx="1941677" cy="18811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AA266-B770-E323-08CE-9AFE67C400BF}"/>
              </a:ext>
            </a:extLst>
          </p:cNvPr>
          <p:cNvCxnSpPr/>
          <p:nvPr/>
        </p:nvCxnSpPr>
        <p:spPr>
          <a:xfrm>
            <a:off x="2164365" y="1958537"/>
            <a:ext cx="1439917" cy="10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ACECEE-86D8-7801-6AF5-498E5C367F29}"/>
              </a:ext>
            </a:extLst>
          </p:cNvPr>
          <p:cNvCxnSpPr>
            <a:cxnSpLocks/>
          </p:cNvCxnSpPr>
          <p:nvPr/>
        </p:nvCxnSpPr>
        <p:spPr>
          <a:xfrm flipV="1">
            <a:off x="2155605" y="4274314"/>
            <a:ext cx="1413641" cy="77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D47486-FB9F-B7FD-7C09-1E94D425FAB6}"/>
              </a:ext>
            </a:extLst>
          </p:cNvPr>
          <p:cNvSpPr txBox="1"/>
          <p:nvPr/>
        </p:nvSpPr>
        <p:spPr>
          <a:xfrm>
            <a:off x="3176861" y="5428592"/>
            <a:ext cx="31811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캐릭터의 이미지는 몸과 얼굴, 머리의 조합으로 랜덤 생성</a:t>
            </a:r>
          </a:p>
        </p:txBody>
      </p:sp>
      <p:pic>
        <p:nvPicPr>
          <p:cNvPr id="13" name="그림 12" descr="스크린샷, 디자인, 픽셀이(가) 표시된 사진&#10;&#10;자동 생성된 설명">
            <a:extLst>
              <a:ext uri="{FF2B5EF4-FFF2-40B4-BE49-F238E27FC236}">
                <a16:creationId xmlns:a16="http://schemas.microsoft.com/office/drawing/2014/main" id="{137AC943-8AE1-77BA-A2F7-55B4B0C7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4" y="5015295"/>
            <a:ext cx="1159861" cy="1241754"/>
          </a:xfrm>
          <a:prstGeom prst="rect">
            <a:avLst/>
          </a:prstGeom>
        </p:spPr>
      </p:pic>
      <p:pic>
        <p:nvPicPr>
          <p:cNvPr id="14" name="그림 13" descr="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AA93DFE6-1332-5467-5F07-440C0BCC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1" y="3062889"/>
            <a:ext cx="1215478" cy="115263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E5CB9A-02E1-F86A-0809-E8B13B4FDF13}"/>
              </a:ext>
            </a:extLst>
          </p:cNvPr>
          <p:cNvCxnSpPr>
            <a:cxnSpLocks/>
          </p:cNvCxnSpPr>
          <p:nvPr/>
        </p:nvCxnSpPr>
        <p:spPr>
          <a:xfrm flipV="1">
            <a:off x="2138087" y="3643693"/>
            <a:ext cx="1448676" cy="1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6E01DC-1E98-EDAA-2221-DE81C920852A}"/>
              </a:ext>
            </a:extLst>
          </p:cNvPr>
          <p:cNvSpPr/>
          <p:nvPr/>
        </p:nvSpPr>
        <p:spPr>
          <a:xfrm>
            <a:off x="345199" y="1027715"/>
            <a:ext cx="5012228" cy="5712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360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능력치와 판매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B28C65-900F-949F-8190-B5C7F8286D8D}"/>
              </a:ext>
            </a:extLst>
          </p:cNvPr>
          <p:cNvSpPr/>
          <p:nvPr/>
        </p:nvSpPr>
        <p:spPr>
          <a:xfrm>
            <a:off x="852323" y="1537355"/>
            <a:ext cx="1999595" cy="208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2A8FA096-2A5D-95DD-A368-868E9D48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4" y="1748330"/>
            <a:ext cx="1547540" cy="1583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942846-1B87-F454-7E13-05D9CBB6D8F6}"/>
              </a:ext>
            </a:extLst>
          </p:cNvPr>
          <p:cNvSpPr txBox="1"/>
          <p:nvPr/>
        </p:nvSpPr>
        <p:spPr>
          <a:xfrm>
            <a:off x="6678667" y="1287079"/>
            <a:ext cx="50220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캐릭터의 능력치는</a:t>
            </a:r>
            <a:endParaRPr lang="ko-KR"/>
          </a:p>
          <a:p>
            <a:pPr algn="ctr"/>
            <a:r>
              <a:rPr lang="ko-KR" altLang="en-US"/>
              <a:t>공격력, 방어력, 숙련도, 인기도로 이루어지며</a:t>
            </a:r>
          </a:p>
          <a:p>
            <a:pPr algn="ctr"/>
            <a:r>
              <a:rPr lang="ko-KR">
                <a:ea typeface="+mn-lt"/>
                <a:cs typeface="+mn-lt"/>
              </a:rPr>
              <a:t>각 능력치는 등급에 따라 최대치가 정해진다.</a:t>
            </a:r>
            <a:endParaRPr lang="ko-KR"/>
          </a:p>
        </p:txBody>
      </p:sp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B5D59DA1-6837-DF0C-D2DA-72633220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04" y="2174658"/>
            <a:ext cx="5668580" cy="1335032"/>
          </a:xfrm>
          <a:prstGeom prst="rect">
            <a:avLst/>
          </a:prstGeom>
        </p:spPr>
      </p:pic>
      <p:pic>
        <p:nvPicPr>
          <p:cNvPr id="7" name="그림 6" descr="라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A53EC8C3-0CF0-F80D-4EF4-1D2AD2DA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218" y="4962141"/>
            <a:ext cx="5022740" cy="65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174F4-35D1-4764-871E-2DB1340073ED}"/>
              </a:ext>
            </a:extLst>
          </p:cNvPr>
          <p:cNvSpPr txBox="1"/>
          <p:nvPr/>
        </p:nvSpPr>
        <p:spPr>
          <a:xfrm>
            <a:off x="6433425" y="3695699"/>
            <a:ext cx="5512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캐릭터의 판매 금액은 캐릭터의 능력치에 비례한다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346E9-36FF-6BA1-DEF4-F076F08CC9AC}"/>
              </a:ext>
            </a:extLst>
          </p:cNvPr>
          <p:cNvSpPr txBox="1"/>
          <p:nvPr/>
        </p:nvSpPr>
        <p:spPr>
          <a:xfrm>
            <a:off x="8141355" y="6226940"/>
            <a:ext cx="5022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>
                <a:solidFill>
                  <a:srgbClr val="FF0000"/>
                </a:solidFill>
              </a:rPr>
              <a:t>표기 되어있는 수치와 공식은 추후 변동될 수 있음</a:t>
            </a:r>
          </a:p>
        </p:txBody>
      </p:sp>
      <p:pic>
        <p:nvPicPr>
          <p:cNvPr id="11" name="그림 10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CC088753-149D-0772-529C-7AD3F90B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902" y="4177698"/>
            <a:ext cx="345757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0A1B25-396A-CC43-E635-84ED85FD5490}"/>
              </a:ext>
            </a:extLst>
          </p:cNvPr>
          <p:cNvSpPr txBox="1"/>
          <p:nvPr/>
        </p:nvSpPr>
        <p:spPr>
          <a:xfrm>
            <a:off x="3051939" y="2523248"/>
            <a:ext cx="2214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/>
              <a:t>능력치 상세 이미지</a:t>
            </a:r>
            <a:endParaRPr lang="ko-KR" i="1"/>
          </a:p>
          <a:p>
            <a:pPr algn="ctr"/>
            <a:r>
              <a:rPr lang="ko-KR" altLang="en-US" i="1"/>
              <a:t>, 설명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13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훈련</a:t>
            </a:r>
            <a:endParaRPr lang="ko-KR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25DC50-DE36-D2B7-4F2B-B4BF4ED17956}"/>
              </a:ext>
            </a:extLst>
          </p:cNvPr>
          <p:cNvSpPr/>
          <p:nvPr/>
        </p:nvSpPr>
        <p:spPr>
          <a:xfrm>
            <a:off x="406509" y="1036472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F2B18F-8F80-6CEA-E61B-9DE8E8887DDD}"/>
              </a:ext>
            </a:extLst>
          </p:cNvPr>
          <p:cNvSpPr/>
          <p:nvPr/>
        </p:nvSpPr>
        <p:spPr>
          <a:xfrm>
            <a:off x="1799128" y="1018954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71CE2-5D6B-E865-2857-E36A7C9F5549}"/>
              </a:ext>
            </a:extLst>
          </p:cNvPr>
          <p:cNvSpPr/>
          <p:nvPr/>
        </p:nvSpPr>
        <p:spPr>
          <a:xfrm>
            <a:off x="3191749" y="1036471"/>
            <a:ext cx="1246023" cy="121887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EA551-9800-A4C0-08AB-3823ED06610B}"/>
              </a:ext>
            </a:extLst>
          </p:cNvPr>
          <p:cNvSpPr txBox="1"/>
          <p:nvPr/>
        </p:nvSpPr>
        <p:spPr>
          <a:xfrm>
            <a:off x="701018" y="1443092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훈련1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0B84CD-E573-D273-B343-A6C2119CAB01}"/>
              </a:ext>
            </a:extLst>
          </p:cNvPr>
          <p:cNvSpPr txBox="1"/>
          <p:nvPr/>
        </p:nvSpPr>
        <p:spPr>
          <a:xfrm>
            <a:off x="2023569" y="1460608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훈련2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D287B-A810-20E2-6E78-1B4436E11243}"/>
              </a:ext>
            </a:extLst>
          </p:cNvPr>
          <p:cNvSpPr txBox="1"/>
          <p:nvPr/>
        </p:nvSpPr>
        <p:spPr>
          <a:xfrm>
            <a:off x="3486259" y="1460608"/>
            <a:ext cx="1911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/>
              <a:t>휴식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A229D5-5712-186A-07A5-F26F45C8896C}"/>
              </a:ext>
            </a:extLst>
          </p:cNvPr>
          <p:cNvSpPr txBox="1"/>
          <p:nvPr/>
        </p:nvSpPr>
        <p:spPr>
          <a:xfrm>
            <a:off x="346185" y="5832802"/>
            <a:ext cx="46454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각 훈련별로 성장하는 능력치,</a:t>
            </a:r>
          </a:p>
          <a:p>
            <a:pPr algn="ctr"/>
            <a:r>
              <a:rPr lang="ko-KR" altLang="en-US"/>
              <a:t>재화 소모가 다르게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E128D-2134-B236-802E-91871254CCFB}"/>
              </a:ext>
            </a:extLst>
          </p:cNvPr>
          <p:cNvSpPr txBox="1"/>
          <p:nvPr/>
        </p:nvSpPr>
        <p:spPr>
          <a:xfrm>
            <a:off x="267358" y="2513285"/>
            <a:ext cx="47330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선수의 능력치는 훈련을 통하여 성장 시킬 수 있지만 최대 능력치를 초과할 수 없다</a:t>
            </a:r>
            <a:endParaRPr lang="ko-KR" dirty="0"/>
          </a:p>
          <a:p>
            <a:pPr algn="ctr"/>
            <a:r>
              <a:rPr lang="ko-KR" altLang="en-US" dirty="0"/>
              <a:t>(등급은 성장 시킬 수 없다.)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EB092BCC-44AC-DB19-6D11-1213569A4277}"/>
              </a:ext>
            </a:extLst>
          </p:cNvPr>
          <p:cNvSpPr txBox="1"/>
          <p:nvPr/>
        </p:nvSpPr>
        <p:spPr>
          <a:xfrm>
            <a:off x="6205701" y="612666"/>
            <a:ext cx="5381187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캐릭터는 능력치 외에도 "</a:t>
            </a:r>
            <a:r>
              <a:rPr lang="ko-KR" altLang="en-US" err="1"/>
              <a:t>컨디션"수치가</a:t>
            </a:r>
            <a:r>
              <a:rPr lang="ko-KR" altLang="en-US"/>
              <a:t> 존재 하며</a:t>
            </a:r>
          </a:p>
          <a:p>
            <a:pPr algn="ctr"/>
            <a:r>
              <a:rPr lang="ko-KR" altLang="en-US"/>
              <a:t>훈련과 경기를 수행을 하면 컨디션이 하락하며</a:t>
            </a:r>
          </a:p>
          <a:p>
            <a:pPr algn="ctr"/>
            <a:r>
              <a:rPr lang="ko-KR" altLang="en-US"/>
              <a:t>휴식을 통해 회복이 가능하다.</a:t>
            </a:r>
          </a:p>
          <a:p>
            <a:pPr algn="ctr"/>
            <a:endParaRPr lang="ko-KR" altLang="en-US"/>
          </a:p>
          <a:p>
            <a:pPr algn="ctr"/>
            <a:r>
              <a:rPr lang="ko-KR" altLang="en-US"/>
              <a:t>컨디션은 수치에 따라 기본 능력치에 보너스 수치를 주고 부상확률을 낮춘다.</a:t>
            </a:r>
          </a:p>
          <a:p>
            <a:pPr algn="ctr"/>
            <a:endParaRPr lang="ko-KR" altLang="en-US"/>
          </a:p>
        </p:txBody>
      </p:sp>
      <p:pic>
        <p:nvPicPr>
          <p:cNvPr id="58" name="그림 5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36DFE7A4-264B-E9FE-79A2-214B7A54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49" y="2346105"/>
            <a:ext cx="5876925" cy="10096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81168D1-1240-83A6-6A54-E34B865BEB1D}"/>
              </a:ext>
            </a:extLst>
          </p:cNvPr>
          <p:cNvSpPr txBox="1"/>
          <p:nvPr/>
        </p:nvSpPr>
        <p:spPr>
          <a:xfrm>
            <a:off x="8132596" y="6156871"/>
            <a:ext cx="5022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>
                <a:solidFill>
                  <a:srgbClr val="FF0000"/>
                </a:solidFill>
              </a:rPr>
              <a:t>표기 되어있는 수치와 공식은 추후 변동될 수 있음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042FB-6CBF-570D-7FB2-D3E534F8B803}"/>
              </a:ext>
            </a:extLst>
          </p:cNvPr>
          <p:cNvSpPr/>
          <p:nvPr/>
        </p:nvSpPr>
        <p:spPr>
          <a:xfrm>
            <a:off x="6011151" y="3648183"/>
            <a:ext cx="2060905" cy="2209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10C3C2DF-C6C5-19D2-FF43-3DF1A753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52" y="3955502"/>
            <a:ext cx="1547540" cy="158334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CB592DA-3EC0-A385-0AC9-6E4FF596ACD2}"/>
              </a:ext>
            </a:extLst>
          </p:cNvPr>
          <p:cNvSpPr/>
          <p:nvPr/>
        </p:nvSpPr>
        <p:spPr>
          <a:xfrm>
            <a:off x="143748" y="3847988"/>
            <a:ext cx="5056021" cy="1569217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7AD28-7FAB-FE61-E353-92EDCA089B83}"/>
              </a:ext>
            </a:extLst>
          </p:cNvPr>
          <p:cNvSpPr txBox="1"/>
          <p:nvPr/>
        </p:nvSpPr>
        <p:spPr>
          <a:xfrm>
            <a:off x="354943" y="4387629"/>
            <a:ext cx="4645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/>
              <a:t>훈련 별 능력치 변화 값 추가예정</a:t>
            </a:r>
            <a:endParaRPr lang="ko-KR" altLang="en-US"/>
          </a:p>
        </p:txBody>
      </p:sp>
      <p:pic>
        <p:nvPicPr>
          <p:cNvPr id="70" name="그림 6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395B4503-28AD-0DAC-2F35-41CC5ADD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44" y="3741299"/>
            <a:ext cx="525845" cy="4877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D4F918A-14A3-E95C-975C-5B0D0DDE5D27}"/>
              </a:ext>
            </a:extLst>
          </p:cNvPr>
          <p:cNvSpPr txBox="1"/>
          <p:nvPr/>
        </p:nvSpPr>
        <p:spPr>
          <a:xfrm>
            <a:off x="8202667" y="3739491"/>
            <a:ext cx="38133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게임내에서 정확한 수치를 표기 하지 않는다. </a:t>
            </a:r>
            <a:endParaRPr lang="ko-KR"/>
          </a:p>
          <a:p>
            <a:pPr algn="ctr"/>
            <a:r>
              <a:rPr lang="ko-KR" altLang="en-US" dirty="0"/>
              <a:t>능력치 배율 상태만 표시</a:t>
            </a:r>
            <a:endParaRPr lang="ko-KR" dirty="0"/>
          </a:p>
          <a:p>
            <a:pPr algn="ctr"/>
            <a:endParaRPr lang="ko-KR" altLang="en-US"/>
          </a:p>
          <a:p>
            <a:pPr algn="ctr"/>
            <a:r>
              <a:rPr lang="ko-KR" altLang="en-US" dirty="0"/>
              <a:t>부상에 당한 캐릭터는 컨디션이35이상이 되기 전까지 훈련을 수행하지 않으며 훈련 </a:t>
            </a:r>
            <a:r>
              <a:rPr lang="ko-KR" altLang="en-US" dirty="0" err="1"/>
              <a:t>선택시</a:t>
            </a:r>
            <a:r>
              <a:rPr lang="ko-KR" altLang="en-US" dirty="0"/>
              <a:t> 컨디션이 5씩 회복된다.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86781-D311-5ECD-BC01-5F3655F97CE9}"/>
              </a:ext>
            </a:extLst>
          </p:cNvPr>
          <p:cNvSpPr txBox="1"/>
          <p:nvPr/>
        </p:nvSpPr>
        <p:spPr>
          <a:xfrm>
            <a:off x="6013011" y="3354111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pic>
        <p:nvPicPr>
          <p:cNvPr id="73" name="그림 72" descr="상징이(가) 표시된 사진&#10;&#10;자동 생성된 설명">
            <a:extLst>
              <a:ext uri="{FF2B5EF4-FFF2-40B4-BE49-F238E27FC236}">
                <a16:creationId xmlns:a16="http://schemas.microsoft.com/office/drawing/2014/main" id="{76891226-CAF3-D0C4-F49A-C25F652D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102" y="5239680"/>
            <a:ext cx="533729" cy="5302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AA30BB-E198-70C6-28BB-83F6418BB364}"/>
              </a:ext>
            </a:extLst>
          </p:cNvPr>
          <p:cNvSpPr txBox="1"/>
          <p:nvPr/>
        </p:nvSpPr>
        <p:spPr>
          <a:xfrm>
            <a:off x="5662665" y="5832799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▲부상 </a:t>
            </a:r>
            <a:r>
              <a:rPr lang="ko-KR" altLang="en-US" sz="1000" i="1" err="1"/>
              <a:t>상태UI</a:t>
            </a:r>
            <a:endParaRPr lang="ko-KR" altLang="en-US" i="1" u="sng" err="1"/>
          </a:p>
        </p:txBody>
      </p:sp>
    </p:spTree>
    <p:extLst>
      <p:ext uri="{BB962C8B-B14F-4D97-AF65-F5344CB8AC3E}">
        <p14:creationId xmlns:p14="http://schemas.microsoft.com/office/powerpoint/2010/main" val="29969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9287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구단_인지도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0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1C3CF9-88D8-8C40-539F-27C2F01FEA7E}"/>
              </a:ext>
            </a:extLst>
          </p:cNvPr>
          <p:cNvSpPr/>
          <p:nvPr/>
        </p:nvSpPr>
        <p:spPr>
          <a:xfrm>
            <a:off x="2963497" y="676404"/>
            <a:ext cx="5381475" cy="572992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338DF-8CB1-842C-8DE8-9A4DAD64F86B}"/>
              </a:ext>
            </a:extLst>
          </p:cNvPr>
          <p:cNvSpPr/>
          <p:nvPr/>
        </p:nvSpPr>
        <p:spPr>
          <a:xfrm>
            <a:off x="3109808" y="1841401"/>
            <a:ext cx="5065764" cy="361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FE560F3A-2E6A-C436-7BE3-365065C4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46" y="2394772"/>
            <a:ext cx="3358602" cy="2506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A40F6-2E6B-20A5-D057-F4B841CCA007}"/>
              </a:ext>
            </a:extLst>
          </p:cNvPr>
          <p:cNvSpPr txBox="1"/>
          <p:nvPr/>
        </p:nvSpPr>
        <p:spPr>
          <a:xfrm>
            <a:off x="3245287" y="4904387"/>
            <a:ext cx="5022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/>
              <a:t>임시 UI</a:t>
            </a:r>
          </a:p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133E58-858D-923E-F952-305EBD98C468}"/>
              </a:ext>
            </a:extLst>
          </p:cNvPr>
          <p:cNvCxnSpPr/>
          <p:nvPr/>
        </p:nvCxnSpPr>
        <p:spPr>
          <a:xfrm>
            <a:off x="3317766" y="2148491"/>
            <a:ext cx="664603" cy="4712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62AFA-42E8-507B-8E72-552B2DC96B21}"/>
              </a:ext>
            </a:extLst>
          </p:cNvPr>
          <p:cNvSpPr/>
          <p:nvPr/>
        </p:nvSpPr>
        <p:spPr>
          <a:xfrm>
            <a:off x="2702139" y="1510646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4869C-8FE0-321D-C1A2-F4BCD88F2A2C}"/>
              </a:ext>
            </a:extLst>
          </p:cNvPr>
          <p:cNvSpPr txBox="1"/>
          <p:nvPr/>
        </p:nvSpPr>
        <p:spPr>
          <a:xfrm>
            <a:off x="2719767" y="1619900"/>
            <a:ext cx="1833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수행한 일정은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어둡게 처리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DC56D13-1A26-DD6F-6345-FC433FC66EB3}"/>
              </a:ext>
            </a:extLst>
          </p:cNvPr>
          <p:cNvCxnSpPr>
            <a:cxnSpLocks/>
          </p:cNvCxnSpPr>
          <p:nvPr/>
        </p:nvCxnSpPr>
        <p:spPr>
          <a:xfrm flipH="1">
            <a:off x="7336920" y="2157249"/>
            <a:ext cx="806845" cy="4712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F769E7-2A7E-6F32-6821-7E3D148039D3}"/>
              </a:ext>
            </a:extLst>
          </p:cNvPr>
          <p:cNvSpPr/>
          <p:nvPr/>
        </p:nvSpPr>
        <p:spPr>
          <a:xfrm>
            <a:off x="6415795" y="1484371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551D5-3890-F1C8-0AF9-DBAA50C5B5F9}"/>
              </a:ext>
            </a:extLst>
          </p:cNvPr>
          <p:cNvSpPr txBox="1"/>
          <p:nvPr/>
        </p:nvSpPr>
        <p:spPr>
          <a:xfrm>
            <a:off x="6231975" y="1567349"/>
            <a:ext cx="2219325" cy="817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선택중인 일정은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초록색으로 강조표시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522924-54EC-336C-8609-EA29932F0584}"/>
              </a:ext>
            </a:extLst>
          </p:cNvPr>
          <p:cNvCxnSpPr/>
          <p:nvPr/>
        </p:nvCxnSpPr>
        <p:spPr>
          <a:xfrm>
            <a:off x="5790433" y="1476813"/>
            <a:ext cx="791780" cy="89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329433-D33F-5EE5-2BE8-95FDC62C9E9A}"/>
              </a:ext>
            </a:extLst>
          </p:cNvPr>
          <p:cNvSpPr/>
          <p:nvPr/>
        </p:nvSpPr>
        <p:spPr>
          <a:xfrm>
            <a:off x="4585242" y="809956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7DE41-9E25-98DA-4D8A-60AE30BC8297}"/>
              </a:ext>
            </a:extLst>
          </p:cNvPr>
          <p:cNvSpPr txBox="1"/>
          <p:nvPr/>
        </p:nvSpPr>
        <p:spPr>
          <a:xfrm>
            <a:off x="4401422" y="936727"/>
            <a:ext cx="2219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선택한 일정 표시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6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5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141</cp:revision>
  <dcterms:created xsi:type="dcterms:W3CDTF">2022-08-03T01:14:38Z</dcterms:created>
  <dcterms:modified xsi:type="dcterms:W3CDTF">2024-10-08T00:07:05Z</dcterms:modified>
</cp:coreProperties>
</file>