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7" r:id="rId3"/>
    <p:sldId id="301" r:id="rId4"/>
    <p:sldId id="296" r:id="rId5"/>
    <p:sldId id="309" r:id="rId6"/>
    <p:sldId id="315" r:id="rId7"/>
    <p:sldId id="310" r:id="rId8"/>
    <p:sldId id="324" r:id="rId9"/>
    <p:sldId id="314" r:id="rId10"/>
    <p:sldId id="317" r:id="rId11"/>
    <p:sldId id="308" r:id="rId12"/>
    <p:sldId id="294" r:id="rId13"/>
    <p:sldId id="318" r:id="rId14"/>
    <p:sldId id="325" r:id="rId15"/>
    <p:sldId id="322" r:id="rId16"/>
    <p:sldId id="302" r:id="rId17"/>
    <p:sldId id="295" r:id="rId18"/>
    <p:sldId id="327" r:id="rId19"/>
    <p:sldId id="299" r:id="rId20"/>
    <p:sldId id="312" r:id="rId21"/>
    <p:sldId id="316" r:id="rId22"/>
    <p:sldId id="305" r:id="rId23"/>
    <p:sldId id="319" r:id="rId24"/>
    <p:sldId id="320" r:id="rId25"/>
    <p:sldId id="326" r:id="rId26"/>
    <p:sldId id="321" r:id="rId27"/>
    <p:sldId id="307" r:id="rId28"/>
    <p:sldId id="32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BA3"/>
    <a:srgbClr val="224D60"/>
    <a:srgbClr val="C7E0EB"/>
    <a:srgbClr val="D8D1FF"/>
    <a:srgbClr val="718EA0"/>
    <a:srgbClr val="6C899B"/>
    <a:srgbClr val="F3F9FB"/>
    <a:srgbClr val="F9FCFD"/>
    <a:srgbClr val="23B0C3"/>
    <a:srgbClr val="146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8D7AE-003B-10DE-9BF1-562781F57367}" v="31" dt="2024-11-02T03:55:30.563"/>
    <p1510:client id="{94F0D827-4E23-D0A6-40FD-F2DF7AE373F8}" v="995" dt="2024-11-03T07:56:25.517"/>
    <p1510:client id="{BF97A0D2-5EF0-2D6B-6416-80C787E800B4}" v="31" dt="2024-11-03T04:15:47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83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4368504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6600" b="1" spc="-150" err="1">
                <a:solidFill>
                  <a:schemeClr val="bg1"/>
                </a:solidFill>
                <a:latin typeface="Pretendard Black"/>
              </a:rPr>
              <a:t>프로젝트YB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선수 목록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56706D0-BECA-4A05-7A3D-BA0198715E08}"/>
              </a:ext>
            </a:extLst>
          </p:cNvPr>
          <p:cNvSpPr/>
          <p:nvPr/>
        </p:nvSpPr>
        <p:spPr>
          <a:xfrm>
            <a:off x="4306628" y="693620"/>
            <a:ext cx="3827508" cy="5977680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그림 11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9D71C5C9-7012-3B68-A1F3-7DA71B50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774" y="1746743"/>
            <a:ext cx="1142499" cy="935957"/>
          </a:xfrm>
          <a:prstGeom prst="rect">
            <a:avLst/>
          </a:prstGeom>
        </p:spPr>
      </p:pic>
      <p:pic>
        <p:nvPicPr>
          <p:cNvPr id="14" name="그림 13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05DB8DEB-E59C-6D5A-EB28-2BFFB2E7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984" y="1744737"/>
            <a:ext cx="1142499" cy="935957"/>
          </a:xfrm>
          <a:prstGeom prst="rect">
            <a:avLst/>
          </a:prstGeom>
        </p:spPr>
      </p:pic>
      <p:pic>
        <p:nvPicPr>
          <p:cNvPr id="16" name="그림 15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FDC1B9C7-FA8F-DA15-F387-4E2CBE03D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87" y="2755892"/>
            <a:ext cx="1142499" cy="935957"/>
          </a:xfrm>
          <a:prstGeom prst="rect">
            <a:avLst/>
          </a:prstGeom>
        </p:spPr>
      </p:pic>
      <p:pic>
        <p:nvPicPr>
          <p:cNvPr id="17" name="그림 16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94F36811-90A8-783B-C725-5B821D2C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075" y="2750641"/>
            <a:ext cx="1142499" cy="935957"/>
          </a:xfrm>
          <a:prstGeom prst="rect">
            <a:avLst/>
          </a:prstGeom>
        </p:spPr>
      </p:pic>
      <p:pic>
        <p:nvPicPr>
          <p:cNvPr id="18" name="그림 17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44A063B7-C3EF-B6BE-667B-5F6E28EC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47" y="1746742"/>
            <a:ext cx="1142499" cy="935957"/>
          </a:xfrm>
          <a:prstGeom prst="rect">
            <a:avLst/>
          </a:prstGeom>
        </p:spPr>
      </p:pic>
      <p:pic>
        <p:nvPicPr>
          <p:cNvPr id="21" name="그림 20" descr="뒤로 가기 화살표 - 무료 편물개 아이콘">
            <a:extLst>
              <a:ext uri="{FF2B5EF4-FFF2-40B4-BE49-F238E27FC236}">
                <a16:creationId xmlns:a16="http://schemas.microsoft.com/office/drawing/2014/main" id="{D35B7D0A-D78E-DC9B-E6E1-ACF4C9E52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023" y="952851"/>
            <a:ext cx="354024" cy="36278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FE06CFF-64E7-82B7-B517-E967C7B59180}"/>
              </a:ext>
            </a:extLst>
          </p:cNvPr>
          <p:cNvCxnSpPr>
            <a:cxnSpLocks/>
          </p:cNvCxnSpPr>
          <p:nvPr/>
        </p:nvCxnSpPr>
        <p:spPr>
          <a:xfrm flipH="1">
            <a:off x="4924939" y="606376"/>
            <a:ext cx="526460" cy="309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18D0F1-4DFB-2EC1-48B4-3855FBB93EA2}"/>
              </a:ext>
            </a:extLst>
          </p:cNvPr>
          <p:cNvSpPr/>
          <p:nvPr/>
        </p:nvSpPr>
        <p:spPr>
          <a:xfrm>
            <a:off x="5379977" y="306910"/>
            <a:ext cx="1393795" cy="522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/>
              <a:t>뒤로가기</a:t>
            </a:r>
          </a:p>
        </p:txBody>
      </p:sp>
      <p:pic>
        <p:nvPicPr>
          <p:cNvPr id="26" name="그림 25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6C6A8450-1594-03F5-4B09-61DC28887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119" y="2761537"/>
            <a:ext cx="1107419" cy="914511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74D9B02-73BA-20E5-7B9F-262B6F638D0D}"/>
              </a:ext>
            </a:extLst>
          </p:cNvPr>
          <p:cNvSpPr/>
          <p:nvPr/>
        </p:nvSpPr>
        <p:spPr>
          <a:xfrm>
            <a:off x="6399937" y="956378"/>
            <a:ext cx="1410130" cy="494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10/18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063C5CD-D296-7ABC-489C-32AB7EDB289F}"/>
              </a:ext>
            </a:extLst>
          </p:cNvPr>
          <p:cNvSpPr/>
          <p:nvPr/>
        </p:nvSpPr>
        <p:spPr>
          <a:xfrm>
            <a:off x="6399936" y="5326930"/>
            <a:ext cx="1410130" cy="494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판매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710F948-1D80-6C05-75D1-5C698F1A045A}"/>
              </a:ext>
            </a:extLst>
          </p:cNvPr>
          <p:cNvSpPr/>
          <p:nvPr/>
        </p:nvSpPr>
        <p:spPr>
          <a:xfrm>
            <a:off x="6399935" y="5992583"/>
            <a:ext cx="1410130" cy="494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방출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88FD978-8799-B555-61B0-9A86B3CDD59F}"/>
              </a:ext>
            </a:extLst>
          </p:cNvPr>
          <p:cNvSpPr/>
          <p:nvPr/>
        </p:nvSpPr>
        <p:spPr>
          <a:xfrm>
            <a:off x="4665728" y="5326928"/>
            <a:ext cx="1410130" cy="116043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선수 모집</a:t>
            </a:r>
          </a:p>
        </p:txBody>
      </p:sp>
      <p:pic>
        <p:nvPicPr>
          <p:cNvPr id="38" name="그림 37" descr="상징이(가) 표시된 사진&#10;&#10;자동 생성된 설명">
            <a:extLst>
              <a:ext uri="{FF2B5EF4-FFF2-40B4-BE49-F238E27FC236}">
                <a16:creationId xmlns:a16="http://schemas.microsoft.com/office/drawing/2014/main" id="{1A3D6CB7-D6BB-ED74-743D-E92D53EF3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245" y="3229439"/>
            <a:ext cx="270970" cy="241191"/>
          </a:xfrm>
          <a:prstGeom prst="rect">
            <a:avLst/>
          </a:prstGeom>
        </p:spPr>
      </p:pic>
      <p:pic>
        <p:nvPicPr>
          <p:cNvPr id="40" name="그림 39" descr="픽셀, 그래픽이(가) 표시된 사진&#10;&#10;자동 생성된 설명">
            <a:extLst>
              <a:ext uri="{FF2B5EF4-FFF2-40B4-BE49-F238E27FC236}">
                <a16:creationId xmlns:a16="http://schemas.microsoft.com/office/drawing/2014/main" id="{E99DE474-B181-004C-5182-1D3611329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410" y="3233299"/>
            <a:ext cx="289363" cy="24250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C90382B-B597-4E8B-7993-70CB51A92C26}"/>
              </a:ext>
            </a:extLst>
          </p:cNvPr>
          <p:cNvSpPr txBox="1"/>
          <p:nvPr/>
        </p:nvSpPr>
        <p:spPr>
          <a:xfrm>
            <a:off x="4714" y="1817666"/>
            <a:ext cx="430387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/>
          </a:p>
          <a:p>
            <a:pPr algn="ctr"/>
            <a:r>
              <a:rPr lang="ko-KR" altLang="en-US"/>
              <a:t>※판매 시도 출력 문구</a:t>
            </a:r>
          </a:p>
          <a:p>
            <a:pPr algn="ctr"/>
            <a:endParaRPr lang="ko-KR" altLang="en-US"/>
          </a:p>
          <a:p>
            <a:pPr algn="ctr"/>
            <a:endParaRPr lang="ko-KR" altLang="en-US"/>
          </a:p>
          <a:p>
            <a:pPr algn="ctr"/>
            <a:endParaRPr lang="ko-KR" altLang="en-US"/>
          </a:p>
          <a:p>
            <a:pPr algn="ctr"/>
            <a:r>
              <a:rPr lang="ko-KR" altLang="en-US"/>
              <a:t>※판매 실패 출력 문구</a:t>
            </a:r>
          </a:p>
          <a:p>
            <a:pPr algn="ctr"/>
            <a:endParaRPr lang="ko-KR" altLang="en-US"/>
          </a:p>
          <a:p>
            <a:pPr algn="ctr"/>
            <a:endParaRPr lang="ko-KR" altLang="en-US"/>
          </a:p>
          <a:p>
            <a:pPr algn="ctr"/>
            <a:endParaRPr lang="ko-KR" altLang="en-US"/>
          </a:p>
          <a:p>
            <a:pPr algn="ctr"/>
            <a:endParaRPr lang="ko-KR" altLang="en-US"/>
          </a:p>
          <a:p>
            <a:pPr algn="ctr"/>
            <a:endParaRPr lang="ko-KR" altLang="en-US"/>
          </a:p>
          <a:p>
            <a:pPr algn="ctr"/>
            <a:r>
              <a:rPr lang="ko-KR" altLang="en-US"/>
              <a:t>※방출시도 출력 문구 </a:t>
            </a:r>
            <a:endParaRPr lang="ko-KR"/>
          </a:p>
          <a:p>
            <a:pPr algn="ctr"/>
            <a:endParaRPr lang="ko-KR" altLang="en-US"/>
          </a:p>
          <a:p>
            <a:pPr algn="ctr"/>
            <a:endParaRPr lang="ko-KR" altLang="en-US"/>
          </a:p>
          <a:p>
            <a:pPr algn="ctr"/>
            <a:endParaRPr lang="ko-KR" altLang="en-US"/>
          </a:p>
          <a:p>
            <a:pPr algn="ctr"/>
            <a:r>
              <a:rPr lang="ko-KR" altLang="en-US"/>
              <a:t>예(</a:t>
            </a:r>
            <a:r>
              <a:rPr lang="ko-KR" altLang="en-US" err="1"/>
              <a:t>Y</a:t>
            </a:r>
            <a:r>
              <a:rPr lang="ko-KR" altLang="en-US"/>
              <a:t>)/아니요(</a:t>
            </a:r>
            <a:r>
              <a:rPr lang="ko-KR" altLang="en-US" err="1"/>
              <a:t>N</a:t>
            </a:r>
            <a:r>
              <a:rPr lang="ko-KR" altLang="en-US"/>
              <a:t>)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60E7F2F-3301-4B88-1C45-89D894BBA4D9}"/>
              </a:ext>
            </a:extLst>
          </p:cNvPr>
          <p:cNvSpPr/>
          <p:nvPr/>
        </p:nvSpPr>
        <p:spPr>
          <a:xfrm>
            <a:off x="146284" y="5125482"/>
            <a:ext cx="4046474" cy="7750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Text</a:t>
            </a:r>
            <a:r>
              <a:rPr lang="ko-KR" altLang="en-US">
                <a:solidFill>
                  <a:schemeClr val="tx1"/>
                </a:solidFill>
              </a:rPr>
              <a:t> = "방출 하시겠습니까?" </a:t>
            </a:r>
            <a:r>
              <a:rPr lang="en-US" altLang="en-US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ko-KR" err="1">
                <a:solidFill>
                  <a:schemeClr val="tx1"/>
                </a:solidFill>
                <a:ea typeface="+mn-lt"/>
                <a:cs typeface="+mn-lt"/>
              </a:rPr>
              <a:t>Y</a:t>
            </a:r>
            <a:r>
              <a:rPr lang="ko-KR">
                <a:solidFill>
                  <a:schemeClr val="tx1"/>
                </a:solidFill>
                <a:ea typeface="+mn-lt"/>
                <a:cs typeface="+mn-lt"/>
              </a:rPr>
              <a:t>/</a:t>
            </a:r>
            <a:r>
              <a:rPr lang="ko-KR" err="1">
                <a:solidFill>
                  <a:schemeClr val="tx1"/>
                </a:solidFill>
                <a:ea typeface="+mn-lt"/>
                <a:cs typeface="+mn-lt"/>
              </a:rPr>
              <a:t>N</a:t>
            </a:r>
            <a:r>
              <a:rPr lang="en-US" altLang="ko-KR">
                <a:solidFill>
                  <a:schemeClr val="tx1"/>
                </a:solidFill>
                <a:ea typeface="+mn-lt"/>
                <a:cs typeface="+mn-lt"/>
              </a:rPr>
              <a:t>)</a:t>
            </a:r>
            <a:endParaRPr lang="ko-KR" altLang="en-US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2EE4888-3AF5-B9FE-67B7-9368C8AB3573}"/>
              </a:ext>
            </a:extLst>
          </p:cNvPr>
          <p:cNvSpPr/>
          <p:nvPr/>
        </p:nvSpPr>
        <p:spPr>
          <a:xfrm>
            <a:off x="146283" y="2441101"/>
            <a:ext cx="4046474" cy="7750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Text</a:t>
            </a:r>
            <a:r>
              <a:rPr lang="ko-KR" altLang="en-US">
                <a:solidFill>
                  <a:schemeClr val="tx1"/>
                </a:solidFill>
              </a:rPr>
              <a:t> = "&lt;판매금액&gt;</a:t>
            </a:r>
            <a:r>
              <a:rPr lang="ko-KR" altLang="en-US" err="1">
                <a:solidFill>
                  <a:schemeClr val="tx1"/>
                </a:solidFill>
              </a:rPr>
              <a:t>에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 err="1">
                <a:solidFill>
                  <a:schemeClr val="tx1"/>
                </a:solidFill>
              </a:rPr>
              <a:t>판매하시겠습니까</a:t>
            </a:r>
            <a:r>
              <a:rPr lang="ko-KR" altLang="en-US">
                <a:solidFill>
                  <a:schemeClr val="tx1"/>
                </a:solidFill>
              </a:rPr>
              <a:t>? " </a:t>
            </a:r>
            <a:r>
              <a:rPr lang="en-US" altLang="en-US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ko-KR" err="1">
                <a:solidFill>
                  <a:schemeClr val="tx1"/>
                </a:solidFill>
                <a:ea typeface="+mn-lt"/>
                <a:cs typeface="+mn-lt"/>
              </a:rPr>
              <a:t>Y</a:t>
            </a:r>
            <a:r>
              <a:rPr lang="ko-KR">
                <a:solidFill>
                  <a:schemeClr val="tx1"/>
                </a:solidFill>
                <a:ea typeface="+mn-lt"/>
                <a:cs typeface="+mn-lt"/>
              </a:rPr>
              <a:t>/</a:t>
            </a:r>
            <a:r>
              <a:rPr lang="ko-KR" err="1">
                <a:solidFill>
                  <a:schemeClr val="tx1"/>
                </a:solidFill>
                <a:ea typeface="+mn-lt"/>
                <a:cs typeface="+mn-lt"/>
              </a:rPr>
              <a:t>N</a:t>
            </a:r>
            <a:r>
              <a:rPr lang="en-US" altLang="ko-KR">
                <a:solidFill>
                  <a:schemeClr val="tx1"/>
                </a:solidFill>
                <a:ea typeface="+mn-lt"/>
                <a:cs typeface="+mn-lt"/>
              </a:rPr>
              <a:t>)</a:t>
            </a:r>
            <a:endParaRPr lang="ko-KR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174697-A80F-34C8-B153-86354FE24370}"/>
              </a:ext>
            </a:extLst>
          </p:cNvPr>
          <p:cNvSpPr/>
          <p:nvPr/>
        </p:nvSpPr>
        <p:spPr>
          <a:xfrm>
            <a:off x="146284" y="3689068"/>
            <a:ext cx="4046474" cy="7750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Text</a:t>
            </a:r>
            <a:r>
              <a:rPr lang="ko-KR" altLang="en-US">
                <a:solidFill>
                  <a:schemeClr val="tx1"/>
                </a:solidFill>
              </a:rPr>
              <a:t> = "해당 선수와는 계약기간이 남아 있습니다"</a:t>
            </a:r>
            <a:endParaRPr lang="en-US" altLang="ko-KR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D4C9F-8C8C-DFC0-78AD-8EF5AD8A05F5}"/>
              </a:ext>
            </a:extLst>
          </p:cNvPr>
          <p:cNvSpPr txBox="1"/>
          <p:nvPr/>
        </p:nvSpPr>
        <p:spPr>
          <a:xfrm>
            <a:off x="4743127" y="4804354"/>
            <a:ext cx="29725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선택한 선수를 판매/방출</a:t>
            </a:r>
          </a:p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6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49334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선수 모집, 판매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42C31ABA-41BF-12AD-47C9-93256E57299E}"/>
              </a:ext>
            </a:extLst>
          </p:cNvPr>
          <p:cNvSpPr txBox="1"/>
          <p:nvPr/>
        </p:nvSpPr>
        <p:spPr>
          <a:xfrm>
            <a:off x="7287277" y="3549917"/>
            <a:ext cx="415797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※등급 결정 후 능력치 생성</a:t>
            </a:r>
            <a:endParaRPr lang="ko-KR"/>
          </a:p>
          <a:p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3F69A2B-60F1-8A6F-39E8-1807B524B0D1}"/>
              </a:ext>
            </a:extLst>
          </p:cNvPr>
          <p:cNvSpPr/>
          <p:nvPr/>
        </p:nvSpPr>
        <p:spPr>
          <a:xfrm>
            <a:off x="99959" y="852544"/>
            <a:ext cx="7893813" cy="1875767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13">
            <a:extLst>
              <a:ext uri="{FF2B5EF4-FFF2-40B4-BE49-F238E27FC236}">
                <a16:creationId xmlns:a16="http://schemas.microsoft.com/office/drawing/2014/main" id="{0939C332-0EC6-A828-A847-18D04B4941AF}"/>
              </a:ext>
            </a:extLst>
          </p:cNvPr>
          <p:cNvSpPr/>
          <p:nvPr/>
        </p:nvSpPr>
        <p:spPr>
          <a:xfrm>
            <a:off x="221704" y="924251"/>
            <a:ext cx="2008353" cy="16839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픽셀, 스크린샷, 클립아트, 디자인이(가) 표시된 사진&#10;&#10;자동 생성된 설명">
            <a:extLst>
              <a:ext uri="{FF2B5EF4-FFF2-40B4-BE49-F238E27FC236}">
                <a16:creationId xmlns:a16="http://schemas.microsoft.com/office/drawing/2014/main" id="{4BC7ED9B-9AED-A02B-0FEA-87F80163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9" y="1047640"/>
            <a:ext cx="1442437" cy="1443203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81528CE-69E4-1D96-E011-0FFC6F46D3EE}"/>
              </a:ext>
            </a:extLst>
          </p:cNvPr>
          <p:cNvSpPr/>
          <p:nvPr/>
        </p:nvSpPr>
        <p:spPr>
          <a:xfrm>
            <a:off x="607959" y="3103510"/>
            <a:ext cx="6369812" cy="1525423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5F2754F-6348-0DFD-EF57-58606ADA8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1" y="3194653"/>
            <a:ext cx="6172200" cy="1362075"/>
          </a:xfrm>
          <a:prstGeom prst="rect">
            <a:avLst/>
          </a:prstGeom>
        </p:spPr>
      </p:pic>
      <p:sp>
        <p:nvSpPr>
          <p:cNvPr id="6" name="TextBox 19">
            <a:extLst>
              <a:ext uri="{FF2B5EF4-FFF2-40B4-BE49-F238E27FC236}">
                <a16:creationId xmlns:a16="http://schemas.microsoft.com/office/drawing/2014/main" id="{6A0FC718-1359-222C-D9B2-9C393F42EFDD}"/>
              </a:ext>
            </a:extLst>
          </p:cNvPr>
          <p:cNvSpPr txBox="1"/>
          <p:nvPr/>
        </p:nvSpPr>
        <p:spPr>
          <a:xfrm>
            <a:off x="8270779" y="1574041"/>
            <a:ext cx="309818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 지명도 400/600 달성 시 중급/상급 모집 해금</a:t>
            </a:r>
          </a:p>
        </p:txBody>
      </p:sp>
      <p:pic>
        <p:nvPicPr>
          <p:cNvPr id="9" name="그림 8" descr="라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5D48CB01-31BB-79C4-D8AD-192379054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725" y="5579161"/>
            <a:ext cx="5022740" cy="656130"/>
          </a:xfrm>
          <a:prstGeom prst="rect">
            <a:avLst/>
          </a:prstGeom>
        </p:spPr>
      </p:pic>
      <p:pic>
        <p:nvPicPr>
          <p:cNvPr id="12" name="그림 11" descr="텍스트, 폰트, 화이트, 스크린샷이(가) 표시된 사진&#10;&#10;자동 생성된 설명">
            <a:extLst>
              <a:ext uri="{FF2B5EF4-FFF2-40B4-BE49-F238E27FC236}">
                <a16:creationId xmlns:a16="http://schemas.microsoft.com/office/drawing/2014/main" id="{79625BD0-0426-B4AD-2233-9FE21DBF5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409" y="4838512"/>
            <a:ext cx="3457575" cy="657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B8F054-FFD9-5E77-8732-2865FBFBD8F4}"/>
              </a:ext>
            </a:extLst>
          </p:cNvPr>
          <p:cNvSpPr txBox="1"/>
          <p:nvPr/>
        </p:nvSpPr>
        <p:spPr>
          <a:xfrm>
            <a:off x="1038231" y="5303597"/>
            <a:ext cx="44527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캐릭터의 판매 금액은 캐릭터의 기본 능력치에 비례한다.</a:t>
            </a:r>
          </a:p>
          <a:p>
            <a:pPr algn="ctr"/>
            <a:endParaRPr lang="ko-KR" altLang="en-US"/>
          </a:p>
          <a:p>
            <a:pPr algn="ctr"/>
            <a:r>
              <a:rPr lang="ko-KR" altLang="en-US"/>
              <a:t>※방출은 재화를 획득하지 않음</a:t>
            </a:r>
          </a:p>
        </p:txBody>
      </p:sp>
      <p:pic>
        <p:nvPicPr>
          <p:cNvPr id="2" name="그림 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FD8BD9C-EA46-0968-BE66-C70AFECB4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1618" y="1243450"/>
            <a:ext cx="5598073" cy="10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3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일정 선택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FFF4F0-3996-5618-4937-437B1BB31630}"/>
              </a:ext>
            </a:extLst>
          </p:cNvPr>
          <p:cNvSpPr txBox="1"/>
          <p:nvPr/>
        </p:nvSpPr>
        <p:spPr>
          <a:xfrm>
            <a:off x="10418597" y="209766"/>
            <a:ext cx="150111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i="1"/>
              <a:t>▼능력치 배율 상승 UI</a:t>
            </a:r>
            <a:endParaRPr lang="ko-KR" altLang="en-US" i="1" u="sng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297C70-4014-2AE1-5869-38D3BB0246CE}"/>
              </a:ext>
            </a:extLst>
          </p:cNvPr>
          <p:cNvSpPr/>
          <p:nvPr/>
        </p:nvSpPr>
        <p:spPr>
          <a:xfrm>
            <a:off x="3708508" y="835024"/>
            <a:ext cx="3470711" cy="5510593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" name="그림 13" descr="직사각형, 사각형, 도표, 라인이(가) 표시된 사진&#10;&#10;자동 생성된 설명">
            <a:extLst>
              <a:ext uri="{FF2B5EF4-FFF2-40B4-BE49-F238E27FC236}">
                <a16:creationId xmlns:a16="http://schemas.microsoft.com/office/drawing/2014/main" id="{524FA2C6-2E1F-8BB5-5B56-2DBAF59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454" y="1020324"/>
            <a:ext cx="3194817" cy="5132662"/>
          </a:xfrm>
          <a:prstGeom prst="rect">
            <a:avLst/>
          </a:prstGeom>
        </p:spPr>
      </p:pic>
      <p:pic>
        <p:nvPicPr>
          <p:cNvPr id="15" name="그림 14" descr="스크린샷, 라인, 텍스트, 사각형이(가) 표시된 사진&#10;&#10;자동 생성된 설명">
            <a:extLst>
              <a:ext uri="{FF2B5EF4-FFF2-40B4-BE49-F238E27FC236}">
                <a16:creationId xmlns:a16="http://schemas.microsoft.com/office/drawing/2014/main" id="{C9A0A95E-6F01-F30D-E800-CF184F5F8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326" y="1979283"/>
            <a:ext cx="2225346" cy="225129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91E08CC-0C1B-5B6D-282D-2B224F45C1C4}"/>
              </a:ext>
            </a:extLst>
          </p:cNvPr>
          <p:cNvSpPr/>
          <p:nvPr/>
        </p:nvSpPr>
        <p:spPr>
          <a:xfrm>
            <a:off x="1915665" y="3664944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34">
            <a:extLst>
              <a:ext uri="{FF2B5EF4-FFF2-40B4-BE49-F238E27FC236}">
                <a16:creationId xmlns:a16="http://schemas.microsoft.com/office/drawing/2014/main" id="{C4EB8E26-F86A-7A15-A268-5F1204B1D236}"/>
              </a:ext>
            </a:extLst>
          </p:cNvPr>
          <p:cNvSpPr txBox="1"/>
          <p:nvPr/>
        </p:nvSpPr>
        <p:spPr>
          <a:xfrm>
            <a:off x="1913518" y="3754562"/>
            <a:ext cx="183394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solidFill>
                  <a:schemeClr val="bg1"/>
                </a:solidFill>
              </a:rPr>
              <a:t>리그 일정은 </a:t>
            </a:r>
          </a:p>
          <a:p>
            <a:pPr algn="ctr"/>
            <a:r>
              <a:rPr lang="ko-KR" altLang="en-US" sz="1400">
                <a:solidFill>
                  <a:schemeClr val="bg1"/>
                </a:solidFill>
              </a:rPr>
              <a:t>고정 표기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7E7A6A0-44E5-BA83-ABE1-29EB369EA968}"/>
              </a:ext>
            </a:extLst>
          </p:cNvPr>
          <p:cNvCxnSpPr>
            <a:cxnSpLocks/>
          </p:cNvCxnSpPr>
          <p:nvPr/>
        </p:nvCxnSpPr>
        <p:spPr>
          <a:xfrm flipV="1">
            <a:off x="3769745" y="3990435"/>
            <a:ext cx="559609" cy="3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F0EC0E8-84C9-7504-C393-A3203DE18401}"/>
              </a:ext>
            </a:extLst>
          </p:cNvPr>
          <p:cNvCxnSpPr/>
          <p:nvPr/>
        </p:nvCxnSpPr>
        <p:spPr>
          <a:xfrm flipV="1">
            <a:off x="3560977" y="2225451"/>
            <a:ext cx="772853" cy="6147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F14472C-7268-F2EE-2EC5-1A790494C1CC}"/>
              </a:ext>
            </a:extLst>
          </p:cNvPr>
          <p:cNvSpPr/>
          <p:nvPr/>
        </p:nvSpPr>
        <p:spPr>
          <a:xfrm>
            <a:off x="1827353" y="2577372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178CA8BA-907F-D205-5032-6C49C04D8204}"/>
              </a:ext>
            </a:extLst>
          </p:cNvPr>
          <p:cNvSpPr txBox="1"/>
          <p:nvPr/>
        </p:nvSpPr>
        <p:spPr>
          <a:xfrm>
            <a:off x="1825931" y="2686627"/>
            <a:ext cx="183394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solidFill>
                  <a:schemeClr val="bg1"/>
                </a:solidFill>
              </a:rPr>
              <a:t>수행한 일정은 </a:t>
            </a:r>
          </a:p>
          <a:p>
            <a:pPr algn="ctr"/>
            <a:r>
              <a:rPr lang="ko-KR" altLang="en-US" sz="1400">
                <a:solidFill>
                  <a:schemeClr val="bg1"/>
                </a:solidFill>
              </a:rPr>
              <a:t>어둡게 처리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A0E0112-9601-2FEA-6298-5CB6C0E32C8B}"/>
              </a:ext>
            </a:extLst>
          </p:cNvPr>
          <p:cNvCxnSpPr/>
          <p:nvPr/>
        </p:nvCxnSpPr>
        <p:spPr>
          <a:xfrm>
            <a:off x="5277597" y="1056284"/>
            <a:ext cx="791780" cy="896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FD946EC-E746-5FE6-4108-D27811E5D83F}"/>
              </a:ext>
            </a:extLst>
          </p:cNvPr>
          <p:cNvSpPr/>
          <p:nvPr/>
        </p:nvSpPr>
        <p:spPr>
          <a:xfrm>
            <a:off x="4072406" y="389427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TextBox 30">
            <a:extLst>
              <a:ext uri="{FF2B5EF4-FFF2-40B4-BE49-F238E27FC236}">
                <a16:creationId xmlns:a16="http://schemas.microsoft.com/office/drawing/2014/main" id="{0B16F272-BE00-8CC5-FF8E-6BD8D719D670}"/>
              </a:ext>
            </a:extLst>
          </p:cNvPr>
          <p:cNvSpPr txBox="1"/>
          <p:nvPr/>
        </p:nvSpPr>
        <p:spPr>
          <a:xfrm>
            <a:off x="3894539" y="557870"/>
            <a:ext cx="2207419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solidFill>
                  <a:schemeClr val="bg1"/>
                </a:solidFill>
              </a:rPr>
              <a:t>선택한 일정 표시</a:t>
            </a:r>
          </a:p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922A59A-9ED5-CEF2-02C3-9243E5BA0ACD}"/>
              </a:ext>
            </a:extLst>
          </p:cNvPr>
          <p:cNvCxnSpPr>
            <a:cxnSpLocks/>
          </p:cNvCxnSpPr>
          <p:nvPr/>
        </p:nvCxnSpPr>
        <p:spPr>
          <a:xfrm flipH="1" flipV="1">
            <a:off x="6587602" y="2268977"/>
            <a:ext cx="1643754" cy="49742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7F5627B-E9CB-1E3D-FC9F-ABAC8745CA92}"/>
              </a:ext>
            </a:extLst>
          </p:cNvPr>
          <p:cNvSpPr/>
          <p:nvPr/>
        </p:nvSpPr>
        <p:spPr>
          <a:xfrm>
            <a:off x="7692253" y="2330153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35CF45F5-3CC0-6F08-65DC-E762C5350D01}"/>
              </a:ext>
            </a:extLst>
          </p:cNvPr>
          <p:cNvSpPr txBox="1"/>
          <p:nvPr/>
        </p:nvSpPr>
        <p:spPr>
          <a:xfrm>
            <a:off x="7512236" y="2434452"/>
            <a:ext cx="2219325" cy="81773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solidFill>
                  <a:schemeClr val="bg1"/>
                </a:solidFill>
              </a:rPr>
              <a:t>선택중인 일정은</a:t>
            </a:r>
          </a:p>
          <a:p>
            <a:pPr algn="ctr"/>
            <a:r>
              <a:rPr lang="ko-KR" altLang="en-US" sz="1400">
                <a:solidFill>
                  <a:schemeClr val="bg1"/>
                </a:solidFill>
              </a:rPr>
              <a:t>초록색으로 강조표시</a:t>
            </a:r>
          </a:p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990E75B-3B8B-3352-C8EC-0BC3BA7082EC}"/>
              </a:ext>
            </a:extLst>
          </p:cNvPr>
          <p:cNvCxnSpPr>
            <a:cxnSpLocks/>
          </p:cNvCxnSpPr>
          <p:nvPr/>
        </p:nvCxnSpPr>
        <p:spPr>
          <a:xfrm flipH="1" flipV="1">
            <a:off x="6644313" y="5544965"/>
            <a:ext cx="664299" cy="54949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6C0BABA-812D-5E79-3B57-CF686EB25ACD}"/>
              </a:ext>
            </a:extLst>
          </p:cNvPr>
          <p:cNvSpPr/>
          <p:nvPr/>
        </p:nvSpPr>
        <p:spPr>
          <a:xfrm>
            <a:off x="7183099" y="5710301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/>
              <a:t>3일의 일정이 선택되면 활성화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4386BB2-1D97-A06E-AED2-BA765AC7230B}"/>
              </a:ext>
            </a:extLst>
          </p:cNvPr>
          <p:cNvCxnSpPr>
            <a:cxnSpLocks/>
          </p:cNvCxnSpPr>
          <p:nvPr/>
        </p:nvCxnSpPr>
        <p:spPr>
          <a:xfrm flipV="1">
            <a:off x="3410641" y="5058985"/>
            <a:ext cx="918712" cy="44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E5BCBB1-C0EB-0200-A0B9-3F753AC8031C}"/>
              </a:ext>
            </a:extLst>
          </p:cNvPr>
          <p:cNvSpPr/>
          <p:nvPr/>
        </p:nvSpPr>
        <p:spPr>
          <a:xfrm>
            <a:off x="1828078" y="5302805"/>
            <a:ext cx="1735381" cy="51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/>
              <a:t>일정 선택버튼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B55958B-0502-0489-7ADF-F2336EFC0BAA}"/>
              </a:ext>
            </a:extLst>
          </p:cNvPr>
          <p:cNvSpPr/>
          <p:nvPr/>
        </p:nvSpPr>
        <p:spPr>
          <a:xfrm>
            <a:off x="4998698" y="3752529"/>
            <a:ext cx="1586485" cy="51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/>
              <a:t>한달은 30일고정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B5D175-4003-0F7B-09D1-91B22ED1DF40}"/>
              </a:ext>
            </a:extLst>
          </p:cNvPr>
          <p:cNvCxnSpPr>
            <a:cxnSpLocks/>
          </p:cNvCxnSpPr>
          <p:nvPr/>
        </p:nvCxnSpPr>
        <p:spPr>
          <a:xfrm flipH="1">
            <a:off x="6726273" y="1073800"/>
            <a:ext cx="2159874" cy="318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B87BFE1-C445-2F37-2CC6-064AC4517025}"/>
              </a:ext>
            </a:extLst>
          </p:cNvPr>
          <p:cNvSpPr/>
          <p:nvPr/>
        </p:nvSpPr>
        <p:spPr>
          <a:xfrm>
            <a:off x="8232750" y="722254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/>
              <a:t>닫기</a:t>
            </a:r>
          </a:p>
          <a:p>
            <a:pPr algn="ctr"/>
            <a:r>
              <a:rPr lang="ko-KR" altLang="en-US" sz="1400"/>
              <a:t>메인 화면 이동</a:t>
            </a:r>
          </a:p>
        </p:txBody>
      </p:sp>
    </p:spTree>
    <p:extLst>
      <p:ext uri="{BB962C8B-B14F-4D97-AF65-F5344CB8AC3E}">
        <p14:creationId xmlns:p14="http://schemas.microsoft.com/office/powerpoint/2010/main" val="31138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일정 선택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297C70-4014-2AE1-5869-38D3BB0246CE}"/>
              </a:ext>
            </a:extLst>
          </p:cNvPr>
          <p:cNvSpPr/>
          <p:nvPr/>
        </p:nvSpPr>
        <p:spPr>
          <a:xfrm>
            <a:off x="275129" y="1211645"/>
            <a:ext cx="3470711" cy="5510593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" name="그림 13" descr="직사각형, 사각형, 도표, 라인이(가) 표시된 사진&#10;&#10;자동 생성된 설명">
            <a:extLst>
              <a:ext uri="{FF2B5EF4-FFF2-40B4-BE49-F238E27FC236}">
                <a16:creationId xmlns:a16="http://schemas.microsoft.com/office/drawing/2014/main" id="{524FA2C6-2E1F-8BB5-5B56-2DBAF59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5" y="1396945"/>
            <a:ext cx="3194817" cy="5132662"/>
          </a:xfrm>
          <a:prstGeom prst="rect">
            <a:avLst/>
          </a:prstGeom>
        </p:spPr>
      </p:pic>
      <p:pic>
        <p:nvPicPr>
          <p:cNvPr id="15" name="그림 14" descr="스크린샷, 라인, 텍스트, 사각형이(가) 표시된 사진&#10;&#10;자동 생성된 설명">
            <a:extLst>
              <a:ext uri="{FF2B5EF4-FFF2-40B4-BE49-F238E27FC236}">
                <a16:creationId xmlns:a16="http://schemas.microsoft.com/office/drawing/2014/main" id="{C9A0A95E-6F01-F30D-E800-CF184F5F8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47" y="2355904"/>
            <a:ext cx="2225346" cy="2251294"/>
          </a:xfrm>
          <a:prstGeom prst="rect">
            <a:avLst/>
          </a:prstGeom>
        </p:spPr>
      </p:pic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922A59A-9ED5-CEF2-02C3-9243E5BA0ACD}"/>
              </a:ext>
            </a:extLst>
          </p:cNvPr>
          <p:cNvCxnSpPr>
            <a:cxnSpLocks/>
          </p:cNvCxnSpPr>
          <p:nvPr/>
        </p:nvCxnSpPr>
        <p:spPr>
          <a:xfrm flipH="1">
            <a:off x="2696724" y="1715365"/>
            <a:ext cx="2614865" cy="8951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7F5627B-E9CB-1E3D-FC9F-ABAC8745CA92}"/>
              </a:ext>
            </a:extLst>
          </p:cNvPr>
          <p:cNvSpPr/>
          <p:nvPr/>
        </p:nvSpPr>
        <p:spPr>
          <a:xfrm>
            <a:off x="3864737" y="1138981"/>
            <a:ext cx="2112001" cy="732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/>
              <a:t>선택한 일정을 터치하면 해당 일정 다시 선택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B55958B-0502-0489-7ADF-F2336EFC0BAA}"/>
              </a:ext>
            </a:extLst>
          </p:cNvPr>
          <p:cNvSpPr/>
          <p:nvPr/>
        </p:nvSpPr>
        <p:spPr>
          <a:xfrm>
            <a:off x="1565319" y="4129150"/>
            <a:ext cx="1586485" cy="51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/>
              <a:t>한달은 30일고정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AFCC6A3-D5B6-78FE-699F-157ABF555D10}"/>
              </a:ext>
            </a:extLst>
          </p:cNvPr>
          <p:cNvSpPr/>
          <p:nvPr/>
        </p:nvSpPr>
        <p:spPr>
          <a:xfrm>
            <a:off x="6900071" y="2255596"/>
            <a:ext cx="4046474" cy="7750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Text</a:t>
            </a:r>
            <a:r>
              <a:rPr lang="ko-KR" altLang="en-US">
                <a:solidFill>
                  <a:schemeClr val="tx1"/>
                </a:solidFill>
              </a:rPr>
              <a:t> = "일정을 진행 </a:t>
            </a:r>
            <a:r>
              <a:rPr lang="ko-KR" altLang="en-US" err="1">
                <a:solidFill>
                  <a:schemeClr val="tx1"/>
                </a:solidFill>
              </a:rPr>
              <a:t>하시겟습니까</a:t>
            </a:r>
            <a:r>
              <a:rPr lang="ko-KR" altLang="en-US">
                <a:solidFill>
                  <a:schemeClr val="tx1"/>
                </a:solidFill>
              </a:rPr>
              <a:t>?"</a:t>
            </a:r>
          </a:p>
          <a:p>
            <a:pPr algn="ctr"/>
            <a:r>
              <a:rPr lang="ko-KR" altLang="en-US" err="1">
                <a:solidFill>
                  <a:schemeClr val="tx1"/>
                </a:solidFill>
              </a:rPr>
              <a:t>Y</a:t>
            </a:r>
            <a:r>
              <a:rPr lang="ko-KR" altLang="en-US">
                <a:solidFill>
                  <a:schemeClr val="tx1"/>
                </a:solidFill>
              </a:rPr>
              <a:t>/</a:t>
            </a:r>
            <a:r>
              <a:rPr lang="ko-KR" altLang="en-US" err="1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4551FC-5F3F-BC75-F1F5-859D33444780}"/>
              </a:ext>
            </a:extLst>
          </p:cNvPr>
          <p:cNvSpPr txBox="1"/>
          <p:nvPr/>
        </p:nvSpPr>
        <p:spPr>
          <a:xfrm>
            <a:off x="6897154" y="1871306"/>
            <a:ext cx="395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※일정 진행 시 출력문구 </a:t>
            </a: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5DC82F4A-EEEF-4F2F-6FD1-5E2DC594D5CA}"/>
              </a:ext>
            </a:extLst>
          </p:cNvPr>
          <p:cNvCxnSpPr>
            <a:cxnSpLocks/>
          </p:cNvCxnSpPr>
          <p:nvPr/>
        </p:nvCxnSpPr>
        <p:spPr>
          <a:xfrm flipV="1">
            <a:off x="3156558" y="5069204"/>
            <a:ext cx="695072" cy="2656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9F8A01D-7450-A4FA-AD82-1C3299BFE69B}"/>
              </a:ext>
            </a:extLst>
          </p:cNvPr>
          <p:cNvCxnSpPr>
            <a:cxnSpLocks/>
          </p:cNvCxnSpPr>
          <p:nvPr/>
        </p:nvCxnSpPr>
        <p:spPr>
          <a:xfrm flipH="1" flipV="1">
            <a:off x="3012239" y="2693905"/>
            <a:ext cx="2471989" cy="247427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42232A4-537D-CA7C-4123-544ED704BB6B}"/>
              </a:ext>
            </a:extLst>
          </p:cNvPr>
          <p:cNvSpPr/>
          <p:nvPr/>
        </p:nvSpPr>
        <p:spPr>
          <a:xfrm>
            <a:off x="3864737" y="4770386"/>
            <a:ext cx="2112001" cy="732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/>
              <a:t>일정 추가</a:t>
            </a:r>
            <a:br>
              <a:rPr lang="ko-KR" altLang="en-US" sz="1400"/>
            </a:br>
            <a:r>
              <a:rPr lang="ko-KR" altLang="en-US" sz="1400"/>
              <a:t>해당 일정 이미지 삽입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1039BD-8EF8-9B05-0FF3-ED2E30497DA5}"/>
              </a:ext>
            </a:extLst>
          </p:cNvPr>
          <p:cNvSpPr txBox="1"/>
          <p:nvPr/>
        </p:nvSpPr>
        <p:spPr>
          <a:xfrm>
            <a:off x="6940947" y="3109555"/>
            <a:ext cx="395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※일정이 없을 </a:t>
            </a:r>
            <a:r>
              <a:rPr lang="ko-KR" altLang="en-US" err="1"/>
              <a:t>떄</a:t>
            </a:r>
            <a:r>
              <a:rPr lang="ko-KR" altLang="en-US"/>
              <a:t> 진행 문구 출력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2F7A3D0-5CA7-4926-C7F8-12A763CCFE64}"/>
              </a:ext>
            </a:extLst>
          </p:cNvPr>
          <p:cNvSpPr/>
          <p:nvPr/>
        </p:nvSpPr>
        <p:spPr>
          <a:xfrm>
            <a:off x="6900070" y="3481254"/>
            <a:ext cx="4046474" cy="7750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Text</a:t>
            </a:r>
            <a:r>
              <a:rPr lang="ko-KR" altLang="en-US">
                <a:solidFill>
                  <a:schemeClr val="tx1"/>
                </a:solidFill>
              </a:rPr>
              <a:t> = "아직 일정이 선택되지 않았습니다"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E3A38-F83E-5E6F-BD6B-30E2698097B6}"/>
              </a:ext>
            </a:extLst>
          </p:cNvPr>
          <p:cNvSpPr txBox="1"/>
          <p:nvPr/>
        </p:nvSpPr>
        <p:spPr>
          <a:xfrm>
            <a:off x="6897154" y="4274450"/>
            <a:ext cx="395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※훈련 비용이 부족할 경우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322B33-66AD-327E-7768-AA7EF10824D5}"/>
              </a:ext>
            </a:extLst>
          </p:cNvPr>
          <p:cNvSpPr/>
          <p:nvPr/>
        </p:nvSpPr>
        <p:spPr>
          <a:xfrm>
            <a:off x="6900069" y="4611115"/>
            <a:ext cx="4046474" cy="7750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Text</a:t>
            </a:r>
            <a:r>
              <a:rPr lang="ko-KR" altLang="en-US" dirty="0">
                <a:solidFill>
                  <a:schemeClr val="tx1"/>
                </a:solidFill>
              </a:rPr>
              <a:t> = "비용이 부족합니다. 다른 일정을 선택하십시오."</a:t>
            </a:r>
          </a:p>
        </p:txBody>
      </p:sp>
    </p:spTree>
    <p:extLst>
      <p:ext uri="{BB962C8B-B14F-4D97-AF65-F5344CB8AC3E}">
        <p14:creationId xmlns:p14="http://schemas.microsoft.com/office/powerpoint/2010/main" val="397391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일정 선택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297C70-4014-2AE1-5869-38D3BB0246CE}"/>
              </a:ext>
            </a:extLst>
          </p:cNvPr>
          <p:cNvSpPr/>
          <p:nvPr/>
        </p:nvSpPr>
        <p:spPr>
          <a:xfrm>
            <a:off x="275129" y="1211645"/>
            <a:ext cx="3470711" cy="5510593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" name="그림 13" descr="직사각형, 사각형, 도표, 라인이(가) 표시된 사진&#10;&#10;자동 생성된 설명">
            <a:extLst>
              <a:ext uri="{FF2B5EF4-FFF2-40B4-BE49-F238E27FC236}">
                <a16:creationId xmlns:a16="http://schemas.microsoft.com/office/drawing/2014/main" id="{524FA2C6-2E1F-8BB5-5B56-2DBAF59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5" y="1396945"/>
            <a:ext cx="3194817" cy="5132662"/>
          </a:xfrm>
          <a:prstGeom prst="rect">
            <a:avLst/>
          </a:prstGeom>
        </p:spPr>
      </p:pic>
      <p:pic>
        <p:nvPicPr>
          <p:cNvPr id="15" name="그림 14" descr="스크린샷, 라인, 텍스트, 사각형이(가) 표시된 사진&#10;&#10;자동 생성된 설명">
            <a:extLst>
              <a:ext uri="{FF2B5EF4-FFF2-40B4-BE49-F238E27FC236}">
                <a16:creationId xmlns:a16="http://schemas.microsoft.com/office/drawing/2014/main" id="{C9A0A95E-6F01-F30D-E800-CF184F5F8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47" y="2355904"/>
            <a:ext cx="2225346" cy="225129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B55958B-0502-0489-7ADF-F2336EFC0BAA}"/>
              </a:ext>
            </a:extLst>
          </p:cNvPr>
          <p:cNvSpPr/>
          <p:nvPr/>
        </p:nvSpPr>
        <p:spPr>
          <a:xfrm>
            <a:off x="1565319" y="4129150"/>
            <a:ext cx="1586485" cy="51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/>
              <a:t>한달은 30일고정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87811-DF39-9F68-729B-92F17A4E0948}"/>
              </a:ext>
            </a:extLst>
          </p:cNvPr>
          <p:cNvSpPr txBox="1"/>
          <p:nvPr/>
        </p:nvSpPr>
        <p:spPr>
          <a:xfrm>
            <a:off x="6100120" y="1713651"/>
            <a:ext cx="395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※일정 진행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B53938F-44B2-9A09-5E8A-6A1D675FDA83}"/>
              </a:ext>
            </a:extLst>
          </p:cNvPr>
          <p:cNvSpPr/>
          <p:nvPr/>
        </p:nvSpPr>
        <p:spPr>
          <a:xfrm>
            <a:off x="4977072" y="2356217"/>
            <a:ext cx="6203398" cy="2462595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241C6-4688-169E-CD38-2E6D02D77945}"/>
              </a:ext>
            </a:extLst>
          </p:cNvPr>
          <p:cNvSpPr txBox="1"/>
          <p:nvPr/>
        </p:nvSpPr>
        <p:spPr>
          <a:xfrm>
            <a:off x="6100119" y="5085719"/>
            <a:ext cx="395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3초간 </a:t>
            </a:r>
            <a:r>
              <a:rPr lang="ko-KR" altLang="en-US" dirty="0" err="1"/>
              <a:t>출력후</a:t>
            </a:r>
            <a:r>
              <a:rPr lang="ko-KR" altLang="en-US" dirty="0"/>
              <a:t> </a:t>
            </a:r>
            <a:r>
              <a:rPr lang="ko-KR" altLang="en-US" dirty="0" err="1"/>
              <a:t>메인화면</a:t>
            </a:r>
            <a:r>
              <a:rPr lang="ko-KR" altLang="en-US" dirty="0"/>
              <a:t> 이동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B2E4A7-2660-2971-5E0D-F0E4800A7851}"/>
              </a:ext>
            </a:extLst>
          </p:cNvPr>
          <p:cNvSpPr txBox="1"/>
          <p:nvPr/>
        </p:nvSpPr>
        <p:spPr>
          <a:xfrm>
            <a:off x="6012533" y="4236133"/>
            <a:ext cx="3953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일정진행 UI 출력</a:t>
            </a:r>
          </a:p>
        </p:txBody>
      </p:sp>
      <p:pic>
        <p:nvPicPr>
          <p:cNvPr id="20" name="그림 19" descr="무료로 다운로드 가능한 진행중 아이콘">
            <a:extLst>
              <a:ext uri="{FF2B5EF4-FFF2-40B4-BE49-F238E27FC236}">
                <a16:creationId xmlns:a16="http://schemas.microsoft.com/office/drawing/2014/main" id="{A7082FDB-025A-E1A7-03DE-3247FBC82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848" y="196981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1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일정 선택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297C70-4014-2AE1-5869-38D3BB0246CE}"/>
              </a:ext>
            </a:extLst>
          </p:cNvPr>
          <p:cNvSpPr/>
          <p:nvPr/>
        </p:nvSpPr>
        <p:spPr>
          <a:xfrm>
            <a:off x="275129" y="1211645"/>
            <a:ext cx="3470711" cy="5510593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" name="그림 13" descr="직사각형, 사각형, 도표, 라인이(가) 표시된 사진&#10;&#10;자동 생성된 설명">
            <a:extLst>
              <a:ext uri="{FF2B5EF4-FFF2-40B4-BE49-F238E27FC236}">
                <a16:creationId xmlns:a16="http://schemas.microsoft.com/office/drawing/2014/main" id="{524FA2C6-2E1F-8BB5-5B56-2DBAF59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5" y="1396945"/>
            <a:ext cx="3194817" cy="5132662"/>
          </a:xfrm>
          <a:prstGeom prst="rect">
            <a:avLst/>
          </a:prstGeom>
        </p:spPr>
      </p:pic>
      <p:pic>
        <p:nvPicPr>
          <p:cNvPr id="15" name="그림 14" descr="스크린샷, 라인, 텍스트, 사각형이(가) 표시된 사진&#10;&#10;자동 생성된 설명">
            <a:extLst>
              <a:ext uri="{FF2B5EF4-FFF2-40B4-BE49-F238E27FC236}">
                <a16:creationId xmlns:a16="http://schemas.microsoft.com/office/drawing/2014/main" id="{C9A0A95E-6F01-F30D-E800-CF184F5F8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47" y="2355904"/>
            <a:ext cx="2225346" cy="225129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B55958B-0502-0489-7ADF-F2336EFC0BAA}"/>
              </a:ext>
            </a:extLst>
          </p:cNvPr>
          <p:cNvSpPr/>
          <p:nvPr/>
        </p:nvSpPr>
        <p:spPr>
          <a:xfrm>
            <a:off x="1565319" y="4129150"/>
            <a:ext cx="1586485" cy="51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/>
              <a:t>한달은 30일고정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2963E-7EFD-A253-085E-7D3196C8C0F7}"/>
              </a:ext>
            </a:extLst>
          </p:cNvPr>
          <p:cNvSpPr txBox="1"/>
          <p:nvPr/>
        </p:nvSpPr>
        <p:spPr>
          <a:xfrm>
            <a:off x="4942793" y="2378869"/>
            <a:ext cx="5793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선택한 일정에 따라 선수의 능력치가 변화한다.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095FA5-C752-86D9-5393-F45D801B4E2D}"/>
              </a:ext>
            </a:extLst>
          </p:cNvPr>
          <p:cNvSpPr/>
          <p:nvPr/>
        </p:nvSpPr>
        <p:spPr>
          <a:xfrm>
            <a:off x="5073417" y="2872976"/>
            <a:ext cx="5528985" cy="1928320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639123A-E219-AD14-E0FD-61FE573C3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415" y="3081817"/>
            <a:ext cx="5334987" cy="15646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EC6E40-0A57-B426-8173-564E995FC002}"/>
              </a:ext>
            </a:extLst>
          </p:cNvPr>
          <p:cNvSpPr txBox="1"/>
          <p:nvPr/>
        </p:nvSpPr>
        <p:spPr>
          <a:xfrm>
            <a:off x="5667382" y="4985277"/>
            <a:ext cx="44709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※선수 개인 마다 랜덤적용</a:t>
            </a:r>
          </a:p>
        </p:txBody>
      </p:sp>
    </p:spTree>
    <p:extLst>
      <p:ext uri="{BB962C8B-B14F-4D97-AF65-F5344CB8AC3E}">
        <p14:creationId xmlns:p14="http://schemas.microsoft.com/office/powerpoint/2010/main" val="179872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309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구단 유지비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61C3CF9-88D8-8C40-539F-27C2F01FEA7E}"/>
              </a:ext>
            </a:extLst>
          </p:cNvPr>
          <p:cNvSpPr/>
          <p:nvPr/>
        </p:nvSpPr>
        <p:spPr>
          <a:xfrm>
            <a:off x="502051" y="1180913"/>
            <a:ext cx="2445215" cy="5078576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A338DF-8CB1-842C-8DE8-9A4DAD64F86B}"/>
              </a:ext>
            </a:extLst>
          </p:cNvPr>
          <p:cNvSpPr/>
          <p:nvPr/>
        </p:nvSpPr>
        <p:spPr>
          <a:xfrm>
            <a:off x="692839" y="1402854"/>
            <a:ext cx="2005859" cy="1921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스크린샷, 라인, 텍스트, 사각형이(가) 표시된 사진&#10;&#10;자동 생성된 설명">
            <a:extLst>
              <a:ext uri="{FF2B5EF4-FFF2-40B4-BE49-F238E27FC236}">
                <a16:creationId xmlns:a16="http://schemas.microsoft.com/office/drawing/2014/main" id="{FE560F3A-2E6A-C436-7BE3-365065C4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45" y="1652616"/>
            <a:ext cx="1906040" cy="14229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86F914-FA7C-454E-80AA-2616E0A8B74F}"/>
              </a:ext>
            </a:extLst>
          </p:cNvPr>
          <p:cNvSpPr txBox="1"/>
          <p:nvPr/>
        </p:nvSpPr>
        <p:spPr>
          <a:xfrm>
            <a:off x="495765" y="3516558"/>
            <a:ext cx="244766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매 30일은</a:t>
            </a:r>
          </a:p>
          <a:p>
            <a:pPr algn="ctr"/>
            <a:r>
              <a:rPr lang="ko-KR" altLang="en-US"/>
              <a:t>선수들에게 월급 지급</a:t>
            </a:r>
          </a:p>
          <a:p>
            <a:pPr algn="ctr"/>
            <a:r>
              <a:rPr lang="ko-KR" altLang="en-US"/>
              <a:t>컨디션 15회복 후</a:t>
            </a:r>
          </a:p>
          <a:p>
            <a:pPr algn="ctr"/>
            <a:r>
              <a:rPr lang="ko-KR" altLang="en-US"/>
              <a:t>다음달 1일로 진입</a:t>
            </a:r>
          </a:p>
          <a:p>
            <a:pPr algn="ctr"/>
            <a:r>
              <a:rPr lang="ko-KR" altLang="en-US"/>
              <a:t>※30일은 </a:t>
            </a:r>
            <a:r>
              <a:rPr lang="ko-KR" altLang="en-US" err="1"/>
              <a:t>일정X</a:t>
            </a:r>
            <a:endParaRPr lang="ko-KR" altLang="en-US"/>
          </a:p>
        </p:txBody>
      </p:sp>
      <p:pic>
        <p:nvPicPr>
          <p:cNvPr id="23" name="그림 22" descr="텍스트, 폰트, 화이트, 그래픽이(가) 표시된 사진&#10;&#10;자동 생성된 설명">
            <a:extLst>
              <a:ext uri="{FF2B5EF4-FFF2-40B4-BE49-F238E27FC236}">
                <a16:creationId xmlns:a16="http://schemas.microsoft.com/office/drawing/2014/main" id="{3CA9931A-DD7B-2881-AC50-29728A27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732" y="3954107"/>
            <a:ext cx="2590800" cy="8572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061323-A2D5-05A1-9853-F6D46B61C3E5}"/>
              </a:ext>
            </a:extLst>
          </p:cNvPr>
          <p:cNvSpPr txBox="1"/>
          <p:nvPr/>
        </p:nvSpPr>
        <p:spPr>
          <a:xfrm>
            <a:off x="3045044" y="3242000"/>
            <a:ext cx="36409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모든 선수들에게 월급지급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462C4F0-7EDE-AAE0-32DF-E563536A30EE}"/>
              </a:ext>
            </a:extLst>
          </p:cNvPr>
          <p:cNvSpPr/>
          <p:nvPr/>
        </p:nvSpPr>
        <p:spPr>
          <a:xfrm>
            <a:off x="3895482" y="1973734"/>
            <a:ext cx="1684586" cy="806696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소모 재화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BB263ED-1EA4-9D46-9406-6C59DD79DC2C}"/>
              </a:ext>
            </a:extLst>
          </p:cNvPr>
          <p:cNvSpPr/>
          <p:nvPr/>
        </p:nvSpPr>
        <p:spPr>
          <a:xfrm>
            <a:off x="6964741" y="2005611"/>
            <a:ext cx="4370224" cy="23140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FE652089-E2A8-57DC-E0A4-4F9847D36F04}"/>
              </a:ext>
            </a:extLst>
          </p:cNvPr>
          <p:cNvSpPr txBox="1"/>
          <p:nvPr/>
        </p:nvSpPr>
        <p:spPr>
          <a:xfrm>
            <a:off x="7887546" y="2941608"/>
            <a:ext cx="2526534" cy="3831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bg1"/>
                </a:solidFill>
              </a:rPr>
              <a:t>정산 이미지 추가 예정</a:t>
            </a:r>
          </a:p>
        </p:txBody>
      </p:sp>
    </p:spTree>
    <p:extLst>
      <p:ext uri="{BB962C8B-B14F-4D97-AF65-F5344CB8AC3E}">
        <p14:creationId xmlns:p14="http://schemas.microsoft.com/office/powerpoint/2010/main" val="310855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841116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선수 능력치 변화와 컨디션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A229D5-5712-186A-07A5-F26F45C8896C}"/>
              </a:ext>
            </a:extLst>
          </p:cNvPr>
          <p:cNvSpPr txBox="1"/>
          <p:nvPr/>
        </p:nvSpPr>
        <p:spPr>
          <a:xfrm>
            <a:off x="475896" y="1949696"/>
            <a:ext cx="50665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일정을 통해 선수들을 성장 시킬 수 있다.</a:t>
            </a:r>
          </a:p>
          <a:p>
            <a:pPr algn="ctr"/>
            <a:r>
              <a:rPr lang="ko-KR" altLang="en-US"/>
              <a:t>각 일정을 수행하면 선수의 능력치가 변화한다.</a:t>
            </a:r>
          </a:p>
        </p:txBody>
      </p:sp>
      <p:sp>
        <p:nvSpPr>
          <p:cNvPr id="57" name="TextBox 19">
            <a:extLst>
              <a:ext uri="{FF2B5EF4-FFF2-40B4-BE49-F238E27FC236}">
                <a16:creationId xmlns:a16="http://schemas.microsoft.com/office/drawing/2014/main" id="{EB092BCC-44AC-DB19-6D11-1213569A4277}"/>
              </a:ext>
            </a:extLst>
          </p:cNvPr>
          <p:cNvSpPr txBox="1"/>
          <p:nvPr/>
        </p:nvSpPr>
        <p:spPr>
          <a:xfrm>
            <a:off x="6442184" y="525080"/>
            <a:ext cx="5381187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/>
              <a:t>캐릭터는 기본 능력치 외에도 "컨디션" 수치가 존재한다.</a:t>
            </a:r>
            <a:endParaRPr lang="ko-KR"/>
          </a:p>
          <a:p>
            <a:pPr algn="ctr"/>
            <a:endParaRPr lang="ko-KR" altLang="en-US"/>
          </a:p>
          <a:p>
            <a:pPr algn="ctr"/>
            <a:r>
              <a:rPr lang="ko-KR" altLang="en-US"/>
              <a:t>컨디션은 수치에 따라 부상확률, 추가 능력치 배율을 얻는다.</a:t>
            </a:r>
          </a:p>
          <a:p>
            <a:pPr algn="ctr"/>
            <a:endParaRPr lang="ko-KR" altLang="en-US"/>
          </a:p>
        </p:txBody>
      </p:sp>
      <p:pic>
        <p:nvPicPr>
          <p:cNvPr id="58" name="그림 57" descr="스크린샷, 텍스트, 라인, 폰트이(가) 표시된 사진&#10;&#10;자동 생성된 설명">
            <a:extLst>
              <a:ext uri="{FF2B5EF4-FFF2-40B4-BE49-F238E27FC236}">
                <a16:creationId xmlns:a16="http://schemas.microsoft.com/office/drawing/2014/main" id="{36DFE7A4-264B-E9FE-79A2-214B7A54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401" y="2328588"/>
            <a:ext cx="5876925" cy="100965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2042FB-6CBF-570D-7FB2-D3E534F8B803}"/>
              </a:ext>
            </a:extLst>
          </p:cNvPr>
          <p:cNvSpPr/>
          <p:nvPr/>
        </p:nvSpPr>
        <p:spPr>
          <a:xfrm>
            <a:off x="6186324" y="3779563"/>
            <a:ext cx="2060905" cy="2209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 descr="픽셀, 스크린샷, 클립아트, 디자인이(가) 표시된 사진&#10;&#10;자동 생성된 설명">
            <a:extLst>
              <a:ext uri="{FF2B5EF4-FFF2-40B4-BE49-F238E27FC236}">
                <a16:creationId xmlns:a16="http://schemas.microsoft.com/office/drawing/2014/main" id="{10C3C2DF-C6C5-19D2-FF43-3DF1A753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25" y="4086882"/>
            <a:ext cx="1547540" cy="1583340"/>
          </a:xfrm>
          <a:prstGeom prst="rect">
            <a:avLst/>
          </a:prstGeom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CB592DA-3EC0-A385-0AC9-6E4FF596ACD2}"/>
              </a:ext>
            </a:extLst>
          </p:cNvPr>
          <p:cNvSpPr/>
          <p:nvPr/>
        </p:nvSpPr>
        <p:spPr>
          <a:xfrm>
            <a:off x="177347" y="2837941"/>
            <a:ext cx="5528985" cy="1928320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 descr="픽셀, 그래픽이(가) 표시된 사진&#10;&#10;자동 생성된 설명">
            <a:extLst>
              <a:ext uri="{FF2B5EF4-FFF2-40B4-BE49-F238E27FC236}">
                <a16:creationId xmlns:a16="http://schemas.microsoft.com/office/drawing/2014/main" id="{395B4503-28AD-0DAC-2F35-41CC5ADDB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514" y="3872679"/>
            <a:ext cx="525845" cy="48774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D4F918A-14A3-E95C-975C-5B0D0DDE5D27}"/>
              </a:ext>
            </a:extLst>
          </p:cNvPr>
          <p:cNvSpPr txBox="1"/>
          <p:nvPr/>
        </p:nvSpPr>
        <p:spPr>
          <a:xfrm>
            <a:off x="8245091" y="3909122"/>
            <a:ext cx="3953529" cy="2083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컨디션은 수치 </a:t>
            </a:r>
            <a:r>
              <a:rPr lang="ko-KR" altLang="en-US" err="1"/>
              <a:t>표기X</a:t>
            </a:r>
            <a:endParaRPr lang="ko-KR" altLang="en-US"/>
          </a:p>
          <a:p>
            <a:pPr algn="ctr"/>
            <a:endParaRPr lang="ko-KR" altLang="en-US"/>
          </a:p>
          <a:p>
            <a:pPr algn="ctr"/>
            <a:r>
              <a:rPr lang="ko-KR" altLang="en-US"/>
              <a:t>부상선수는 훈련과 연습경기에 참여하지 않는 대신 컨디션을 15씩 회복한다.</a:t>
            </a:r>
          </a:p>
          <a:p>
            <a:pPr algn="ctr"/>
            <a:r>
              <a:rPr lang="ko-KR" altLang="en-US"/>
              <a:t>※리그 경기는 참여한다.</a:t>
            </a:r>
          </a:p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C86781-D311-5ECD-BC01-5F3655F97CE9}"/>
              </a:ext>
            </a:extLst>
          </p:cNvPr>
          <p:cNvSpPr txBox="1"/>
          <p:nvPr/>
        </p:nvSpPr>
        <p:spPr>
          <a:xfrm>
            <a:off x="6249494" y="3362870"/>
            <a:ext cx="464546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i="1"/>
              <a:t>▼능력치 배율 상승 UI</a:t>
            </a:r>
            <a:endParaRPr lang="ko-KR" altLang="en-US" i="1" u="sng"/>
          </a:p>
        </p:txBody>
      </p:sp>
      <p:pic>
        <p:nvPicPr>
          <p:cNvPr id="73" name="그림 72" descr="상징이(가) 표시된 사진&#10;&#10;자동 생성된 설명">
            <a:extLst>
              <a:ext uri="{FF2B5EF4-FFF2-40B4-BE49-F238E27FC236}">
                <a16:creationId xmlns:a16="http://schemas.microsoft.com/office/drawing/2014/main" id="{76891226-CAF3-D0C4-F49A-C25F652DA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900" y="5287716"/>
            <a:ext cx="533729" cy="53022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1AA30BB-E198-70C6-28BB-83F6418BB364}"/>
              </a:ext>
            </a:extLst>
          </p:cNvPr>
          <p:cNvSpPr txBox="1"/>
          <p:nvPr/>
        </p:nvSpPr>
        <p:spPr>
          <a:xfrm>
            <a:off x="5837838" y="5964179"/>
            <a:ext cx="464546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i="1"/>
              <a:t>▲부상 </a:t>
            </a:r>
            <a:r>
              <a:rPr lang="ko-KR" altLang="en-US" sz="1000" i="1" err="1"/>
              <a:t>상태UI</a:t>
            </a:r>
            <a:endParaRPr lang="ko-KR" altLang="en-US" i="1" u="sng" err="1"/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272F888-2C19-6940-A726-B203D3973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345" y="3046782"/>
            <a:ext cx="5334987" cy="15646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13C4AA-8466-1265-C44C-FD1420F2B250}"/>
              </a:ext>
            </a:extLst>
          </p:cNvPr>
          <p:cNvSpPr txBox="1"/>
          <p:nvPr/>
        </p:nvSpPr>
        <p:spPr>
          <a:xfrm>
            <a:off x="771312" y="4950242"/>
            <a:ext cx="44709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※선수 개인 마다 랜덤적용</a:t>
            </a:r>
          </a:p>
        </p:txBody>
      </p:sp>
    </p:spTree>
    <p:extLst>
      <p:ext uri="{BB962C8B-B14F-4D97-AF65-F5344CB8AC3E}">
        <p14:creationId xmlns:p14="http://schemas.microsoft.com/office/powerpoint/2010/main" val="299695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일정 경기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297C70-4014-2AE1-5869-38D3BB0246CE}"/>
              </a:ext>
            </a:extLst>
          </p:cNvPr>
          <p:cNvSpPr/>
          <p:nvPr/>
        </p:nvSpPr>
        <p:spPr>
          <a:xfrm>
            <a:off x="266370" y="721162"/>
            <a:ext cx="3470711" cy="6027351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" name="그림 13" descr="직사각형, 사각형, 도표, 라인이(가) 표시된 사진&#10;&#10;자동 생성된 설명">
            <a:extLst>
              <a:ext uri="{FF2B5EF4-FFF2-40B4-BE49-F238E27FC236}">
                <a16:creationId xmlns:a16="http://schemas.microsoft.com/office/drawing/2014/main" id="{524FA2C6-2E1F-8BB5-5B56-2DBAF59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6" y="722531"/>
            <a:ext cx="3194817" cy="5132662"/>
          </a:xfrm>
          <a:prstGeom prst="rect">
            <a:avLst/>
          </a:prstGeom>
        </p:spPr>
      </p:pic>
      <p:pic>
        <p:nvPicPr>
          <p:cNvPr id="15" name="그림 14" descr="스크린샷, 라인, 텍스트, 사각형이(가) 표시된 사진&#10;&#10;자동 생성된 설명">
            <a:extLst>
              <a:ext uri="{FF2B5EF4-FFF2-40B4-BE49-F238E27FC236}">
                <a16:creationId xmlns:a16="http://schemas.microsoft.com/office/drawing/2014/main" id="{C9A0A95E-6F01-F30D-E800-CF184F5F8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88" y="1681490"/>
            <a:ext cx="2225346" cy="225129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B55958B-0502-0489-7ADF-F2336EFC0BAA}"/>
              </a:ext>
            </a:extLst>
          </p:cNvPr>
          <p:cNvSpPr/>
          <p:nvPr/>
        </p:nvSpPr>
        <p:spPr>
          <a:xfrm>
            <a:off x="1556560" y="3454736"/>
            <a:ext cx="1586485" cy="51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/>
              <a:t>한달은 30일고정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F86C37A-C6E2-46FF-4503-11B72D35A18C}"/>
              </a:ext>
            </a:extLst>
          </p:cNvPr>
          <p:cNvSpPr/>
          <p:nvPr/>
        </p:nvSpPr>
        <p:spPr>
          <a:xfrm>
            <a:off x="8237555" y="1804746"/>
            <a:ext cx="2880192" cy="4109654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512D4C2-1018-4BFD-AFEF-FED7CA204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240" y="1937248"/>
            <a:ext cx="2487887" cy="1639286"/>
          </a:xfrm>
          <a:prstGeom prst="rect">
            <a:avLst/>
          </a:prstGeom>
        </p:spPr>
      </p:pic>
      <p:pic>
        <p:nvPicPr>
          <p:cNvPr id="18" name="그림 17" descr="텍스트, 스크린샷, 그래픽, 만화 영화이(가) 표시된 사진&#10;&#10;자동 생성된 설명">
            <a:extLst>
              <a:ext uri="{FF2B5EF4-FFF2-40B4-BE49-F238E27FC236}">
                <a16:creationId xmlns:a16="http://schemas.microsoft.com/office/drawing/2014/main" id="{FE4D97F2-2579-0117-C3D8-EDDF96FE6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3464" y="3654687"/>
            <a:ext cx="734510" cy="564742"/>
          </a:xfrm>
          <a:prstGeom prst="rect">
            <a:avLst/>
          </a:prstGeom>
        </p:spPr>
      </p:pic>
      <p:pic>
        <p:nvPicPr>
          <p:cNvPr id="20" name="그림 19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44F66EB2-15A5-4C82-0744-2C4A9AD42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2831" y="3680461"/>
            <a:ext cx="628438" cy="565744"/>
          </a:xfrm>
          <a:prstGeom prst="rect">
            <a:avLst/>
          </a:prstGeom>
        </p:spPr>
      </p:pic>
      <p:pic>
        <p:nvPicPr>
          <p:cNvPr id="22" name="그림 21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35B586E9-390B-8F97-1D6A-6A0B8A599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3295" y="3654185"/>
            <a:ext cx="628438" cy="565744"/>
          </a:xfrm>
          <a:prstGeom prst="rect">
            <a:avLst/>
          </a:prstGeom>
        </p:spPr>
      </p:pic>
      <p:pic>
        <p:nvPicPr>
          <p:cNvPr id="24" name="그림 23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B7F0A625-1390-0FB2-3529-86146B16A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2453" y="3680461"/>
            <a:ext cx="628438" cy="565744"/>
          </a:xfrm>
          <a:prstGeom prst="rect">
            <a:avLst/>
          </a:prstGeom>
        </p:spPr>
      </p:pic>
      <p:pic>
        <p:nvPicPr>
          <p:cNvPr id="26" name="그림 25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4FC79FF5-331B-B362-055B-09C526AE6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8400" y="4252077"/>
            <a:ext cx="637197" cy="565744"/>
          </a:xfrm>
          <a:prstGeom prst="rect">
            <a:avLst/>
          </a:prstGeom>
        </p:spPr>
      </p:pic>
      <p:pic>
        <p:nvPicPr>
          <p:cNvPr id="28" name="그림 27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9E3C7516-454E-F6B0-9F73-7579D7711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250" y="4252077"/>
            <a:ext cx="637197" cy="565744"/>
          </a:xfrm>
          <a:prstGeom prst="rect">
            <a:avLst/>
          </a:prstGeom>
        </p:spPr>
      </p:pic>
      <p:pic>
        <p:nvPicPr>
          <p:cNvPr id="30" name="그림 29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1A3C00AD-E94B-9C17-4466-544045F4C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8292" y="4252077"/>
            <a:ext cx="628438" cy="565744"/>
          </a:xfrm>
          <a:prstGeom prst="rect">
            <a:avLst/>
          </a:prstGeom>
        </p:spPr>
      </p:pic>
      <p:pic>
        <p:nvPicPr>
          <p:cNvPr id="32" name="그림 31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F5E1584E-2A6F-8B71-9924-91D7A3280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2453" y="4252077"/>
            <a:ext cx="628438" cy="565744"/>
          </a:xfrm>
          <a:prstGeom prst="rect">
            <a:avLst/>
          </a:prstGeom>
        </p:spPr>
      </p:pic>
      <p:pic>
        <p:nvPicPr>
          <p:cNvPr id="34" name="그림 33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D096F249-CA70-688E-3EC8-866EE941BC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8532" y="4817584"/>
            <a:ext cx="628438" cy="565744"/>
          </a:xfrm>
          <a:prstGeom prst="rect">
            <a:avLst/>
          </a:prstGeom>
        </p:spPr>
      </p:pic>
      <p:pic>
        <p:nvPicPr>
          <p:cNvPr id="36" name="그림 35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0AB10D26-A142-4B78-3D15-F098B2C4B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251" y="4817584"/>
            <a:ext cx="637197" cy="565744"/>
          </a:xfrm>
          <a:prstGeom prst="rect">
            <a:avLst/>
          </a:prstGeom>
        </p:spPr>
      </p:pic>
      <p:pic>
        <p:nvPicPr>
          <p:cNvPr id="38" name="그림 37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2CA94A27-DF87-C076-2FFC-858E609FD4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7024" y="4817584"/>
            <a:ext cx="637197" cy="565744"/>
          </a:xfrm>
          <a:prstGeom prst="rect">
            <a:avLst/>
          </a:prstGeom>
        </p:spPr>
      </p:pic>
      <p:pic>
        <p:nvPicPr>
          <p:cNvPr id="40" name="그림 39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5C49B423-170C-BECC-D74D-5B1D17E16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2453" y="4817584"/>
            <a:ext cx="628438" cy="565744"/>
          </a:xfrm>
          <a:prstGeom prst="rect">
            <a:avLst/>
          </a:prstGeom>
        </p:spPr>
      </p:pic>
      <p:pic>
        <p:nvPicPr>
          <p:cNvPr id="41" name="그림 40" descr="텍스트, 폰트, 화이트, 스크린샷이(가) 표시된 사진&#10;&#10;자동 생성된 설명">
            <a:extLst>
              <a:ext uri="{FF2B5EF4-FFF2-40B4-BE49-F238E27FC236}">
                <a16:creationId xmlns:a16="http://schemas.microsoft.com/office/drawing/2014/main" id="{FB9A4552-92D7-65A1-2EB5-9B7E165CB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58" y="3879741"/>
            <a:ext cx="3684861" cy="1936313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3CF8937-E98C-F656-4E87-D93988A86C79}"/>
              </a:ext>
            </a:extLst>
          </p:cNvPr>
          <p:cNvSpPr/>
          <p:nvPr/>
        </p:nvSpPr>
        <p:spPr>
          <a:xfrm>
            <a:off x="4517344" y="3427667"/>
            <a:ext cx="2726861" cy="1157038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버튼클릭시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 우측 선수 목록</a:t>
            </a:r>
            <a:endParaRPr 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팝업창</a:t>
            </a:r>
            <a:r>
              <a:rPr lang="ko-KR" altLang="en-US" dirty="0">
                <a:solidFill>
                  <a:schemeClr val="tx1"/>
                </a:solidFill>
              </a:rPr>
              <a:t> 생성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C87C68-B7D7-8C05-4EA5-412C3F0CBF0F}"/>
              </a:ext>
            </a:extLst>
          </p:cNvPr>
          <p:cNvSpPr txBox="1"/>
          <p:nvPr/>
        </p:nvSpPr>
        <p:spPr>
          <a:xfrm>
            <a:off x="268561" y="5930897"/>
            <a:ext cx="364095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3일 일정을 수행하면</a:t>
            </a:r>
          </a:p>
          <a:p>
            <a:pPr algn="ctr"/>
            <a:r>
              <a:rPr lang="ko-KR" altLang="en-US" dirty="0"/>
              <a:t>일정 버튼만 남겨둠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00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ea typeface="Malgun Gothic"/>
              </a:rPr>
              <a:t>타자 등록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FE40D50-4E46-6FF1-6FCD-69FF3A9BD568}"/>
              </a:ext>
            </a:extLst>
          </p:cNvPr>
          <p:cNvSpPr/>
          <p:nvPr/>
        </p:nvSpPr>
        <p:spPr>
          <a:xfrm>
            <a:off x="775210" y="972678"/>
            <a:ext cx="3773571" cy="5221998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D639E0E-FBE3-4B82-6F1F-ABD5ED18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34" y="1122697"/>
            <a:ext cx="3162300" cy="2085975"/>
          </a:xfrm>
          <a:prstGeom prst="rect">
            <a:avLst/>
          </a:prstGeom>
        </p:spPr>
      </p:pic>
      <p:pic>
        <p:nvPicPr>
          <p:cNvPr id="9" name="그림 8" descr="텍스트, 스크린샷, 그래픽, 만화 영화이(가) 표시된 사진&#10;&#10;자동 생성된 설명">
            <a:extLst>
              <a:ext uri="{FF2B5EF4-FFF2-40B4-BE49-F238E27FC236}">
                <a16:creationId xmlns:a16="http://schemas.microsoft.com/office/drawing/2014/main" id="{DE2DCB00-1FBF-B6AC-6BB8-812B0DA7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12" y="3313101"/>
            <a:ext cx="935958" cy="722397"/>
          </a:xfrm>
          <a:prstGeom prst="rect">
            <a:avLst/>
          </a:prstGeom>
        </p:spPr>
      </p:pic>
      <p:pic>
        <p:nvPicPr>
          <p:cNvPr id="11" name="그림 10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025D6977-0BED-13EE-0D0E-8912569E6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072" y="3312600"/>
            <a:ext cx="803610" cy="723399"/>
          </a:xfrm>
          <a:prstGeom prst="rect">
            <a:avLst/>
          </a:prstGeom>
        </p:spPr>
      </p:pic>
      <p:pic>
        <p:nvPicPr>
          <p:cNvPr id="13" name="그림 12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10FC4479-2B87-B9AD-4CAF-8CA9A8844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915" y="3312600"/>
            <a:ext cx="803610" cy="723399"/>
          </a:xfrm>
          <a:prstGeom prst="rect">
            <a:avLst/>
          </a:prstGeom>
        </p:spPr>
      </p:pic>
      <p:pic>
        <p:nvPicPr>
          <p:cNvPr id="14" name="그림 13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1EA166FC-FB71-FAFB-0D23-B7C1FEEE0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625" y="3312600"/>
            <a:ext cx="803610" cy="723399"/>
          </a:xfrm>
          <a:prstGeom prst="rect">
            <a:avLst/>
          </a:prstGeom>
        </p:spPr>
      </p:pic>
      <p:pic>
        <p:nvPicPr>
          <p:cNvPr id="16" name="그림 15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ED5B61D4-4ECA-579B-1699-12998C422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124" y="3954284"/>
            <a:ext cx="803610" cy="723399"/>
          </a:xfrm>
          <a:prstGeom prst="rect">
            <a:avLst/>
          </a:prstGeom>
        </p:spPr>
      </p:pic>
      <p:pic>
        <p:nvPicPr>
          <p:cNvPr id="17" name="그림 16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AD2FBE88-97BA-4A1E-4ED7-4560FFF7B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940" y="3954284"/>
            <a:ext cx="803610" cy="723399"/>
          </a:xfrm>
          <a:prstGeom prst="rect">
            <a:avLst/>
          </a:prstGeom>
        </p:spPr>
      </p:pic>
      <p:pic>
        <p:nvPicPr>
          <p:cNvPr id="18" name="그림 17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DC156F98-8884-AA01-FEC5-AF81938CD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809" y="3954284"/>
            <a:ext cx="803610" cy="723399"/>
          </a:xfrm>
          <a:prstGeom prst="rect">
            <a:avLst/>
          </a:prstGeom>
        </p:spPr>
      </p:pic>
      <p:pic>
        <p:nvPicPr>
          <p:cNvPr id="19" name="그림 18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82885884-74E7-2354-4340-5DD54030D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625" y="3954284"/>
            <a:ext cx="803610" cy="723399"/>
          </a:xfrm>
          <a:prstGeom prst="rect">
            <a:avLst/>
          </a:prstGeom>
        </p:spPr>
      </p:pic>
      <p:pic>
        <p:nvPicPr>
          <p:cNvPr id="20" name="그림 19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BE3D2C6E-64C4-3888-A39D-148103709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256" y="4686205"/>
            <a:ext cx="803610" cy="723399"/>
          </a:xfrm>
          <a:prstGeom prst="rect">
            <a:avLst/>
          </a:prstGeom>
        </p:spPr>
      </p:pic>
      <p:pic>
        <p:nvPicPr>
          <p:cNvPr id="21" name="그림 20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D125A7DD-A5B8-773C-EA5E-C6ACC6DAE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941" y="4686205"/>
            <a:ext cx="803610" cy="723399"/>
          </a:xfrm>
          <a:prstGeom prst="rect">
            <a:avLst/>
          </a:prstGeom>
        </p:spPr>
      </p:pic>
      <p:pic>
        <p:nvPicPr>
          <p:cNvPr id="22" name="그림 21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8A484D9F-3DEB-47A2-9ADD-C3D18E0AC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783" y="4686205"/>
            <a:ext cx="803610" cy="723399"/>
          </a:xfrm>
          <a:prstGeom prst="rect">
            <a:avLst/>
          </a:prstGeom>
        </p:spPr>
      </p:pic>
      <p:pic>
        <p:nvPicPr>
          <p:cNvPr id="23" name="그림 22" descr="텍스트, 만화 영화, 인간의 얼굴이(가) 표시된 사진&#10;&#10;자동 생성된 설명">
            <a:extLst>
              <a:ext uri="{FF2B5EF4-FFF2-40B4-BE49-F238E27FC236}">
                <a16:creationId xmlns:a16="http://schemas.microsoft.com/office/drawing/2014/main" id="{31268315-0D17-EAA4-F6CC-2A8D12E55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625" y="4686205"/>
            <a:ext cx="803610" cy="7233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6FF029-77E5-855B-08CF-75BB94B034B8}"/>
              </a:ext>
            </a:extLst>
          </p:cNvPr>
          <p:cNvSpPr txBox="1"/>
          <p:nvPr/>
        </p:nvSpPr>
        <p:spPr>
          <a:xfrm>
            <a:off x="4905508" y="1712331"/>
            <a:ext cx="71211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경기 진행 버튼 클릭 시 타자 목록 팝업 창 출력</a:t>
            </a:r>
          </a:p>
          <a:p>
            <a:r>
              <a:rPr lang="ko-KR" altLang="en-US" dirty="0"/>
              <a:t>※기본 목록은 처음 생성한 9명의 선수로 자동 등록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94F996-A778-2193-C071-45568BC3E8C4}"/>
              </a:ext>
            </a:extLst>
          </p:cNvPr>
          <p:cNvCxnSpPr>
            <a:cxnSpLocks/>
          </p:cNvCxnSpPr>
          <p:nvPr/>
        </p:nvCxnSpPr>
        <p:spPr>
          <a:xfrm flipH="1" flipV="1">
            <a:off x="4361445" y="1261234"/>
            <a:ext cx="495737" cy="1546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53DBA7-6E27-0F26-102D-6D9F54841309}"/>
              </a:ext>
            </a:extLst>
          </p:cNvPr>
          <p:cNvCxnSpPr>
            <a:cxnSpLocks/>
          </p:cNvCxnSpPr>
          <p:nvPr/>
        </p:nvCxnSpPr>
        <p:spPr>
          <a:xfrm flipV="1">
            <a:off x="3955043" y="3450889"/>
            <a:ext cx="642884" cy="592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941DF74-71F6-147D-438F-8ED2A1B2C7A1}"/>
              </a:ext>
            </a:extLst>
          </p:cNvPr>
          <p:cNvSpPr/>
          <p:nvPr/>
        </p:nvSpPr>
        <p:spPr>
          <a:xfrm>
            <a:off x="4501416" y="2697117"/>
            <a:ext cx="3968829" cy="7325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기존 선수를 클릭하고</a:t>
            </a:r>
          </a:p>
          <a:p>
            <a:pPr algn="ctr"/>
            <a:r>
              <a:rPr lang="ko-KR" altLang="en-US" dirty="0"/>
              <a:t>목록에 있는 선수를 선택하여 교체</a:t>
            </a:r>
          </a:p>
        </p:txBody>
      </p:sp>
      <p:pic>
        <p:nvPicPr>
          <p:cNvPr id="36" name="그림 35" descr="텍스트, 폰트, 화이트, 스크린샷이(가) 표시된 사진&#10;&#10;자동 생성된 설명">
            <a:extLst>
              <a:ext uri="{FF2B5EF4-FFF2-40B4-BE49-F238E27FC236}">
                <a16:creationId xmlns:a16="http://schemas.microsoft.com/office/drawing/2014/main" id="{1DE6D850-E188-F9B4-1A45-817A9ABC2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811" y="5412499"/>
            <a:ext cx="1705414" cy="780174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C0C127-8E5E-1EF0-9302-781ABE138775}"/>
              </a:ext>
            </a:extLst>
          </p:cNvPr>
          <p:cNvCxnSpPr>
            <a:cxnSpLocks/>
          </p:cNvCxnSpPr>
          <p:nvPr/>
        </p:nvCxnSpPr>
        <p:spPr>
          <a:xfrm flipV="1">
            <a:off x="3447043" y="5973371"/>
            <a:ext cx="2219434" cy="66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567B96E-2958-66A2-B2D4-59B14F2885B1}"/>
              </a:ext>
            </a:extLst>
          </p:cNvPr>
          <p:cNvSpPr/>
          <p:nvPr/>
        </p:nvSpPr>
        <p:spPr>
          <a:xfrm>
            <a:off x="5666312" y="5561185"/>
            <a:ext cx="3968829" cy="7325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누르면 경기진행</a:t>
            </a:r>
          </a:p>
        </p:txBody>
      </p:sp>
    </p:spTree>
    <p:extLst>
      <p:ext uri="{BB962C8B-B14F-4D97-AF65-F5344CB8AC3E}">
        <p14:creationId xmlns:p14="http://schemas.microsoft.com/office/powerpoint/2010/main" val="415705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309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플로우 차트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7215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경기 시뮬레이션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5348C81-30DD-77C4-1BD1-83614BEB5174}"/>
              </a:ext>
            </a:extLst>
          </p:cNvPr>
          <p:cNvSpPr/>
          <p:nvPr/>
        </p:nvSpPr>
        <p:spPr>
          <a:xfrm>
            <a:off x="2489134" y="943749"/>
            <a:ext cx="3020329" cy="5589860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7" name="그림 1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B0D6D0B-A275-A679-3E53-EA1108414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653" y="4383506"/>
            <a:ext cx="1287880" cy="1981200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5981155-EDAB-B50F-46C4-C25B34F69F64}"/>
              </a:ext>
            </a:extLst>
          </p:cNvPr>
          <p:cNvSpPr/>
          <p:nvPr/>
        </p:nvSpPr>
        <p:spPr>
          <a:xfrm>
            <a:off x="4000500" y="4381500"/>
            <a:ext cx="1293394" cy="1945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/>
              <a:t>프로토</a:t>
            </a:r>
            <a:endParaRPr lang="ko-KR"/>
          </a:p>
          <a:p>
            <a:pPr algn="ctr"/>
            <a:r>
              <a:rPr lang="ko-KR" altLang="en-US"/>
              <a:t>타입</a:t>
            </a:r>
          </a:p>
          <a:p>
            <a:pPr algn="ctr"/>
            <a:r>
              <a:rPr lang="ko-KR" altLang="en-US" err="1"/>
              <a:t>구현X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5293152-017B-B98E-565E-33C954D58E8F}"/>
              </a:ext>
            </a:extLst>
          </p:cNvPr>
          <p:cNvSpPr/>
          <p:nvPr/>
        </p:nvSpPr>
        <p:spPr>
          <a:xfrm>
            <a:off x="273539" y="1262316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4D4434-F992-B273-D4FA-A965DE0B4C77}"/>
              </a:ext>
            </a:extLst>
          </p:cNvPr>
          <p:cNvSpPr txBox="1"/>
          <p:nvPr/>
        </p:nvSpPr>
        <p:spPr>
          <a:xfrm>
            <a:off x="271392" y="1351934"/>
            <a:ext cx="183394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solidFill>
                  <a:schemeClr val="bg1"/>
                </a:solidFill>
              </a:rPr>
              <a:t>이닝 별 </a:t>
            </a:r>
            <a:r>
              <a:rPr lang="ko-KR" altLang="en-US" sz="1400" err="1">
                <a:solidFill>
                  <a:schemeClr val="bg1"/>
                </a:solidFill>
              </a:rPr>
              <a:t>점수판</a:t>
            </a:r>
            <a:br>
              <a:rPr lang="ko-KR" altLang="en-US" sz="1400">
                <a:solidFill>
                  <a:schemeClr val="bg1"/>
                </a:solidFill>
              </a:rPr>
            </a:br>
            <a:r>
              <a:rPr lang="ko-KR" altLang="en-US" sz="1400">
                <a:solidFill>
                  <a:schemeClr val="bg1"/>
                </a:solidFill>
              </a:rPr>
              <a:t>아웃 표시​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81168EA-C638-0A2E-4F93-8584AF3F4F03}"/>
              </a:ext>
            </a:extLst>
          </p:cNvPr>
          <p:cNvSpPr/>
          <p:nvPr/>
        </p:nvSpPr>
        <p:spPr>
          <a:xfrm>
            <a:off x="288520" y="2530703"/>
            <a:ext cx="1831727" cy="7325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BAD2FD71-6CF2-E086-123C-B52047BCB2E5}"/>
              </a:ext>
            </a:extLst>
          </p:cNvPr>
          <p:cNvSpPr txBox="1"/>
          <p:nvPr/>
        </p:nvSpPr>
        <p:spPr>
          <a:xfrm>
            <a:off x="271392" y="2765644"/>
            <a:ext cx="183394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solidFill>
                  <a:schemeClr val="bg1"/>
                </a:solidFill>
              </a:rPr>
              <a:t>경기 상황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58316AC-BE2F-196A-ACB4-A71774B43B11}"/>
              </a:ext>
            </a:extLst>
          </p:cNvPr>
          <p:cNvCxnSpPr>
            <a:cxnSpLocks/>
          </p:cNvCxnSpPr>
          <p:nvPr/>
        </p:nvCxnSpPr>
        <p:spPr>
          <a:xfrm flipV="1">
            <a:off x="2107566" y="2891228"/>
            <a:ext cx="559609" cy="3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DC53055-3787-0C77-CE9B-FB09A3459A07}"/>
              </a:ext>
            </a:extLst>
          </p:cNvPr>
          <p:cNvSpPr/>
          <p:nvPr/>
        </p:nvSpPr>
        <p:spPr>
          <a:xfrm>
            <a:off x="193328" y="4490789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TextBox 34">
            <a:extLst>
              <a:ext uri="{FF2B5EF4-FFF2-40B4-BE49-F238E27FC236}">
                <a16:creationId xmlns:a16="http://schemas.microsoft.com/office/drawing/2014/main" id="{0CE675B1-3DAE-8461-F733-07F7A593044C}"/>
              </a:ext>
            </a:extLst>
          </p:cNvPr>
          <p:cNvSpPr txBox="1"/>
          <p:nvPr/>
        </p:nvSpPr>
        <p:spPr>
          <a:xfrm>
            <a:off x="211234" y="4490170"/>
            <a:ext cx="1833946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solidFill>
                  <a:schemeClr val="bg1"/>
                </a:solidFill>
              </a:rPr>
              <a:t>투입되는 타자 목록</a:t>
            </a:r>
          </a:p>
          <a:p>
            <a:pPr algn="ctr"/>
            <a:r>
              <a:rPr lang="ko-KR" altLang="en-US" sz="1400">
                <a:solidFill>
                  <a:schemeClr val="bg1"/>
                </a:solidFill>
              </a:rPr>
              <a:t>공격중인 타자는</a:t>
            </a:r>
            <a:br>
              <a:rPr lang="ko-KR" altLang="en-US" sz="1400">
                <a:solidFill>
                  <a:schemeClr val="bg1"/>
                </a:solidFill>
              </a:rPr>
            </a:br>
            <a:r>
              <a:rPr lang="ko-KR" altLang="en-US" sz="1400">
                <a:solidFill>
                  <a:schemeClr val="bg1"/>
                </a:solidFill>
              </a:rPr>
              <a:t>파란색 강조 표시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D8137A0-C41E-0FCD-90D1-8E63AC8C8EF7}"/>
              </a:ext>
            </a:extLst>
          </p:cNvPr>
          <p:cNvCxnSpPr>
            <a:cxnSpLocks/>
          </p:cNvCxnSpPr>
          <p:nvPr/>
        </p:nvCxnSpPr>
        <p:spPr>
          <a:xfrm flipV="1">
            <a:off x="2047408" y="4816280"/>
            <a:ext cx="559609" cy="3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0843614-FDE7-A004-1DB2-CB4435B6964B}"/>
              </a:ext>
            </a:extLst>
          </p:cNvPr>
          <p:cNvSpPr/>
          <p:nvPr/>
        </p:nvSpPr>
        <p:spPr>
          <a:xfrm>
            <a:off x="113117" y="5463341"/>
            <a:ext cx="1849243" cy="7062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TextBox 34">
            <a:extLst>
              <a:ext uri="{FF2B5EF4-FFF2-40B4-BE49-F238E27FC236}">
                <a16:creationId xmlns:a16="http://schemas.microsoft.com/office/drawing/2014/main" id="{7E5CBD3B-7D56-B76A-9DD5-4BD3766817F9}"/>
              </a:ext>
            </a:extLst>
          </p:cNvPr>
          <p:cNvSpPr txBox="1"/>
          <p:nvPr/>
        </p:nvSpPr>
        <p:spPr>
          <a:xfrm>
            <a:off x="131023" y="5663248"/>
            <a:ext cx="183394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solidFill>
                  <a:schemeClr val="bg1"/>
                </a:solidFill>
              </a:rPr>
              <a:t>해설 창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15A3CEF-2A60-3C4B-D104-840965E4EA22}"/>
              </a:ext>
            </a:extLst>
          </p:cNvPr>
          <p:cNvCxnSpPr>
            <a:cxnSpLocks/>
          </p:cNvCxnSpPr>
          <p:nvPr/>
        </p:nvCxnSpPr>
        <p:spPr>
          <a:xfrm flipV="1">
            <a:off x="1967197" y="5608359"/>
            <a:ext cx="2063556" cy="212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8FC872-2A5E-3C81-32D3-FBB4682A6C86}"/>
              </a:ext>
            </a:extLst>
          </p:cNvPr>
          <p:cNvSpPr txBox="1"/>
          <p:nvPr/>
        </p:nvSpPr>
        <p:spPr>
          <a:xfrm>
            <a:off x="5869451" y="834682"/>
            <a:ext cx="61594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  <a:p>
            <a:r>
              <a:rPr lang="ko-KR" altLang="en-US"/>
              <a:t>각 팀 타자의 공격력과 팀 선수들의 </a:t>
            </a:r>
            <a:r>
              <a:rPr lang="ko-KR" altLang="en-US" err="1"/>
              <a:t>평균방어력</a:t>
            </a:r>
            <a:r>
              <a:rPr lang="ko-KR" altLang="en-US"/>
              <a:t> 비교 후 공격확률 계산</a:t>
            </a:r>
            <a:endParaRPr lang="ko-KR"/>
          </a:p>
          <a:p>
            <a:r>
              <a:rPr lang="ko-KR" altLang="en-US"/>
              <a:t>7이닝 진행 후 더 높은 점수를 기록한 팀이 승리</a:t>
            </a:r>
          </a:p>
          <a:p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E2EC562-5AD0-9706-1CAA-7421F64208EE}"/>
              </a:ext>
            </a:extLst>
          </p:cNvPr>
          <p:cNvSpPr/>
          <p:nvPr/>
        </p:nvSpPr>
        <p:spPr>
          <a:xfrm>
            <a:off x="2566736" y="1012658"/>
            <a:ext cx="2897604" cy="32485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 descr="스크린샷, 그린, 사각형, 직사각형이(가) 표시된 사진&#10;&#10;자동 생성된 설명">
            <a:extLst>
              <a:ext uri="{FF2B5EF4-FFF2-40B4-BE49-F238E27FC236}">
                <a16:creationId xmlns:a16="http://schemas.microsoft.com/office/drawing/2014/main" id="{C2151D38-1729-523B-D5A9-02BCCC645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86" y="1275849"/>
            <a:ext cx="2562225" cy="685800"/>
          </a:xfrm>
          <a:prstGeom prst="rect">
            <a:avLst/>
          </a:prstGeom>
        </p:spPr>
      </p:pic>
      <p:pic>
        <p:nvPicPr>
          <p:cNvPr id="57" name="그림 56" descr="원이(가) 표시된 사진&#10;&#10;자동 생성된 설명">
            <a:extLst>
              <a:ext uri="{FF2B5EF4-FFF2-40B4-BE49-F238E27FC236}">
                <a16:creationId xmlns:a16="http://schemas.microsoft.com/office/drawing/2014/main" id="{0C827878-68E4-7AC1-8809-5A857D9EA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724" y="1859882"/>
            <a:ext cx="3019425" cy="253365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382C2FFB-AA10-01EA-4126-76C6042FB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599" y="1932573"/>
            <a:ext cx="666750" cy="209550"/>
          </a:xfrm>
          <a:prstGeom prst="rect">
            <a:avLst/>
          </a:prstGeom>
        </p:spPr>
      </p:pic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1E0455D-A496-BFAA-7E31-DBCBC72EFF12}"/>
              </a:ext>
            </a:extLst>
          </p:cNvPr>
          <p:cNvCxnSpPr>
            <a:cxnSpLocks/>
          </p:cNvCxnSpPr>
          <p:nvPr/>
        </p:nvCxnSpPr>
        <p:spPr>
          <a:xfrm flipV="1">
            <a:off x="2127619" y="1587807"/>
            <a:ext cx="559609" cy="3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7E29BD-2ACF-E702-1106-44BE61C75367}"/>
              </a:ext>
            </a:extLst>
          </p:cNvPr>
          <p:cNvSpPr txBox="1"/>
          <p:nvPr/>
        </p:nvSpPr>
        <p:spPr>
          <a:xfrm>
            <a:off x="5857545" y="3065537"/>
            <a:ext cx="615943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공격 성공: 진루</a:t>
            </a:r>
          </a:p>
          <a:p>
            <a:r>
              <a:rPr lang="ko-KR" altLang="en-US"/>
              <a:t>공격 실패: 아웃</a:t>
            </a:r>
          </a:p>
          <a:p>
            <a:r>
              <a:rPr lang="ko-KR" altLang="en-US"/>
              <a:t>3번의 아웃이 누적되면 공수 교대</a:t>
            </a:r>
          </a:p>
          <a:p>
            <a:endParaRPr lang="ko-KR" altLang="en-US"/>
          </a:p>
          <a:p>
            <a:r>
              <a:rPr lang="ko-KR" altLang="en-US"/>
              <a:t>한 타자가 4번의 공격을 성공하면 1득점</a:t>
            </a:r>
            <a:endParaRPr lang="ko-KR"/>
          </a:p>
          <a:p>
            <a:r>
              <a:rPr lang="ko-KR" altLang="en-US"/>
              <a:t>경기 종료 후 높은 점수를 기록한 팀이 승리함</a:t>
            </a:r>
          </a:p>
          <a:p>
            <a:r>
              <a:rPr lang="ko-KR" altLang="en-US"/>
              <a:t>경기 종료 후 재화 지급</a:t>
            </a:r>
          </a:p>
          <a:p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82EA6A3-0091-C7A7-3D1E-3A69E88CF2B4}"/>
              </a:ext>
            </a:extLst>
          </p:cNvPr>
          <p:cNvSpPr/>
          <p:nvPr/>
        </p:nvSpPr>
        <p:spPr>
          <a:xfrm>
            <a:off x="6176211" y="5083343"/>
            <a:ext cx="2897605" cy="1654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D2F4E203-2523-F058-28A0-3B20A6BCA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6113" y="5198077"/>
            <a:ext cx="2600325" cy="1419225"/>
          </a:xfrm>
          <a:prstGeom prst="rect">
            <a:avLst/>
          </a:prstGeom>
        </p:spPr>
      </p:pic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5CEC081-BD78-CBB7-6E36-1288CA2B7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0722" y="2275708"/>
            <a:ext cx="5848350" cy="8001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4642260-315F-3E13-BD28-9B89F31C8116}"/>
              </a:ext>
            </a:extLst>
          </p:cNvPr>
          <p:cNvCxnSpPr>
            <a:cxnSpLocks/>
          </p:cNvCxnSpPr>
          <p:nvPr/>
        </p:nvCxnSpPr>
        <p:spPr>
          <a:xfrm>
            <a:off x="1949026" y="1863688"/>
            <a:ext cx="744156" cy="140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73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7215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경기 시뮬레이션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5348C81-30DD-77C4-1BD1-83614BEB5174}"/>
              </a:ext>
            </a:extLst>
          </p:cNvPr>
          <p:cNvSpPr/>
          <p:nvPr/>
        </p:nvSpPr>
        <p:spPr>
          <a:xfrm>
            <a:off x="697650" y="1401386"/>
            <a:ext cx="4675708" cy="4617654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7" name="그림 6" descr="원이(가) 표시된 사진&#10;&#10;자동 생성된 설명">
            <a:extLst>
              <a:ext uri="{FF2B5EF4-FFF2-40B4-BE49-F238E27FC236}">
                <a16:creationId xmlns:a16="http://schemas.microsoft.com/office/drawing/2014/main" id="{FFF33581-DE25-92C2-4545-760D027A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81" y="1255688"/>
            <a:ext cx="4982232" cy="42581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C96AE9-99F0-C210-89AF-EED766C2A0B9}"/>
              </a:ext>
            </a:extLst>
          </p:cNvPr>
          <p:cNvSpPr txBox="1"/>
          <p:nvPr/>
        </p:nvSpPr>
        <p:spPr>
          <a:xfrm>
            <a:off x="1005270" y="5385421"/>
            <a:ext cx="42082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공수 교대 시 경기장 중앙에 공수 교대 문구 출력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DE332FB-4098-0DC1-769F-5E322828048A}"/>
              </a:ext>
            </a:extLst>
          </p:cNvPr>
          <p:cNvSpPr/>
          <p:nvPr/>
        </p:nvSpPr>
        <p:spPr>
          <a:xfrm>
            <a:off x="6434708" y="1363286"/>
            <a:ext cx="4675708" cy="4617654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9" name="그림 18" descr="원이(가) 표시된 사진&#10;&#10;자동 생성된 설명">
            <a:extLst>
              <a:ext uri="{FF2B5EF4-FFF2-40B4-BE49-F238E27FC236}">
                <a16:creationId xmlns:a16="http://schemas.microsoft.com/office/drawing/2014/main" id="{C468CCB2-2328-767A-FC39-05E4C194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39" y="1217588"/>
            <a:ext cx="4982232" cy="42581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6107B48-7D1E-18B9-0BC2-A987E69863DD}"/>
              </a:ext>
            </a:extLst>
          </p:cNvPr>
          <p:cNvSpPr txBox="1"/>
          <p:nvPr/>
        </p:nvSpPr>
        <p:spPr>
          <a:xfrm>
            <a:off x="6742328" y="5469941"/>
            <a:ext cx="42082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플레이어의 공격/수비 시 아이콘 표시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784FC94-E6B8-600D-C44E-5DC28942B5BD}"/>
              </a:ext>
            </a:extLst>
          </p:cNvPr>
          <p:cNvSpPr/>
          <p:nvPr/>
        </p:nvSpPr>
        <p:spPr>
          <a:xfrm>
            <a:off x="1022145" y="3040929"/>
            <a:ext cx="4046474" cy="7750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Text</a:t>
            </a:r>
            <a:r>
              <a:rPr lang="ko-KR" altLang="en-US">
                <a:solidFill>
                  <a:schemeClr val="tx1"/>
                </a:solidFill>
              </a:rPr>
              <a:t> = "공수 교대"</a:t>
            </a:r>
          </a:p>
        </p:txBody>
      </p:sp>
      <p:pic>
        <p:nvPicPr>
          <p:cNvPr id="10" name="그림 9" descr="방패 - 무료 보안개 아이콘">
            <a:extLst>
              <a:ext uri="{FF2B5EF4-FFF2-40B4-BE49-F238E27FC236}">
                <a16:creationId xmlns:a16="http://schemas.microsoft.com/office/drawing/2014/main" id="{F2225ED9-1564-6ED6-848C-398C44FF8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228" y="3958020"/>
            <a:ext cx="641132" cy="676166"/>
          </a:xfrm>
          <a:prstGeom prst="rect">
            <a:avLst/>
          </a:prstGeom>
        </p:spPr>
      </p:pic>
      <p:pic>
        <p:nvPicPr>
          <p:cNvPr id="13" name="그림 12" descr="원샵">
            <a:extLst>
              <a:ext uri="{FF2B5EF4-FFF2-40B4-BE49-F238E27FC236}">
                <a16:creationId xmlns:a16="http://schemas.microsoft.com/office/drawing/2014/main" id="{FED4EE57-9C63-E2C7-D108-C2C43E657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297" y="3879193"/>
            <a:ext cx="825063" cy="83382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4EA90F7-A45A-6380-674F-F68D1E8BDAC9}"/>
              </a:ext>
            </a:extLst>
          </p:cNvPr>
          <p:cNvSpPr/>
          <p:nvPr/>
        </p:nvSpPr>
        <p:spPr>
          <a:xfrm>
            <a:off x="6093386" y="4783893"/>
            <a:ext cx="1874337" cy="380923"/>
          </a:xfrm>
          <a:prstGeom prst="roundRect">
            <a:avLst/>
          </a:prstGeom>
          <a:solidFill>
            <a:srgbClr val="9C9B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공격 아이콘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082ED62-17FB-F9AF-FB7E-F6BC5AFC86D9}"/>
              </a:ext>
            </a:extLst>
          </p:cNvPr>
          <p:cNvSpPr/>
          <p:nvPr/>
        </p:nvSpPr>
        <p:spPr>
          <a:xfrm>
            <a:off x="9649385" y="4783892"/>
            <a:ext cx="1874337" cy="380923"/>
          </a:xfrm>
          <a:prstGeom prst="roundRect">
            <a:avLst/>
          </a:prstGeom>
          <a:solidFill>
            <a:srgbClr val="9C9B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수비 아이콘</a:t>
            </a:r>
          </a:p>
        </p:txBody>
      </p:sp>
    </p:spTree>
    <p:extLst>
      <p:ext uri="{BB962C8B-B14F-4D97-AF65-F5344CB8AC3E}">
        <p14:creationId xmlns:p14="http://schemas.microsoft.com/office/powerpoint/2010/main" val="1380057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7215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경기 시뮬레이션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5348C81-30DD-77C4-1BD1-83614BEB5174}"/>
              </a:ext>
            </a:extLst>
          </p:cNvPr>
          <p:cNvSpPr/>
          <p:nvPr/>
        </p:nvSpPr>
        <p:spPr>
          <a:xfrm>
            <a:off x="697650" y="1401386"/>
            <a:ext cx="4675708" cy="4617654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7" name="그림 6" descr="원이(가) 표시된 사진&#10;&#10;자동 생성된 설명">
            <a:extLst>
              <a:ext uri="{FF2B5EF4-FFF2-40B4-BE49-F238E27FC236}">
                <a16:creationId xmlns:a16="http://schemas.microsoft.com/office/drawing/2014/main" id="{FFF33581-DE25-92C2-4545-760D027A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81" y="1255688"/>
            <a:ext cx="4982232" cy="425811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DCA0816-9D92-E431-F1B9-E349EE2E4CFE}"/>
              </a:ext>
            </a:extLst>
          </p:cNvPr>
          <p:cNvSpPr/>
          <p:nvPr/>
        </p:nvSpPr>
        <p:spPr>
          <a:xfrm>
            <a:off x="2894896" y="4253163"/>
            <a:ext cx="338413" cy="32888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C96AE9-99F0-C210-89AF-EED766C2A0B9}"/>
              </a:ext>
            </a:extLst>
          </p:cNvPr>
          <p:cNvSpPr txBox="1"/>
          <p:nvPr/>
        </p:nvSpPr>
        <p:spPr>
          <a:xfrm>
            <a:off x="1005270" y="5385421"/>
            <a:ext cx="42082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공격 중인 아군 선수는 등번호로 표시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94CF801-DC74-1F7F-EDEE-30F16923498A}"/>
              </a:ext>
            </a:extLst>
          </p:cNvPr>
          <p:cNvSpPr/>
          <p:nvPr/>
        </p:nvSpPr>
        <p:spPr>
          <a:xfrm>
            <a:off x="2938688" y="2659093"/>
            <a:ext cx="338413" cy="32888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/>
              <a:t>5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DE332FB-4098-0DC1-769F-5E322828048A}"/>
              </a:ext>
            </a:extLst>
          </p:cNvPr>
          <p:cNvSpPr/>
          <p:nvPr/>
        </p:nvSpPr>
        <p:spPr>
          <a:xfrm>
            <a:off x="6434708" y="1363286"/>
            <a:ext cx="4675708" cy="4617654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9" name="그림 18" descr="원이(가) 표시된 사진&#10;&#10;자동 생성된 설명">
            <a:extLst>
              <a:ext uri="{FF2B5EF4-FFF2-40B4-BE49-F238E27FC236}">
                <a16:creationId xmlns:a16="http://schemas.microsoft.com/office/drawing/2014/main" id="{C468CCB2-2328-767A-FC39-05E4C194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39" y="1217588"/>
            <a:ext cx="4982232" cy="4258113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388244A0-CEEF-D882-3AD8-559D4F759A41}"/>
              </a:ext>
            </a:extLst>
          </p:cNvPr>
          <p:cNvSpPr/>
          <p:nvPr/>
        </p:nvSpPr>
        <p:spPr>
          <a:xfrm>
            <a:off x="8601137" y="4174221"/>
            <a:ext cx="338413" cy="3288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107B48-7D1E-18B9-0BC2-A987E69863DD}"/>
              </a:ext>
            </a:extLst>
          </p:cNvPr>
          <p:cNvSpPr txBox="1"/>
          <p:nvPr/>
        </p:nvSpPr>
        <p:spPr>
          <a:xfrm>
            <a:off x="6742328" y="5382355"/>
            <a:ext cx="42082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적이 </a:t>
            </a:r>
            <a:r>
              <a:rPr lang="ko-KR" altLang="en-US" err="1"/>
              <a:t>공격중일</a:t>
            </a:r>
            <a:r>
              <a:rPr lang="ko-KR" altLang="en-US"/>
              <a:t> 때는 번호 </a:t>
            </a:r>
            <a:r>
              <a:rPr lang="ko-KR" altLang="en-US" err="1"/>
              <a:t>표시X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1C0C1C8-A096-EB61-9AC9-B4C7E34FFE8E}"/>
              </a:ext>
            </a:extLst>
          </p:cNvPr>
          <p:cNvSpPr/>
          <p:nvPr/>
        </p:nvSpPr>
        <p:spPr>
          <a:xfrm>
            <a:off x="8601136" y="2575080"/>
            <a:ext cx="338413" cy="32888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/>
          </a:p>
        </p:txBody>
      </p:sp>
      <p:pic>
        <p:nvPicPr>
          <p:cNvPr id="9" name="그림 8" descr="원샵">
            <a:extLst>
              <a:ext uri="{FF2B5EF4-FFF2-40B4-BE49-F238E27FC236}">
                <a16:creationId xmlns:a16="http://schemas.microsoft.com/office/drawing/2014/main" id="{1CE3C6B6-942D-5590-A64C-286789E0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87" y="4176986"/>
            <a:ext cx="825063" cy="833821"/>
          </a:xfrm>
          <a:prstGeom prst="rect">
            <a:avLst/>
          </a:prstGeom>
        </p:spPr>
      </p:pic>
      <p:pic>
        <p:nvPicPr>
          <p:cNvPr id="13" name="그림 12" descr="방패 - 무료 보안개 아이콘">
            <a:extLst>
              <a:ext uri="{FF2B5EF4-FFF2-40B4-BE49-F238E27FC236}">
                <a16:creationId xmlns:a16="http://schemas.microsoft.com/office/drawing/2014/main" id="{F2F8FE43-048C-8A22-1572-FFA44C1D0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228" y="3958020"/>
            <a:ext cx="641132" cy="67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5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7215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경기 시뮬레이션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5348C81-30DD-77C4-1BD1-83614BEB5174}"/>
              </a:ext>
            </a:extLst>
          </p:cNvPr>
          <p:cNvSpPr/>
          <p:nvPr/>
        </p:nvSpPr>
        <p:spPr>
          <a:xfrm>
            <a:off x="697650" y="1401386"/>
            <a:ext cx="4675708" cy="4617654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7" name="그림 6" descr="원이(가) 표시된 사진&#10;&#10;자동 생성된 설명">
            <a:extLst>
              <a:ext uri="{FF2B5EF4-FFF2-40B4-BE49-F238E27FC236}">
                <a16:creationId xmlns:a16="http://schemas.microsoft.com/office/drawing/2014/main" id="{FFF33581-DE25-92C2-4545-760D027A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81" y="1255688"/>
            <a:ext cx="4982232" cy="42581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C96AE9-99F0-C210-89AF-EED766C2A0B9}"/>
              </a:ext>
            </a:extLst>
          </p:cNvPr>
          <p:cNvSpPr txBox="1"/>
          <p:nvPr/>
        </p:nvSpPr>
        <p:spPr>
          <a:xfrm>
            <a:off x="1005270" y="5385421"/>
            <a:ext cx="42082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1번 타자가 공격 성공 1루 진출</a:t>
            </a:r>
            <a:endParaRPr lang="ko-KR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94CF801-DC74-1F7F-EDEE-30F16923498A}"/>
              </a:ext>
            </a:extLst>
          </p:cNvPr>
          <p:cNvSpPr/>
          <p:nvPr/>
        </p:nvSpPr>
        <p:spPr>
          <a:xfrm>
            <a:off x="2877378" y="4296955"/>
            <a:ext cx="338413" cy="32888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/>
              <a:t>1</a:t>
            </a:r>
          </a:p>
        </p:txBody>
      </p:sp>
      <p:pic>
        <p:nvPicPr>
          <p:cNvPr id="9" name="그림 8" descr="원샵">
            <a:extLst>
              <a:ext uri="{FF2B5EF4-FFF2-40B4-BE49-F238E27FC236}">
                <a16:creationId xmlns:a16="http://schemas.microsoft.com/office/drawing/2014/main" id="{1CE3C6B6-942D-5590-A64C-286789E0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87" y="4176986"/>
            <a:ext cx="825063" cy="83382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D8F9B07-61EE-0562-720E-A71D3EA0AF0D}"/>
              </a:ext>
            </a:extLst>
          </p:cNvPr>
          <p:cNvSpPr/>
          <p:nvPr/>
        </p:nvSpPr>
        <p:spPr>
          <a:xfrm>
            <a:off x="6364477" y="1401384"/>
            <a:ext cx="4675708" cy="482786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0" name="그림 9" descr="원이(가) 표시된 사진&#10;&#10;자동 생성된 설명">
            <a:extLst>
              <a:ext uri="{FF2B5EF4-FFF2-40B4-BE49-F238E27FC236}">
                <a16:creationId xmlns:a16="http://schemas.microsoft.com/office/drawing/2014/main" id="{BAA10915-7299-ED8F-878C-D4C49340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08" y="1203135"/>
            <a:ext cx="4982232" cy="42581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C5AB8F-5E5B-B659-5517-9A330791BA85}"/>
              </a:ext>
            </a:extLst>
          </p:cNvPr>
          <p:cNvSpPr txBox="1"/>
          <p:nvPr/>
        </p:nvSpPr>
        <p:spPr>
          <a:xfrm>
            <a:off x="6672097" y="5332868"/>
            <a:ext cx="42082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2번타자 등장, 다시 1번타자 공격 후 2번 타자공격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AD39346-8CA6-70C4-AB97-D364E336B10C}"/>
              </a:ext>
            </a:extLst>
          </p:cNvPr>
          <p:cNvSpPr/>
          <p:nvPr/>
        </p:nvSpPr>
        <p:spPr>
          <a:xfrm>
            <a:off x="9332481" y="3333505"/>
            <a:ext cx="338413" cy="32888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/>
              <a:t>1</a:t>
            </a:r>
          </a:p>
        </p:txBody>
      </p:sp>
      <p:pic>
        <p:nvPicPr>
          <p:cNvPr id="18" name="그림 17" descr="원샵">
            <a:extLst>
              <a:ext uri="{FF2B5EF4-FFF2-40B4-BE49-F238E27FC236}">
                <a16:creationId xmlns:a16="http://schemas.microsoft.com/office/drawing/2014/main" id="{B328281D-CD75-3555-DAE6-585C50AEE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814" y="4124433"/>
            <a:ext cx="825063" cy="833821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8DD2A14E-700E-DA27-2551-8E97019F5915}"/>
              </a:ext>
            </a:extLst>
          </p:cNvPr>
          <p:cNvSpPr/>
          <p:nvPr/>
        </p:nvSpPr>
        <p:spPr>
          <a:xfrm>
            <a:off x="8535446" y="4218125"/>
            <a:ext cx="338413" cy="32888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8398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7215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경기 시뮬레이션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-92105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D8F9B07-61EE-0562-720E-A71D3EA0AF0D}"/>
              </a:ext>
            </a:extLst>
          </p:cNvPr>
          <p:cNvSpPr/>
          <p:nvPr/>
        </p:nvSpPr>
        <p:spPr>
          <a:xfrm>
            <a:off x="2738408" y="1366350"/>
            <a:ext cx="6523776" cy="482786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0" name="그림 9" descr="원이(가) 표시된 사진&#10;&#10;자동 생성된 설명">
            <a:extLst>
              <a:ext uri="{FF2B5EF4-FFF2-40B4-BE49-F238E27FC236}">
                <a16:creationId xmlns:a16="http://schemas.microsoft.com/office/drawing/2014/main" id="{BAA10915-7299-ED8F-878C-D4C49340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35" y="1141825"/>
            <a:ext cx="4982232" cy="42581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C5AB8F-5E5B-B659-5517-9A330791BA85}"/>
              </a:ext>
            </a:extLst>
          </p:cNvPr>
          <p:cNvSpPr txBox="1"/>
          <p:nvPr/>
        </p:nvSpPr>
        <p:spPr>
          <a:xfrm>
            <a:off x="3168649" y="5271558"/>
            <a:ext cx="58723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2번타자가 공격 성공 시 1번타자와 자리가 겹칠 수 있다. ※가장 앞서 있는 타자부터 공격 개시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AD39346-8CA6-70C4-AB97-D364E336B10C}"/>
              </a:ext>
            </a:extLst>
          </p:cNvPr>
          <p:cNvSpPr/>
          <p:nvPr/>
        </p:nvSpPr>
        <p:spPr>
          <a:xfrm>
            <a:off x="6617308" y="3272195"/>
            <a:ext cx="338413" cy="32888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/>
              <a:t>1</a:t>
            </a:r>
          </a:p>
        </p:txBody>
      </p:sp>
      <p:pic>
        <p:nvPicPr>
          <p:cNvPr id="18" name="그림 17" descr="원샵">
            <a:extLst>
              <a:ext uri="{FF2B5EF4-FFF2-40B4-BE49-F238E27FC236}">
                <a16:creationId xmlns:a16="http://schemas.microsoft.com/office/drawing/2014/main" id="{B328281D-CD75-3555-DAE6-585C50AEE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641" y="4063123"/>
            <a:ext cx="825063" cy="833821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8DD2A14E-700E-DA27-2551-8E97019F5915}"/>
              </a:ext>
            </a:extLst>
          </p:cNvPr>
          <p:cNvSpPr/>
          <p:nvPr/>
        </p:nvSpPr>
        <p:spPr>
          <a:xfrm>
            <a:off x="5820273" y="4156815"/>
            <a:ext cx="338413" cy="32888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6075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7215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경기 시뮬레이션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-92105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D8F9B07-61EE-0562-720E-A71D3EA0AF0D}"/>
              </a:ext>
            </a:extLst>
          </p:cNvPr>
          <p:cNvSpPr/>
          <p:nvPr/>
        </p:nvSpPr>
        <p:spPr>
          <a:xfrm>
            <a:off x="2738408" y="1366350"/>
            <a:ext cx="6523776" cy="482786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0" name="그림 9" descr="원이(가) 표시된 사진&#10;&#10;자동 생성된 설명">
            <a:extLst>
              <a:ext uri="{FF2B5EF4-FFF2-40B4-BE49-F238E27FC236}">
                <a16:creationId xmlns:a16="http://schemas.microsoft.com/office/drawing/2014/main" id="{BAA10915-7299-ED8F-878C-D4C49340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35" y="1141825"/>
            <a:ext cx="4982232" cy="42581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C5AB8F-5E5B-B659-5517-9A330791BA85}"/>
              </a:ext>
            </a:extLst>
          </p:cNvPr>
          <p:cNvSpPr txBox="1"/>
          <p:nvPr/>
        </p:nvSpPr>
        <p:spPr>
          <a:xfrm>
            <a:off x="3168649" y="5271558"/>
            <a:ext cx="58723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2회 공격 </a:t>
            </a:r>
            <a:r>
              <a:rPr lang="ko-KR" altLang="en-US" dirty="0" err="1"/>
              <a:t>첫타자는</a:t>
            </a:r>
            <a:r>
              <a:rPr lang="ko-KR" altLang="en-US" dirty="0"/>
              <a:t> </a:t>
            </a:r>
            <a:r>
              <a:rPr lang="ko-KR" altLang="en-US" dirty="0" err="1"/>
              <a:t>전이닝</a:t>
            </a:r>
            <a:r>
              <a:rPr lang="ko-KR" altLang="en-US" dirty="0"/>
              <a:t> 마지막 공격 다음타자부터 진행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AD39346-8CA6-70C4-AB97-D364E336B10C}"/>
              </a:ext>
            </a:extLst>
          </p:cNvPr>
          <p:cNvSpPr/>
          <p:nvPr/>
        </p:nvSpPr>
        <p:spPr>
          <a:xfrm>
            <a:off x="6617308" y="3272195"/>
            <a:ext cx="338413" cy="32888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/>
              <a:t>1</a:t>
            </a:r>
          </a:p>
        </p:txBody>
      </p:sp>
      <p:pic>
        <p:nvPicPr>
          <p:cNvPr id="18" name="그림 17" descr="원샵">
            <a:extLst>
              <a:ext uri="{FF2B5EF4-FFF2-40B4-BE49-F238E27FC236}">
                <a16:creationId xmlns:a16="http://schemas.microsoft.com/office/drawing/2014/main" id="{B328281D-CD75-3555-DAE6-585C50AEE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641" y="4063123"/>
            <a:ext cx="825063" cy="833821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8DD2A14E-700E-DA27-2551-8E97019F5915}"/>
              </a:ext>
            </a:extLst>
          </p:cNvPr>
          <p:cNvSpPr/>
          <p:nvPr/>
        </p:nvSpPr>
        <p:spPr>
          <a:xfrm>
            <a:off x="5820273" y="4156815"/>
            <a:ext cx="338413" cy="32888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58306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72152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경기 시뮬레이션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5348C81-30DD-77C4-1BD1-83614BEB5174}"/>
              </a:ext>
            </a:extLst>
          </p:cNvPr>
          <p:cNvSpPr/>
          <p:nvPr/>
        </p:nvSpPr>
        <p:spPr>
          <a:xfrm>
            <a:off x="697650" y="1401386"/>
            <a:ext cx="4675708" cy="4827860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7" name="그림 6" descr="원이(가) 표시된 사진&#10;&#10;자동 생성된 설명">
            <a:extLst>
              <a:ext uri="{FF2B5EF4-FFF2-40B4-BE49-F238E27FC236}">
                <a16:creationId xmlns:a16="http://schemas.microsoft.com/office/drawing/2014/main" id="{FFF33581-DE25-92C2-4545-760D027A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81" y="1255688"/>
            <a:ext cx="4982232" cy="4258113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94CF801-DC74-1F7F-EDEE-30F16923498A}"/>
              </a:ext>
            </a:extLst>
          </p:cNvPr>
          <p:cNvSpPr/>
          <p:nvPr/>
        </p:nvSpPr>
        <p:spPr>
          <a:xfrm>
            <a:off x="2938688" y="2676610"/>
            <a:ext cx="338413" cy="32888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/>
              <a:t>1</a:t>
            </a:r>
          </a:p>
        </p:txBody>
      </p:sp>
      <p:pic>
        <p:nvPicPr>
          <p:cNvPr id="9" name="그림 8" descr="원샵">
            <a:extLst>
              <a:ext uri="{FF2B5EF4-FFF2-40B4-BE49-F238E27FC236}">
                <a16:creationId xmlns:a16="http://schemas.microsoft.com/office/drawing/2014/main" id="{1CE3C6B6-942D-5590-A64C-286789E0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87" y="4176986"/>
            <a:ext cx="825063" cy="83382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D8F9B07-61EE-0562-720E-A71D3EA0AF0D}"/>
              </a:ext>
            </a:extLst>
          </p:cNvPr>
          <p:cNvSpPr/>
          <p:nvPr/>
        </p:nvSpPr>
        <p:spPr>
          <a:xfrm>
            <a:off x="6364477" y="1401384"/>
            <a:ext cx="4675708" cy="482786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0" name="그림 9" descr="원이(가) 표시된 사진&#10;&#10;자동 생성된 설명">
            <a:extLst>
              <a:ext uri="{FF2B5EF4-FFF2-40B4-BE49-F238E27FC236}">
                <a16:creationId xmlns:a16="http://schemas.microsoft.com/office/drawing/2014/main" id="{BAA10915-7299-ED8F-878C-D4C49340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08" y="1203135"/>
            <a:ext cx="4982232" cy="4258113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1AD39346-8CA6-70C4-AB97-D364E336B10C}"/>
              </a:ext>
            </a:extLst>
          </p:cNvPr>
          <p:cNvSpPr/>
          <p:nvPr/>
        </p:nvSpPr>
        <p:spPr>
          <a:xfrm>
            <a:off x="7808481" y="3333505"/>
            <a:ext cx="338413" cy="32888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/>
              <a:t>1</a:t>
            </a:r>
          </a:p>
        </p:txBody>
      </p:sp>
      <p:pic>
        <p:nvPicPr>
          <p:cNvPr id="18" name="그림 17" descr="원샵">
            <a:extLst>
              <a:ext uri="{FF2B5EF4-FFF2-40B4-BE49-F238E27FC236}">
                <a16:creationId xmlns:a16="http://schemas.microsoft.com/office/drawing/2014/main" id="{B328281D-CD75-3555-DAE6-585C50AEE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814" y="4124433"/>
            <a:ext cx="825063" cy="833821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8DD2A14E-700E-DA27-2551-8E97019F5915}"/>
              </a:ext>
            </a:extLst>
          </p:cNvPr>
          <p:cNvSpPr/>
          <p:nvPr/>
        </p:nvSpPr>
        <p:spPr>
          <a:xfrm>
            <a:off x="2877377" y="4270677"/>
            <a:ext cx="338413" cy="32888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/>
              <a:t>3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2DBC77D-8712-8A1E-C624-9F1B8B8D2B2B}"/>
              </a:ext>
            </a:extLst>
          </p:cNvPr>
          <p:cNvSpPr/>
          <p:nvPr/>
        </p:nvSpPr>
        <p:spPr>
          <a:xfrm>
            <a:off x="9349997" y="3333504"/>
            <a:ext cx="338413" cy="32888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/>
              <a:t>3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A5C96AE9-99F0-C210-89AF-EED766C2A0B9}"/>
              </a:ext>
            </a:extLst>
          </p:cNvPr>
          <p:cNvSpPr txBox="1"/>
          <p:nvPr/>
        </p:nvSpPr>
        <p:spPr>
          <a:xfrm>
            <a:off x="6672097" y="5324111"/>
            <a:ext cx="420822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다음 진입로가 비어 있어도 한번의 진루밖에 하지못함</a:t>
            </a:r>
            <a:r>
              <a:rPr lang="ko-KR">
                <a:ea typeface="+mn-lt"/>
                <a:cs typeface="+mn-lt"/>
              </a:rPr>
              <a:t>※도루불가</a:t>
            </a:r>
            <a:endParaRPr lang="ko-KR" altLang="en-US" err="1">
              <a:ea typeface="+mn-lt"/>
              <a:cs typeface="+mn-lt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A5C96AE9-99F0-C210-89AF-EED766C2A0B9}"/>
              </a:ext>
            </a:extLst>
          </p:cNvPr>
          <p:cNvSpPr txBox="1"/>
          <p:nvPr/>
        </p:nvSpPr>
        <p:spPr>
          <a:xfrm>
            <a:off x="1110373" y="5324111"/>
            <a:ext cx="42082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2번타자가 </a:t>
            </a:r>
            <a:r>
              <a:rPr lang="ko-KR" altLang="en-US" err="1"/>
              <a:t>아웃되어</a:t>
            </a:r>
            <a:r>
              <a:rPr lang="ko-KR" altLang="en-US"/>
              <a:t> 1루가 </a:t>
            </a:r>
            <a:r>
              <a:rPr lang="ko-KR" altLang="en-US" err="1"/>
              <a:t>비어있어도</a:t>
            </a:r>
            <a:r>
              <a:rPr lang="ko-KR" altLang="en-US"/>
              <a:t>.</a:t>
            </a:r>
            <a:endParaRPr lang="ko-KR" alt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3515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93889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경기 </a:t>
            </a:r>
            <a:r>
              <a:rPr lang="ko-KR" altLang="en-US" sz="2800" b="1" spc="-300" err="1">
                <a:solidFill>
                  <a:schemeClr val="accent1"/>
                </a:solidFill>
                <a:ea typeface="Malgun Gothic"/>
              </a:rPr>
              <a:t>시뮬레이션_리그</a:t>
            </a:r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 순위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19EA7DD-2732-2B95-4742-FD350D8EE0E0}"/>
              </a:ext>
            </a:extLst>
          </p:cNvPr>
          <p:cNvSpPr/>
          <p:nvPr/>
        </p:nvSpPr>
        <p:spPr>
          <a:xfrm>
            <a:off x="240934" y="867574"/>
            <a:ext cx="4623157" cy="5721239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리그 </a:t>
            </a:r>
            <a:r>
              <a:rPr lang="ko-KR" altLang="en-US" b="1" err="1">
                <a:solidFill>
                  <a:schemeClr val="tx1"/>
                </a:solidFill>
              </a:rPr>
              <a:t>점수판</a:t>
            </a:r>
            <a:r>
              <a:rPr lang="ko-KR" altLang="en-US" b="1">
                <a:solidFill>
                  <a:schemeClr val="tx1"/>
                </a:solidFill>
              </a:rPr>
              <a:t> 이미지 추가 예정</a:t>
            </a:r>
          </a:p>
        </p:txBody>
      </p:sp>
      <p:pic>
        <p:nvPicPr>
          <p:cNvPr id="2" name="그림 1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90604DA4-9D58-5A69-C1A9-5DB42241E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698" y="1076005"/>
            <a:ext cx="4933950" cy="1152525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37DDD77-5F1C-B96C-59C9-57B43558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4" y="1416050"/>
            <a:ext cx="3845910" cy="46214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27D47E-B027-6C91-1D95-2CD75EB1C114}"/>
              </a:ext>
            </a:extLst>
          </p:cNvPr>
          <p:cNvSpPr txBox="1"/>
          <p:nvPr/>
        </p:nvSpPr>
        <p:spPr>
          <a:xfrm>
            <a:off x="5296994" y="708318"/>
            <a:ext cx="66256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플레이어와 </a:t>
            </a:r>
            <a:r>
              <a:rPr lang="ko-KR" altLang="en-US" err="1"/>
              <a:t>AI팀의</a:t>
            </a:r>
            <a:r>
              <a:rPr lang="ko-KR" altLang="en-US"/>
              <a:t> 전적에 따라 리그 순위 집계</a:t>
            </a:r>
            <a:endParaRPr lang="ko-KR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34D065-6CEF-66B6-3D48-A5758862F913}"/>
              </a:ext>
            </a:extLst>
          </p:cNvPr>
          <p:cNvSpPr/>
          <p:nvPr/>
        </p:nvSpPr>
        <p:spPr>
          <a:xfrm>
            <a:off x="3086100" y="1476375"/>
            <a:ext cx="838200" cy="4591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845F3-26A2-3D92-5B43-631EAFAF16B2}"/>
              </a:ext>
            </a:extLst>
          </p:cNvPr>
          <p:cNvSpPr txBox="1"/>
          <p:nvPr/>
        </p:nvSpPr>
        <p:spPr>
          <a:xfrm>
            <a:off x="5296993" y="2503834"/>
            <a:ext cx="66256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리그 순위에 따라 추가 지명도 획득</a:t>
            </a:r>
          </a:p>
        </p:txBody>
      </p:sp>
      <p:pic>
        <p:nvPicPr>
          <p:cNvPr id="17" name="그림 16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21B5C65A-6356-A6F4-B7AD-C7E157BF0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316" y="2872828"/>
            <a:ext cx="5743575" cy="76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A79870-A3F0-E022-B511-E3C1A6CF96B8}"/>
              </a:ext>
            </a:extLst>
          </p:cNvPr>
          <p:cNvSpPr txBox="1"/>
          <p:nvPr/>
        </p:nvSpPr>
        <p:spPr>
          <a:xfrm>
            <a:off x="5296992" y="3878937"/>
            <a:ext cx="66256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최종 리그 순위에 따라 상금이 지급 됨</a:t>
            </a:r>
          </a:p>
        </p:txBody>
      </p:sp>
      <p:pic>
        <p:nvPicPr>
          <p:cNvPr id="7" name="그림 6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0C35B943-064D-780C-6D01-51C179DBE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914" y="4245851"/>
            <a:ext cx="5743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68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93889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경기 </a:t>
            </a:r>
            <a:r>
              <a:rPr lang="ko-KR" altLang="en-US" sz="2800" b="1" spc="-300" err="1">
                <a:solidFill>
                  <a:schemeClr val="accent1"/>
                </a:solidFill>
                <a:ea typeface="Malgun Gothic"/>
              </a:rPr>
              <a:t>시뮬레이션_리그</a:t>
            </a:r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 순위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19EA7DD-2732-2B95-4742-FD350D8EE0E0}"/>
              </a:ext>
            </a:extLst>
          </p:cNvPr>
          <p:cNvSpPr/>
          <p:nvPr/>
        </p:nvSpPr>
        <p:spPr>
          <a:xfrm>
            <a:off x="240934" y="867574"/>
            <a:ext cx="4623157" cy="5721239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리그 </a:t>
            </a:r>
            <a:r>
              <a:rPr lang="ko-KR" altLang="en-US" b="1" err="1">
                <a:solidFill>
                  <a:schemeClr val="tx1"/>
                </a:solidFill>
              </a:rPr>
              <a:t>점수판</a:t>
            </a:r>
            <a:r>
              <a:rPr lang="ko-KR" altLang="en-US" b="1">
                <a:solidFill>
                  <a:schemeClr val="tx1"/>
                </a:solidFill>
              </a:rPr>
              <a:t> 이미지 추가 예정</a:t>
            </a:r>
          </a:p>
        </p:txBody>
      </p:sp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37DDD77-5F1C-B96C-59C9-57B43558B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04" y="1416050"/>
            <a:ext cx="3845910" cy="46214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27D47E-B027-6C91-1D95-2CD75EB1C114}"/>
              </a:ext>
            </a:extLst>
          </p:cNvPr>
          <p:cNvSpPr txBox="1"/>
          <p:nvPr/>
        </p:nvSpPr>
        <p:spPr>
          <a:xfrm>
            <a:off x="5104305" y="2293628"/>
            <a:ext cx="662560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각 팀들과 5번씩 경기를 진행하면 시즌종료</a:t>
            </a:r>
            <a:endParaRPr lang="ko-KR" dirty="0"/>
          </a:p>
          <a:p>
            <a:endParaRPr lang="ko-KR" altLang="en-US" dirty="0"/>
          </a:p>
          <a:p>
            <a:r>
              <a:rPr lang="ko-KR" altLang="en-US" dirty="0"/>
              <a:t>새로운 시즌 진행 시 기존의 </a:t>
            </a:r>
            <a:r>
              <a:rPr lang="ko-KR" altLang="en-US" dirty="0" err="1"/>
              <a:t>ai구단을</a:t>
            </a:r>
            <a:r>
              <a:rPr lang="ko-KR" altLang="en-US" dirty="0"/>
              <a:t> 삭제하고 새로운 구단5개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34D065-6CEF-66B6-3D48-A5758862F913}"/>
              </a:ext>
            </a:extLst>
          </p:cNvPr>
          <p:cNvSpPr/>
          <p:nvPr/>
        </p:nvSpPr>
        <p:spPr>
          <a:xfrm>
            <a:off x="3086100" y="1476375"/>
            <a:ext cx="838200" cy="4591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5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시작 화면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4240" y="6755202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0E980FF-0329-4308-F844-1070D5C338B3}"/>
              </a:ext>
            </a:extLst>
          </p:cNvPr>
          <p:cNvSpPr/>
          <p:nvPr/>
        </p:nvSpPr>
        <p:spPr>
          <a:xfrm>
            <a:off x="2631199" y="458404"/>
            <a:ext cx="3882366" cy="6202524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0327374D-2291-21D7-6420-6EB68FE68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99" y="830097"/>
            <a:ext cx="3142922" cy="5206563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16665605-2DA5-0A58-688F-7D48761BACFB}"/>
              </a:ext>
            </a:extLst>
          </p:cNvPr>
          <p:cNvSpPr txBox="1"/>
          <p:nvPr/>
        </p:nvSpPr>
        <p:spPr>
          <a:xfrm>
            <a:off x="3634391" y="6102786"/>
            <a:ext cx="18914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9:16비율 사용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F693197-B6AB-771C-F1BD-4B6F769DDE05}"/>
              </a:ext>
            </a:extLst>
          </p:cNvPr>
          <p:cNvSpPr/>
          <p:nvPr/>
        </p:nvSpPr>
        <p:spPr>
          <a:xfrm>
            <a:off x="6957956" y="1456887"/>
            <a:ext cx="4898367" cy="164804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이전까지의 모든 데이터를 삭제하고</a:t>
            </a:r>
            <a:br>
              <a:rPr lang="ko-KR" altLang="en-US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</a:rPr>
              <a:t>새로운 게임시작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EAF3E68-1264-14B8-A28D-D5FCF4896B5D}"/>
              </a:ext>
            </a:extLst>
          </p:cNvPr>
          <p:cNvSpPr/>
          <p:nvPr/>
        </p:nvSpPr>
        <p:spPr>
          <a:xfrm>
            <a:off x="6957957" y="3935577"/>
            <a:ext cx="4898367" cy="1648042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진행중인 게임 접속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※이전 데이터가 없다면 비활성화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D09827-99CE-671F-7146-0A40622F0F85}"/>
              </a:ext>
            </a:extLst>
          </p:cNvPr>
          <p:cNvSpPr/>
          <p:nvPr/>
        </p:nvSpPr>
        <p:spPr>
          <a:xfrm>
            <a:off x="7123495" y="1195768"/>
            <a:ext cx="1272630" cy="519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/>
              <a:t>새로하기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ABCF17-91D6-15DC-CA8B-A9C29FE74EAD}"/>
              </a:ext>
            </a:extLst>
          </p:cNvPr>
          <p:cNvSpPr/>
          <p:nvPr/>
        </p:nvSpPr>
        <p:spPr>
          <a:xfrm>
            <a:off x="7219840" y="3674458"/>
            <a:ext cx="1272630" cy="519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/>
              <a:t>이어하기</a:t>
            </a:r>
          </a:p>
        </p:txBody>
      </p:sp>
    </p:spTree>
    <p:extLst>
      <p:ext uri="{BB962C8B-B14F-4D97-AF65-F5344CB8AC3E}">
        <p14:creationId xmlns:p14="http://schemas.microsoft.com/office/powerpoint/2010/main" val="22552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C8F1B9A-3FAE-301A-5C69-199F03E1509F}"/>
              </a:ext>
            </a:extLst>
          </p:cNvPr>
          <p:cNvSpPr/>
          <p:nvPr/>
        </p:nvSpPr>
        <p:spPr>
          <a:xfrm>
            <a:off x="4305296" y="2038566"/>
            <a:ext cx="2503324" cy="2475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F43FA09-C1E5-CE73-DDEE-0ECEB3FA927C}"/>
              </a:ext>
            </a:extLst>
          </p:cNvPr>
          <p:cNvSpPr/>
          <p:nvPr/>
        </p:nvSpPr>
        <p:spPr>
          <a:xfrm>
            <a:off x="661711" y="899946"/>
            <a:ext cx="1653738" cy="1670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936D69-F61E-A60D-A2C3-10E94705E2EF}"/>
              </a:ext>
            </a:extLst>
          </p:cNvPr>
          <p:cNvSpPr/>
          <p:nvPr/>
        </p:nvSpPr>
        <p:spPr>
          <a:xfrm>
            <a:off x="661711" y="2765532"/>
            <a:ext cx="1653738" cy="1670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E025E5-28FB-1E62-8C43-AA2B38C9D17E}"/>
              </a:ext>
            </a:extLst>
          </p:cNvPr>
          <p:cNvSpPr/>
          <p:nvPr/>
        </p:nvSpPr>
        <p:spPr>
          <a:xfrm>
            <a:off x="661712" y="4797533"/>
            <a:ext cx="1653738" cy="1670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선수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B1B9FF8-4C3D-66FC-968E-9CE067D42C05}"/>
              </a:ext>
            </a:extLst>
          </p:cNvPr>
          <p:cNvSpPr txBox="1"/>
          <p:nvPr/>
        </p:nvSpPr>
        <p:spPr>
          <a:xfrm>
            <a:off x="3478242" y="4881163"/>
            <a:ext cx="4623701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/>
              <a:t>이름: </a:t>
            </a:r>
            <a:r>
              <a:rPr lang="ko-KR" sz="2000">
                <a:ea typeface="+mn-lt"/>
                <a:cs typeface="+mn-lt"/>
              </a:rPr>
              <a:t>무작위 "</a:t>
            </a:r>
            <a:r>
              <a:rPr lang="ko-KR" sz="2000" err="1">
                <a:ea typeface="+mn-lt"/>
                <a:cs typeface="+mn-lt"/>
              </a:rPr>
              <a:t>성"+"이름</a:t>
            </a:r>
            <a:r>
              <a:rPr lang="ko-KR" sz="2000">
                <a:ea typeface="+mn-lt"/>
                <a:cs typeface="+mn-lt"/>
              </a:rPr>
              <a:t>"</a:t>
            </a:r>
            <a:r>
              <a:rPr lang="ko-KR" altLang="en-US" sz="200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으로</a:t>
            </a:r>
            <a:r>
              <a:rPr lang="ko-KR" sz="2000">
                <a:ea typeface="+mn-lt"/>
                <a:cs typeface="+mn-lt"/>
              </a:rPr>
              <a:t> 생성</a:t>
            </a:r>
            <a:r>
              <a:rPr lang="ko-KR" altLang="en-US" sz="2000">
                <a:ea typeface="+mn-lt"/>
                <a:cs typeface="+mn-lt"/>
              </a:rPr>
              <a:t> </a:t>
            </a:r>
            <a:endParaRPr lang="ko-KR" altLang="en-US" sz="2000"/>
          </a:p>
          <a:p>
            <a:r>
              <a:rPr lang="ko-KR" altLang="en-US" sz="2000"/>
              <a:t>등번호: (1~99)랜덤생성 중복 </a:t>
            </a:r>
            <a:r>
              <a:rPr lang="ko-KR" altLang="en-US" sz="2000" err="1"/>
              <a:t>X</a:t>
            </a:r>
            <a:endParaRPr lang="ko-KR" err="1"/>
          </a:p>
          <a:p>
            <a:endParaRPr lang="ko-KR" altLang="en-US" sz="2000"/>
          </a:p>
          <a:p>
            <a:r>
              <a:rPr lang="ko-KR">
                <a:ea typeface="+mn-lt"/>
                <a:cs typeface="+mn-lt"/>
              </a:rPr>
              <a:t>캐릭터의 이미지는 몸과 얼굴, 머리의 조합으로 랜덤 생성</a:t>
            </a:r>
            <a:endParaRPr lang="ko-KR"/>
          </a:p>
          <a:p>
            <a:endParaRPr lang="ko-KR" altLang="en-US" sz="2000"/>
          </a:p>
          <a:p>
            <a:endParaRPr lang="ko-KR" altLang="en-US" sz="2000"/>
          </a:p>
        </p:txBody>
      </p:sp>
      <p:pic>
        <p:nvPicPr>
          <p:cNvPr id="8" name="그림 7" descr="스크린샷, 도표, 픽셀, 디자인이(가) 표시된 사진&#10;&#10;자동 생성된 설명">
            <a:extLst>
              <a:ext uri="{FF2B5EF4-FFF2-40B4-BE49-F238E27FC236}">
                <a16:creationId xmlns:a16="http://schemas.microsoft.com/office/drawing/2014/main" id="{87112CFF-4F57-9B10-AC29-5D81879A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00" y="1135992"/>
            <a:ext cx="1221939" cy="1205188"/>
          </a:xfrm>
          <a:prstGeom prst="rect">
            <a:avLst/>
          </a:prstGeom>
        </p:spPr>
      </p:pic>
      <p:pic>
        <p:nvPicPr>
          <p:cNvPr id="9" name="그림 8" descr="픽셀, 스크린샷, 클립아트, 디자인이(가) 표시된 사진&#10;&#10;자동 생성된 설명">
            <a:extLst>
              <a:ext uri="{FF2B5EF4-FFF2-40B4-BE49-F238E27FC236}">
                <a16:creationId xmlns:a16="http://schemas.microsoft.com/office/drawing/2014/main" id="{F2BE404E-13E5-033A-FEC9-01499B3F7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714" y="2317640"/>
            <a:ext cx="1941677" cy="188113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CAA266-B770-E323-08CE-9AFE67C400BF}"/>
              </a:ext>
            </a:extLst>
          </p:cNvPr>
          <p:cNvCxnSpPr/>
          <p:nvPr/>
        </p:nvCxnSpPr>
        <p:spPr>
          <a:xfrm>
            <a:off x="2155607" y="1958537"/>
            <a:ext cx="2123088" cy="9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ACECEE-86D8-7801-6AF5-498E5C367F29}"/>
              </a:ext>
            </a:extLst>
          </p:cNvPr>
          <p:cNvCxnSpPr>
            <a:cxnSpLocks/>
          </p:cNvCxnSpPr>
          <p:nvPr/>
        </p:nvCxnSpPr>
        <p:spPr>
          <a:xfrm flipV="1">
            <a:off x="2155605" y="4090383"/>
            <a:ext cx="2123089" cy="94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스크린샷, 디자인, 픽셀이(가) 표시된 사진&#10;&#10;자동 생성된 설명">
            <a:extLst>
              <a:ext uri="{FF2B5EF4-FFF2-40B4-BE49-F238E27FC236}">
                <a16:creationId xmlns:a16="http://schemas.microsoft.com/office/drawing/2014/main" id="{137AC943-8AE1-77BA-A2F7-55B4B0C7B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14" y="5015295"/>
            <a:ext cx="1159861" cy="1241754"/>
          </a:xfrm>
          <a:prstGeom prst="rect">
            <a:avLst/>
          </a:prstGeom>
        </p:spPr>
      </p:pic>
      <p:pic>
        <p:nvPicPr>
          <p:cNvPr id="14" name="그림 13" descr="스크린샷, 픽셀, 디자인이(가) 표시된 사진&#10;&#10;자동 생성된 설명">
            <a:extLst>
              <a:ext uri="{FF2B5EF4-FFF2-40B4-BE49-F238E27FC236}">
                <a16:creationId xmlns:a16="http://schemas.microsoft.com/office/drawing/2014/main" id="{AA93DFE6-1332-5467-5F07-440C0BCC9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31" y="3062889"/>
            <a:ext cx="1215478" cy="115263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BE5CB9A-02E1-F86A-0809-E8B13B4FDF13}"/>
              </a:ext>
            </a:extLst>
          </p:cNvPr>
          <p:cNvCxnSpPr>
            <a:cxnSpLocks/>
          </p:cNvCxnSpPr>
          <p:nvPr/>
        </p:nvCxnSpPr>
        <p:spPr>
          <a:xfrm flipV="1">
            <a:off x="2138087" y="3494797"/>
            <a:ext cx="2149365" cy="14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371988-5F6C-174F-E536-A25BF0E76AC6}"/>
              </a:ext>
            </a:extLst>
          </p:cNvPr>
          <p:cNvSpPr txBox="1"/>
          <p:nvPr/>
        </p:nvSpPr>
        <p:spPr>
          <a:xfrm>
            <a:off x="3386244" y="905134"/>
            <a:ext cx="4637918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>
                <a:latin typeface="Malgun Gothic"/>
                <a:ea typeface="Malgun Gothic"/>
              </a:rPr>
              <a:t>※</a:t>
            </a:r>
            <a:r>
              <a:rPr lang="ko-KR" sz="2000">
                <a:latin typeface="Malgun Gothic"/>
                <a:ea typeface="Malgun Gothic"/>
              </a:rPr>
              <a:t>새로 하기 </a:t>
            </a:r>
            <a:r>
              <a:rPr lang="ko-KR" altLang="en-US" sz="2000">
                <a:latin typeface="Malgun Gothic"/>
                <a:ea typeface="Malgun Gothic"/>
              </a:rPr>
              <a:t>선택 시 9명의 선수 생성</a:t>
            </a:r>
            <a:endParaRPr lang="ko-KR" sz="2000">
              <a:latin typeface="Malgun Gothic"/>
              <a:ea typeface="Malgun Gothic"/>
            </a:endParaRPr>
          </a:p>
          <a:p>
            <a:pPr algn="l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1B2ED8B-EB3F-FFBA-09A0-4993E3E77CCD}"/>
              </a:ext>
            </a:extLst>
          </p:cNvPr>
          <p:cNvSpPr/>
          <p:nvPr/>
        </p:nvSpPr>
        <p:spPr>
          <a:xfrm>
            <a:off x="8508233" y="694889"/>
            <a:ext cx="2857607" cy="5974800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13">
            <a:extLst>
              <a:ext uri="{FF2B5EF4-FFF2-40B4-BE49-F238E27FC236}">
                <a16:creationId xmlns:a16="http://schemas.microsoft.com/office/drawing/2014/main" id="{E90A803B-4BB0-71AC-4DC1-735D42C45FAB}"/>
              </a:ext>
            </a:extLst>
          </p:cNvPr>
          <p:cNvSpPr/>
          <p:nvPr/>
        </p:nvSpPr>
        <p:spPr>
          <a:xfrm>
            <a:off x="8778875" y="801631"/>
            <a:ext cx="2358698" cy="20518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픽셀, 스크린샷, 클립아트, 디자인이(가) 표시된 사진&#10;&#10;자동 생성된 설명">
            <a:extLst>
              <a:ext uri="{FF2B5EF4-FFF2-40B4-BE49-F238E27FC236}">
                <a16:creationId xmlns:a16="http://schemas.microsoft.com/office/drawing/2014/main" id="{7BBBB0A9-EF07-A977-CF7B-EED68A454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265" y="1038882"/>
            <a:ext cx="1547540" cy="15833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19FBBD7-0728-B7BE-47DA-947AFDAA2604}"/>
              </a:ext>
            </a:extLst>
          </p:cNvPr>
          <p:cNvSpPr txBox="1"/>
          <p:nvPr/>
        </p:nvSpPr>
        <p:spPr>
          <a:xfrm>
            <a:off x="8097563" y="5897672"/>
            <a:ext cx="34805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※</a:t>
            </a:r>
            <a:r>
              <a:rPr lang="ko-KR" altLang="en-US" err="1"/>
              <a:t>새로하기로</a:t>
            </a:r>
            <a:r>
              <a:rPr lang="ko-KR" altLang="en-US"/>
              <a:t> 생성된</a:t>
            </a:r>
            <a:endParaRPr lang="ko-KR"/>
          </a:p>
          <a:p>
            <a:pPr algn="ctr"/>
            <a:r>
              <a:rPr lang="ko-KR" altLang="en-US"/>
              <a:t>9명에게만 적용</a:t>
            </a:r>
          </a:p>
        </p:txBody>
      </p:sp>
      <p:pic>
        <p:nvPicPr>
          <p:cNvPr id="29" name="그림 28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6EB6C5E4-94CE-C9DA-3D16-784CE1F32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55" y="3286234"/>
            <a:ext cx="2693167" cy="220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6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2FEA66F-EE7C-A2D6-C6AA-8C00C6F898C8}"/>
              </a:ext>
            </a:extLst>
          </p:cNvPr>
          <p:cNvSpPr/>
          <p:nvPr/>
        </p:nvSpPr>
        <p:spPr>
          <a:xfrm>
            <a:off x="60881" y="3592249"/>
            <a:ext cx="5056021" cy="1027483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60813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err="1">
                <a:solidFill>
                  <a:schemeClr val="accent1"/>
                </a:solidFill>
                <a:ea typeface="Malgun Gothic"/>
              </a:rPr>
              <a:t>구단_생성</a:t>
            </a:r>
          </a:p>
        </p:txBody>
      </p:sp>
      <p:pic>
        <p:nvPicPr>
          <p:cNvPr id="13" name="그림 12" descr="텍스트, 폰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BFA2DB32-892B-61A2-76EE-C55B7973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7" y="3694754"/>
            <a:ext cx="4514850" cy="838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28EF4B-F450-B076-7480-DD775F2AD66C}"/>
              </a:ext>
            </a:extLst>
          </p:cNvPr>
          <p:cNvSpPr txBox="1"/>
          <p:nvPr/>
        </p:nvSpPr>
        <p:spPr>
          <a:xfrm>
            <a:off x="454774" y="4721525"/>
            <a:ext cx="42582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지명도는 최대 200이며</a:t>
            </a:r>
            <a:endParaRPr lang="ko-KR"/>
          </a:p>
          <a:p>
            <a:pPr algn="ctr"/>
            <a:r>
              <a:rPr lang="ko-KR" altLang="en-US"/>
              <a:t>최근전적에 따라 추가 지명도를 얻는다.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F71DA0-C1DA-513D-3D2E-EA73C46AE7ED}"/>
              </a:ext>
            </a:extLst>
          </p:cNvPr>
          <p:cNvSpPr txBox="1"/>
          <p:nvPr/>
        </p:nvSpPr>
        <p:spPr>
          <a:xfrm>
            <a:off x="149814" y="2848656"/>
            <a:ext cx="48206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>
                <a:ea typeface="+mn-lt"/>
                <a:cs typeface="+mn-lt"/>
              </a:rPr>
              <a:t>(</a:t>
            </a:r>
            <a:r>
              <a:rPr lang="ko-KR">
                <a:ea typeface="+mn-lt"/>
                <a:cs typeface="+mn-lt"/>
              </a:rPr>
              <a:t>기본 </a:t>
            </a:r>
            <a:r>
              <a:rPr lang="ko-KR" altLang="en-US" err="1">
                <a:ea typeface="+mn-lt"/>
                <a:cs typeface="+mn-lt"/>
              </a:rPr>
              <a:t>팀이름</a:t>
            </a:r>
            <a:r>
              <a:rPr lang="en-US" altLang="ko-KR">
                <a:ea typeface="+mn-lt"/>
                <a:cs typeface="+mn-lt"/>
              </a:rPr>
              <a:t>:</a:t>
            </a:r>
            <a:r>
              <a:rPr lang="ko-KR">
                <a:ea typeface="+mn-lt"/>
                <a:cs typeface="+mn-lt"/>
              </a:rPr>
              <a:t> "유한 타이거즈</a:t>
            </a:r>
            <a:r>
              <a:rPr lang="en-US" altLang="ko-KR">
                <a:ea typeface="+mn-lt"/>
                <a:cs typeface="+mn-lt"/>
              </a:rPr>
              <a:t>")</a:t>
            </a:r>
            <a:endParaRPr lang="ko-KR" altLang="en-US">
              <a:ea typeface="+mn-lt"/>
              <a:cs typeface="+mn-lt"/>
            </a:endParaRPr>
          </a:p>
          <a:p>
            <a:pPr algn="ctr"/>
            <a:r>
              <a:rPr lang="ko-KR" altLang="en-US">
                <a:ea typeface="+mn-lt"/>
                <a:cs typeface="+mn-lt"/>
              </a:rPr>
              <a:t>플레이어의 팀은 </a:t>
            </a:r>
            <a:r>
              <a:rPr lang="en-US" altLang="ko-KR">
                <a:ea typeface="+mn-lt"/>
                <a:cs typeface="+mn-lt"/>
              </a:rPr>
              <a:t>"</a:t>
            </a:r>
            <a:r>
              <a:rPr lang="ko-KR" altLang="en-US">
                <a:ea typeface="+mn-lt"/>
                <a:cs typeface="+mn-lt"/>
              </a:rPr>
              <a:t>지명도</a:t>
            </a:r>
            <a:r>
              <a:rPr lang="en-US" altLang="ko-KR">
                <a:ea typeface="+mn-lt"/>
                <a:cs typeface="+mn-lt"/>
              </a:rPr>
              <a:t>(</a:t>
            </a:r>
            <a:r>
              <a:rPr lang="ko-KR" altLang="en-US">
                <a:ea typeface="+mn-lt"/>
                <a:cs typeface="+mn-lt"/>
              </a:rPr>
              <a:t>인지도</a:t>
            </a:r>
            <a:r>
              <a:rPr lang="en-US" altLang="ko-KR">
                <a:ea typeface="+mn-lt"/>
                <a:cs typeface="+mn-lt"/>
              </a:rPr>
              <a:t>)"</a:t>
            </a:r>
            <a:r>
              <a:rPr lang="ko-KR" altLang="en-US">
                <a:ea typeface="+mn-lt"/>
                <a:cs typeface="+mn-lt"/>
              </a:rPr>
              <a:t> 수치 존재</a:t>
            </a:r>
            <a:endParaRPr lang="en-US" altLang="ko-KR">
              <a:ea typeface="+mn-lt"/>
              <a:cs typeface="+mn-lt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B75A6DB-5169-08C4-70E2-968BB61F9ED0}"/>
              </a:ext>
            </a:extLst>
          </p:cNvPr>
          <p:cNvSpPr/>
          <p:nvPr/>
        </p:nvSpPr>
        <p:spPr>
          <a:xfrm>
            <a:off x="6393601" y="3016031"/>
            <a:ext cx="5493954" cy="1481630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2D7CC894-B550-B46C-D8A1-73CFB51D7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76" y="3300908"/>
            <a:ext cx="5054710" cy="5104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96E12F-F43B-BF86-E10E-8100FEF4DA35}"/>
              </a:ext>
            </a:extLst>
          </p:cNvPr>
          <p:cNvSpPr txBox="1"/>
          <p:nvPr/>
        </p:nvSpPr>
        <p:spPr>
          <a:xfrm>
            <a:off x="6541908" y="3940698"/>
            <a:ext cx="52034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AI구단의</a:t>
            </a:r>
            <a:r>
              <a:rPr lang="ko-KR" altLang="en-US"/>
              <a:t> 이름 생성 : </a:t>
            </a:r>
            <a:r>
              <a:rPr lang="ko-KR" altLang="en-US" err="1"/>
              <a:t>연고지+팀명</a:t>
            </a:r>
            <a:r>
              <a:rPr lang="ko-KR" altLang="en-US"/>
              <a:t> (</a:t>
            </a:r>
            <a:r>
              <a:rPr lang="ko-KR" altLang="en-US" err="1"/>
              <a:t>중복X</a:t>
            </a:r>
            <a:r>
              <a:rPr lang="ko-KR" altLang="en-US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95D1F-E79B-73C4-538A-AE9BBE341F0A}"/>
              </a:ext>
            </a:extLst>
          </p:cNvPr>
          <p:cNvSpPr txBox="1"/>
          <p:nvPr/>
        </p:nvSpPr>
        <p:spPr>
          <a:xfrm>
            <a:off x="6314760" y="4722750"/>
            <a:ext cx="57377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/>
              <a:t>생성한 </a:t>
            </a:r>
            <a:r>
              <a:rPr lang="ko-KR" altLang="en-US" err="1"/>
              <a:t>AI구단은</a:t>
            </a:r>
            <a:r>
              <a:rPr lang="ko-KR" altLang="en-US"/>
              <a:t> 각 별개의 공격력과 방어력을 갖는다.</a:t>
            </a:r>
            <a:endParaRPr lang="ko-KR"/>
          </a:p>
          <a:p>
            <a:pPr algn="ctr"/>
            <a:r>
              <a:rPr lang="ko-KR" altLang="en-US"/>
              <a:t>생성 시 5~30의 랜덤 능력치를 얻는다.  </a:t>
            </a:r>
            <a:endParaRPr lang="ko-KR"/>
          </a:p>
        </p:txBody>
      </p:sp>
      <p:pic>
        <p:nvPicPr>
          <p:cNvPr id="22" name="그림 21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E42C7443-AE10-4E94-4EA1-0935E881B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764" y="5669614"/>
            <a:ext cx="5903529" cy="76725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6BBD9D4-4CAE-48F4-CA11-40F5DEC43A63}"/>
              </a:ext>
            </a:extLst>
          </p:cNvPr>
          <p:cNvSpPr/>
          <p:nvPr/>
        </p:nvSpPr>
        <p:spPr>
          <a:xfrm>
            <a:off x="60880" y="5597972"/>
            <a:ext cx="5178641" cy="1036241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텍스트, 라인, 폰트, 스크린샷이(가) 표시된 사진&#10;&#10;자동 생성된 설명">
            <a:extLst>
              <a:ext uri="{FF2B5EF4-FFF2-40B4-BE49-F238E27FC236}">
                <a16:creationId xmlns:a16="http://schemas.microsoft.com/office/drawing/2014/main" id="{2EEEDBA0-045B-9C6B-508B-1178A0311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11" y="5673451"/>
            <a:ext cx="4287344" cy="8801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5CAF2B-E219-94A1-F042-859E6CD08952}"/>
              </a:ext>
            </a:extLst>
          </p:cNvPr>
          <p:cNvSpPr txBox="1"/>
          <p:nvPr/>
        </p:nvSpPr>
        <p:spPr>
          <a:xfrm>
            <a:off x="3337951" y="842932"/>
            <a:ext cx="52498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>
                <a:ea typeface="+mn-lt"/>
                <a:cs typeface="+mn-lt"/>
              </a:rPr>
              <a:t>※첫 </a:t>
            </a:r>
            <a:r>
              <a:rPr lang="en-US" altLang="ko-KR" err="1">
                <a:ea typeface="+mn-lt"/>
                <a:cs typeface="+mn-lt"/>
              </a:rPr>
              <a:t>리그의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기본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능력치와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인지도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값은</a:t>
            </a:r>
            <a:r>
              <a:rPr lang="en-US" altLang="ko-KR">
                <a:ea typeface="+mn-lt"/>
                <a:cs typeface="+mn-lt"/>
              </a:rPr>
              <a:t> 30이다.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1D02E3-1CC0-C2E2-6A5C-F88F1CC76463}"/>
              </a:ext>
            </a:extLst>
          </p:cNvPr>
          <p:cNvSpPr txBox="1"/>
          <p:nvPr/>
        </p:nvSpPr>
        <p:spPr>
          <a:xfrm>
            <a:off x="6902709" y="2507069"/>
            <a:ext cx="4479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err="1">
                <a:ea typeface="+mn-lt"/>
                <a:cs typeface="+mn-lt"/>
              </a:rPr>
              <a:t>새로하기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선택</a:t>
            </a:r>
            <a:r>
              <a:rPr lang="en-US" altLang="ko-KR">
                <a:ea typeface="+mn-lt"/>
                <a:cs typeface="+mn-lt"/>
              </a:rPr>
              <a:t> 시 5개의 AI </a:t>
            </a:r>
            <a:r>
              <a:rPr lang="en-US" altLang="ko-KR" err="1">
                <a:ea typeface="+mn-lt"/>
                <a:cs typeface="+mn-lt"/>
              </a:rPr>
              <a:t>구단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생성</a:t>
            </a:r>
            <a:endParaRPr lang="en-US" altLang="ko-KR">
              <a:ea typeface="+mn-lt"/>
              <a:cs typeface="+mn-lt"/>
            </a:endParaRPr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E71B9EDA-430F-630B-400A-84CA97841FF9}"/>
              </a:ext>
            </a:extLst>
          </p:cNvPr>
          <p:cNvSpPr/>
          <p:nvPr/>
        </p:nvSpPr>
        <p:spPr>
          <a:xfrm>
            <a:off x="353192" y="1027824"/>
            <a:ext cx="4469304" cy="1478893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플레이어 구단</a:t>
            </a: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07495EF3-D638-8497-2BBF-3063B7667337}"/>
              </a:ext>
            </a:extLst>
          </p:cNvPr>
          <p:cNvSpPr/>
          <p:nvPr/>
        </p:nvSpPr>
        <p:spPr>
          <a:xfrm>
            <a:off x="6834570" y="1027824"/>
            <a:ext cx="4469304" cy="1478893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/>
              <a:t>AI 구단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2695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</a:rPr>
              <a:t>재화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게임에서 골드 동전 아이콘 스톡 벡터 - ©golliver 126134164">
            <a:extLst>
              <a:ext uri="{FF2B5EF4-FFF2-40B4-BE49-F238E27FC236}">
                <a16:creationId xmlns:a16="http://schemas.microsoft.com/office/drawing/2014/main" id="{E468EF4B-2645-9094-9E8A-43C3C899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71" y="2534850"/>
            <a:ext cx="1560576" cy="15605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86D4BC-6145-D378-D4C0-B79DA807F4F6}"/>
              </a:ext>
            </a:extLst>
          </p:cNvPr>
          <p:cNvSpPr txBox="1"/>
          <p:nvPr/>
        </p:nvSpPr>
        <p:spPr>
          <a:xfrm>
            <a:off x="3582071" y="2535515"/>
            <a:ext cx="627203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게임의 기본 재화: 골드(</a:t>
            </a:r>
            <a:r>
              <a:rPr lang="ko-KR" altLang="en-US" err="1"/>
              <a:t>G</a:t>
            </a:r>
            <a:r>
              <a:rPr lang="ko-KR" altLang="en-US"/>
              <a:t>)</a:t>
            </a:r>
          </a:p>
          <a:p>
            <a:r>
              <a:rPr lang="ko-KR" altLang="en-US"/>
              <a:t> 게임시작시 "1000G"지급</a:t>
            </a:r>
          </a:p>
          <a:p>
            <a:endParaRPr lang="ko-KR" altLang="en-US"/>
          </a:p>
          <a:p>
            <a:r>
              <a:rPr lang="ko-KR" altLang="en-US"/>
              <a:t>획득: 리그 경기 종료, 선수 판매, 리그 우승 </a:t>
            </a:r>
          </a:p>
          <a:p>
            <a:r>
              <a:rPr lang="ko-KR" altLang="en-US"/>
              <a:t>소모: 훈련, 선수 모집, 구단 운영비</a:t>
            </a:r>
          </a:p>
          <a:p>
            <a:r>
              <a:rPr lang="ko-KR" altLang="en-US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389010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 err="1">
                <a:solidFill>
                  <a:schemeClr val="accent1"/>
                </a:solidFill>
                <a:ea typeface="Malgun Gothic"/>
              </a:rPr>
              <a:t>메인화면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31895" y="6755202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D19438-03FA-D28B-A986-CDD4B12CF850}"/>
              </a:ext>
            </a:extLst>
          </p:cNvPr>
          <p:cNvSpPr txBox="1"/>
          <p:nvPr/>
        </p:nvSpPr>
        <p:spPr>
          <a:xfrm>
            <a:off x="5938140" y="1554549"/>
            <a:ext cx="627203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선수와 구단이 생성 되었다면 기본 소지 골드 1000G 지급 메인 화면 생성</a:t>
            </a:r>
          </a:p>
          <a:p>
            <a:endParaRPr lang="ko-KR" altLang="en-US"/>
          </a:p>
          <a:p>
            <a:r>
              <a:rPr lang="ko-KR" altLang="en-US"/>
              <a:t>들어가야 할 필수 UI:</a:t>
            </a:r>
          </a:p>
          <a:p>
            <a:r>
              <a:rPr lang="ko-KR" altLang="en-US"/>
              <a:t>1.플레이어의 구단이름 </a:t>
            </a:r>
          </a:p>
          <a:p>
            <a:r>
              <a:rPr lang="ko-KR" altLang="en-US"/>
              <a:t>2.플레이어 구단의 인지도</a:t>
            </a:r>
          </a:p>
          <a:p>
            <a:r>
              <a:rPr lang="ko-KR" altLang="en-US"/>
              <a:t>3.소지 골드</a:t>
            </a:r>
          </a:p>
          <a:p>
            <a:r>
              <a:rPr lang="ko-KR" altLang="en-US"/>
              <a:t>4.일정 선택 버튼</a:t>
            </a:r>
          </a:p>
          <a:p>
            <a:r>
              <a:rPr lang="ko-KR" altLang="en-US"/>
              <a:t>5.선수 확인 버튼</a:t>
            </a:r>
          </a:p>
          <a:p>
            <a:r>
              <a:rPr lang="ko-KR" altLang="en-US"/>
              <a:t>6.선수 모집, 판매 버튼</a:t>
            </a:r>
          </a:p>
          <a:p>
            <a:r>
              <a:rPr lang="ko-KR" altLang="en-US"/>
              <a:t>7.선수 목록 창으로 </a:t>
            </a:r>
            <a:r>
              <a:rPr lang="ko-KR" altLang="en-US" err="1"/>
              <a:t>가기위한</a:t>
            </a:r>
            <a:r>
              <a:rPr lang="ko-KR" altLang="en-US"/>
              <a:t> 버튼</a:t>
            </a:r>
          </a:p>
          <a:p>
            <a:r>
              <a:rPr lang="ko-KR" altLang="en-US"/>
              <a:t>8.선발 타자 등록 버튼</a:t>
            </a:r>
          </a:p>
          <a:p>
            <a:r>
              <a:rPr lang="ko-KR" altLang="en-US"/>
              <a:t>9.리그 순위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A8FA16A-E516-7B5A-200A-AA42E6EE553F}"/>
              </a:ext>
            </a:extLst>
          </p:cNvPr>
          <p:cNvSpPr/>
          <p:nvPr/>
        </p:nvSpPr>
        <p:spPr>
          <a:xfrm>
            <a:off x="2081939" y="789965"/>
            <a:ext cx="3827508" cy="5977680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/>
              <a:t>윤서씨가 추가 예정</a:t>
            </a:r>
          </a:p>
        </p:txBody>
      </p:sp>
    </p:spTree>
    <p:extLst>
      <p:ext uri="{BB962C8B-B14F-4D97-AF65-F5344CB8AC3E}">
        <p14:creationId xmlns:p14="http://schemas.microsoft.com/office/powerpoint/2010/main" val="165510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선수 목록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56706D0-BECA-4A05-7A3D-BA0198715E08}"/>
              </a:ext>
            </a:extLst>
          </p:cNvPr>
          <p:cNvSpPr/>
          <p:nvPr/>
        </p:nvSpPr>
        <p:spPr>
          <a:xfrm>
            <a:off x="3886214" y="737413"/>
            <a:ext cx="3827508" cy="5977680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그림 11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9D71C5C9-7012-3B68-A1F3-7DA71B50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360" y="1790536"/>
            <a:ext cx="1142499" cy="935957"/>
          </a:xfrm>
          <a:prstGeom prst="rect">
            <a:avLst/>
          </a:prstGeom>
        </p:spPr>
      </p:pic>
      <p:pic>
        <p:nvPicPr>
          <p:cNvPr id="14" name="그림 13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05DB8DEB-E59C-6D5A-EB28-2BFFB2E7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570" y="1788530"/>
            <a:ext cx="1142499" cy="935957"/>
          </a:xfrm>
          <a:prstGeom prst="rect">
            <a:avLst/>
          </a:prstGeom>
        </p:spPr>
      </p:pic>
      <p:pic>
        <p:nvPicPr>
          <p:cNvPr id="16" name="그림 15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FDC1B9C7-FA8F-DA15-F387-4E2CBE03D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573" y="2799685"/>
            <a:ext cx="1142499" cy="935957"/>
          </a:xfrm>
          <a:prstGeom prst="rect">
            <a:avLst/>
          </a:prstGeom>
        </p:spPr>
      </p:pic>
      <p:pic>
        <p:nvPicPr>
          <p:cNvPr id="17" name="그림 16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94F36811-90A8-783B-C725-5B821D2C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61" y="2794434"/>
            <a:ext cx="1142499" cy="935957"/>
          </a:xfrm>
          <a:prstGeom prst="rect">
            <a:avLst/>
          </a:prstGeom>
        </p:spPr>
      </p:pic>
      <p:pic>
        <p:nvPicPr>
          <p:cNvPr id="18" name="그림 17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44A063B7-C3EF-B6BE-667B-5F6E28EC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833" y="1790535"/>
            <a:ext cx="1142499" cy="935957"/>
          </a:xfrm>
          <a:prstGeom prst="rect">
            <a:avLst/>
          </a:prstGeom>
        </p:spPr>
      </p:pic>
      <p:pic>
        <p:nvPicPr>
          <p:cNvPr id="21" name="그림 20" descr="뒤로 가기 화살표 - 무료 편물개 아이콘">
            <a:extLst>
              <a:ext uri="{FF2B5EF4-FFF2-40B4-BE49-F238E27FC236}">
                <a16:creationId xmlns:a16="http://schemas.microsoft.com/office/drawing/2014/main" id="{D35B7D0A-D78E-DC9B-E6E1-ACF4C9E52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609" y="996644"/>
            <a:ext cx="354024" cy="36278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FE06CFF-64E7-82B7-B517-E967C7B59180}"/>
              </a:ext>
            </a:extLst>
          </p:cNvPr>
          <p:cNvCxnSpPr>
            <a:cxnSpLocks/>
          </p:cNvCxnSpPr>
          <p:nvPr/>
        </p:nvCxnSpPr>
        <p:spPr>
          <a:xfrm flipH="1">
            <a:off x="4504525" y="650169"/>
            <a:ext cx="526460" cy="309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18D0F1-4DFB-2EC1-48B4-3855FBB93EA2}"/>
              </a:ext>
            </a:extLst>
          </p:cNvPr>
          <p:cNvSpPr/>
          <p:nvPr/>
        </p:nvSpPr>
        <p:spPr>
          <a:xfrm>
            <a:off x="4959563" y="350703"/>
            <a:ext cx="1393795" cy="522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/>
              <a:t>뒤로가기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63FB7F3-474C-7957-CA29-34F6149FAE33}"/>
              </a:ext>
            </a:extLst>
          </p:cNvPr>
          <p:cNvCxnSpPr>
            <a:cxnSpLocks/>
          </p:cNvCxnSpPr>
          <p:nvPr/>
        </p:nvCxnSpPr>
        <p:spPr>
          <a:xfrm flipH="1">
            <a:off x="7578801" y="1841340"/>
            <a:ext cx="1192114" cy="160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9471ADB-B2E0-F81C-74CA-8220EB674BC0}"/>
              </a:ext>
            </a:extLst>
          </p:cNvPr>
          <p:cNvSpPr/>
          <p:nvPr/>
        </p:nvSpPr>
        <p:spPr>
          <a:xfrm>
            <a:off x="8778321" y="1428013"/>
            <a:ext cx="2646277" cy="8288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/>
              <a:t>좌우로 </a:t>
            </a:r>
            <a:r>
              <a:rPr lang="ko-KR" altLang="en-US" err="1"/>
              <a:t>슬라이드하여</a:t>
            </a:r>
            <a:endParaRPr lang="ko-KR" altLang="en-US"/>
          </a:p>
          <a:p>
            <a:pPr algn="ctr"/>
            <a:r>
              <a:rPr lang="ko-KR" altLang="en-US"/>
              <a:t>스크롤 이동</a:t>
            </a:r>
          </a:p>
        </p:txBody>
      </p:sp>
      <p:pic>
        <p:nvPicPr>
          <p:cNvPr id="26" name="그림 25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6C6A8450-1594-03F5-4B09-61DC28887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705" y="2805330"/>
            <a:ext cx="1107419" cy="914511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0435C60-8925-1F52-C561-6F2A3C33D909}"/>
              </a:ext>
            </a:extLst>
          </p:cNvPr>
          <p:cNvCxnSpPr>
            <a:cxnSpLocks/>
          </p:cNvCxnSpPr>
          <p:nvPr/>
        </p:nvCxnSpPr>
        <p:spPr>
          <a:xfrm flipH="1">
            <a:off x="7578800" y="3146373"/>
            <a:ext cx="1008183" cy="7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7FBFEE4-43F5-61DD-5040-D27669517E5D}"/>
              </a:ext>
            </a:extLst>
          </p:cNvPr>
          <p:cNvSpPr/>
          <p:nvPr/>
        </p:nvSpPr>
        <p:spPr>
          <a:xfrm>
            <a:off x="8471768" y="2671736"/>
            <a:ext cx="2646277" cy="8288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/>
              <a:t>선택한 선수는</a:t>
            </a:r>
          </a:p>
          <a:p>
            <a:pPr algn="ctr"/>
            <a:r>
              <a:rPr lang="ko-KR" altLang="en-US"/>
              <a:t> 파란 색상 강조 표시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74D9B02-73BA-20E5-7B9F-262B6F638D0D}"/>
              </a:ext>
            </a:extLst>
          </p:cNvPr>
          <p:cNvSpPr/>
          <p:nvPr/>
        </p:nvSpPr>
        <p:spPr>
          <a:xfrm>
            <a:off x="5979523" y="1000171"/>
            <a:ext cx="1410130" cy="494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10/18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CAEF70-CC8C-1B40-C4E1-AC4B49F9418A}"/>
              </a:ext>
            </a:extLst>
          </p:cNvPr>
          <p:cNvCxnSpPr>
            <a:cxnSpLocks/>
          </p:cNvCxnSpPr>
          <p:nvPr/>
        </p:nvCxnSpPr>
        <p:spPr>
          <a:xfrm flipH="1">
            <a:off x="7386110" y="921684"/>
            <a:ext cx="1192114" cy="160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95B72D3-F088-3B77-848A-3A6A6F8ECCA8}"/>
              </a:ext>
            </a:extLst>
          </p:cNvPr>
          <p:cNvSpPr/>
          <p:nvPr/>
        </p:nvSpPr>
        <p:spPr>
          <a:xfrm>
            <a:off x="8401699" y="604701"/>
            <a:ext cx="2208346" cy="5223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/>
              <a:t>보유중인 선수 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063C5CD-D296-7ABC-489C-32AB7EDB289F}"/>
              </a:ext>
            </a:extLst>
          </p:cNvPr>
          <p:cNvSpPr/>
          <p:nvPr/>
        </p:nvSpPr>
        <p:spPr>
          <a:xfrm>
            <a:off x="5979522" y="5370723"/>
            <a:ext cx="1410130" cy="494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판매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710F948-1D80-6C05-75D1-5C698F1A045A}"/>
              </a:ext>
            </a:extLst>
          </p:cNvPr>
          <p:cNvSpPr/>
          <p:nvPr/>
        </p:nvSpPr>
        <p:spPr>
          <a:xfrm>
            <a:off x="5979521" y="6036376"/>
            <a:ext cx="1410130" cy="494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방출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6AC5667-5280-90B6-A7CE-A52E03788ED3}"/>
              </a:ext>
            </a:extLst>
          </p:cNvPr>
          <p:cNvCxnSpPr>
            <a:cxnSpLocks/>
          </p:cNvCxnSpPr>
          <p:nvPr/>
        </p:nvCxnSpPr>
        <p:spPr>
          <a:xfrm flipH="1">
            <a:off x="7394868" y="5493683"/>
            <a:ext cx="1008183" cy="7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E274B00-964A-420C-C5B5-A5C6A2D7A638}"/>
              </a:ext>
            </a:extLst>
          </p:cNvPr>
          <p:cNvSpPr/>
          <p:nvPr/>
        </p:nvSpPr>
        <p:spPr>
          <a:xfrm>
            <a:off x="8279079" y="5036563"/>
            <a:ext cx="2842730" cy="8288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/>
              <a:t>모집 후 1시즌이 지나야</a:t>
            </a:r>
          </a:p>
          <a:p>
            <a:pPr algn="ctr"/>
            <a:r>
              <a:rPr lang="ko-KR" altLang="en-US"/>
              <a:t>판매 가능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88FD978-8799-B555-61B0-9A86B3CDD59F}"/>
              </a:ext>
            </a:extLst>
          </p:cNvPr>
          <p:cNvSpPr/>
          <p:nvPr/>
        </p:nvSpPr>
        <p:spPr>
          <a:xfrm>
            <a:off x="4245314" y="5370721"/>
            <a:ext cx="1410130" cy="116043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선수 모집</a:t>
            </a:r>
          </a:p>
        </p:txBody>
      </p:sp>
      <p:pic>
        <p:nvPicPr>
          <p:cNvPr id="38" name="그림 37" descr="상징이(가) 표시된 사진&#10;&#10;자동 생성된 설명">
            <a:extLst>
              <a:ext uri="{FF2B5EF4-FFF2-40B4-BE49-F238E27FC236}">
                <a16:creationId xmlns:a16="http://schemas.microsoft.com/office/drawing/2014/main" id="{1A3D6CB7-D6BB-ED74-743D-E92D53EF3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831" y="3273232"/>
            <a:ext cx="270970" cy="241191"/>
          </a:xfrm>
          <a:prstGeom prst="rect">
            <a:avLst/>
          </a:prstGeom>
        </p:spPr>
      </p:pic>
      <p:pic>
        <p:nvPicPr>
          <p:cNvPr id="40" name="그림 39" descr="픽셀, 그래픽이(가) 표시된 사진&#10;&#10;자동 생성된 설명">
            <a:extLst>
              <a:ext uri="{FF2B5EF4-FFF2-40B4-BE49-F238E27FC236}">
                <a16:creationId xmlns:a16="http://schemas.microsoft.com/office/drawing/2014/main" id="{E99DE474-B181-004C-5182-1D3611329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996" y="3277092"/>
            <a:ext cx="289363" cy="242504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0C8B72C-E76B-E1E6-3C68-A685D5F6A0A0}"/>
              </a:ext>
            </a:extLst>
          </p:cNvPr>
          <p:cNvCxnSpPr>
            <a:cxnSpLocks/>
          </p:cNvCxnSpPr>
          <p:nvPr/>
        </p:nvCxnSpPr>
        <p:spPr>
          <a:xfrm>
            <a:off x="3200431" y="2542029"/>
            <a:ext cx="813610" cy="528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D69649A-F59C-26A4-3227-2579FE3FA6DE}"/>
              </a:ext>
            </a:extLst>
          </p:cNvPr>
          <p:cNvSpPr/>
          <p:nvPr/>
        </p:nvSpPr>
        <p:spPr>
          <a:xfrm>
            <a:off x="755423" y="2067389"/>
            <a:ext cx="2742621" cy="6011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/>
              <a:t>선수의 능력치, 상태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402935C-740E-44DC-71E0-667C3DE57094}"/>
              </a:ext>
            </a:extLst>
          </p:cNvPr>
          <p:cNvSpPr/>
          <p:nvPr/>
        </p:nvSpPr>
        <p:spPr>
          <a:xfrm>
            <a:off x="4963521" y="4591202"/>
            <a:ext cx="718199" cy="6436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선수 모집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74A17C0-55B9-A2B7-8059-16FD2813147B}"/>
              </a:ext>
            </a:extLst>
          </p:cNvPr>
          <p:cNvSpPr/>
          <p:nvPr/>
        </p:nvSpPr>
        <p:spPr>
          <a:xfrm>
            <a:off x="4140211" y="4591203"/>
            <a:ext cx="735717" cy="6436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선수 모집</a:t>
            </a:r>
          </a:p>
        </p:txBody>
      </p:sp>
    </p:spTree>
    <p:extLst>
      <p:ext uri="{BB962C8B-B14F-4D97-AF65-F5344CB8AC3E}">
        <p14:creationId xmlns:p14="http://schemas.microsoft.com/office/powerpoint/2010/main" val="250487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b="1" spc="-300">
                <a:solidFill>
                  <a:schemeClr val="accent1"/>
                </a:solidFill>
                <a:ea typeface="Malgun Gothic"/>
              </a:rPr>
              <a:t>선수 목록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56706D0-BECA-4A05-7A3D-BA0198715E08}"/>
              </a:ext>
            </a:extLst>
          </p:cNvPr>
          <p:cNvSpPr/>
          <p:nvPr/>
        </p:nvSpPr>
        <p:spPr>
          <a:xfrm>
            <a:off x="4306628" y="693620"/>
            <a:ext cx="3827508" cy="5977680"/>
          </a:xfrm>
          <a:prstGeom prst="roundRect">
            <a:avLst/>
          </a:prstGeom>
          <a:solidFill>
            <a:srgbClr val="C7E0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그림 11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9D71C5C9-7012-3B68-A1F3-7DA71B50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774" y="1746743"/>
            <a:ext cx="1142499" cy="935957"/>
          </a:xfrm>
          <a:prstGeom prst="rect">
            <a:avLst/>
          </a:prstGeom>
        </p:spPr>
      </p:pic>
      <p:pic>
        <p:nvPicPr>
          <p:cNvPr id="14" name="그림 13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05DB8DEB-E59C-6D5A-EB28-2BFFB2E7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984" y="1744737"/>
            <a:ext cx="1142499" cy="935957"/>
          </a:xfrm>
          <a:prstGeom prst="rect">
            <a:avLst/>
          </a:prstGeom>
        </p:spPr>
      </p:pic>
      <p:pic>
        <p:nvPicPr>
          <p:cNvPr id="16" name="그림 15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FDC1B9C7-FA8F-DA15-F387-4E2CBE03D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87" y="2755892"/>
            <a:ext cx="1142499" cy="935957"/>
          </a:xfrm>
          <a:prstGeom prst="rect">
            <a:avLst/>
          </a:prstGeom>
        </p:spPr>
      </p:pic>
      <p:pic>
        <p:nvPicPr>
          <p:cNvPr id="17" name="그림 16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94F36811-90A8-783B-C725-5B821D2C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075" y="2750641"/>
            <a:ext cx="1142499" cy="935957"/>
          </a:xfrm>
          <a:prstGeom prst="rect">
            <a:avLst/>
          </a:prstGeom>
        </p:spPr>
      </p:pic>
      <p:pic>
        <p:nvPicPr>
          <p:cNvPr id="18" name="그림 17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44A063B7-C3EF-B6BE-667B-5F6E28EC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47" y="1746742"/>
            <a:ext cx="1142499" cy="935957"/>
          </a:xfrm>
          <a:prstGeom prst="rect">
            <a:avLst/>
          </a:prstGeom>
        </p:spPr>
      </p:pic>
      <p:pic>
        <p:nvPicPr>
          <p:cNvPr id="21" name="그림 20" descr="뒤로 가기 화살표 - 무료 편물개 아이콘">
            <a:extLst>
              <a:ext uri="{FF2B5EF4-FFF2-40B4-BE49-F238E27FC236}">
                <a16:creationId xmlns:a16="http://schemas.microsoft.com/office/drawing/2014/main" id="{D35B7D0A-D78E-DC9B-E6E1-ACF4C9E52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023" y="952851"/>
            <a:ext cx="354024" cy="36278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FE06CFF-64E7-82B7-B517-E967C7B59180}"/>
              </a:ext>
            </a:extLst>
          </p:cNvPr>
          <p:cNvCxnSpPr>
            <a:cxnSpLocks/>
          </p:cNvCxnSpPr>
          <p:nvPr/>
        </p:nvCxnSpPr>
        <p:spPr>
          <a:xfrm flipH="1">
            <a:off x="4924939" y="606376"/>
            <a:ext cx="526460" cy="309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18D0F1-4DFB-2EC1-48B4-3855FBB93EA2}"/>
              </a:ext>
            </a:extLst>
          </p:cNvPr>
          <p:cNvSpPr/>
          <p:nvPr/>
        </p:nvSpPr>
        <p:spPr>
          <a:xfrm>
            <a:off x="5379977" y="306910"/>
            <a:ext cx="1393795" cy="522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/>
              <a:t>뒤로가기</a:t>
            </a:r>
          </a:p>
        </p:txBody>
      </p:sp>
      <p:pic>
        <p:nvPicPr>
          <p:cNvPr id="26" name="그림 25" descr="텍스트, 스크린샷, 픽셀, 도표이(가) 표시된 사진&#10;&#10;자동 생성된 설명">
            <a:extLst>
              <a:ext uri="{FF2B5EF4-FFF2-40B4-BE49-F238E27FC236}">
                <a16:creationId xmlns:a16="http://schemas.microsoft.com/office/drawing/2014/main" id="{6C6A8450-1594-03F5-4B09-61DC28887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119" y="2761537"/>
            <a:ext cx="1107419" cy="914511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74D9B02-73BA-20E5-7B9F-262B6F638D0D}"/>
              </a:ext>
            </a:extLst>
          </p:cNvPr>
          <p:cNvSpPr/>
          <p:nvPr/>
        </p:nvSpPr>
        <p:spPr>
          <a:xfrm>
            <a:off x="6399937" y="956378"/>
            <a:ext cx="1410130" cy="494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10/18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063C5CD-D296-7ABC-489C-32AB7EDB289F}"/>
              </a:ext>
            </a:extLst>
          </p:cNvPr>
          <p:cNvSpPr/>
          <p:nvPr/>
        </p:nvSpPr>
        <p:spPr>
          <a:xfrm>
            <a:off x="6399936" y="5326930"/>
            <a:ext cx="1410130" cy="494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판매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710F948-1D80-6C05-75D1-5C698F1A045A}"/>
              </a:ext>
            </a:extLst>
          </p:cNvPr>
          <p:cNvSpPr/>
          <p:nvPr/>
        </p:nvSpPr>
        <p:spPr>
          <a:xfrm>
            <a:off x="6399935" y="5992583"/>
            <a:ext cx="1410130" cy="494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방출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88FD978-8799-B555-61B0-9A86B3CDD59F}"/>
              </a:ext>
            </a:extLst>
          </p:cNvPr>
          <p:cNvSpPr/>
          <p:nvPr/>
        </p:nvSpPr>
        <p:spPr>
          <a:xfrm>
            <a:off x="4665728" y="5326928"/>
            <a:ext cx="1410130" cy="116043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선수 모집</a:t>
            </a:r>
          </a:p>
        </p:txBody>
      </p:sp>
      <p:pic>
        <p:nvPicPr>
          <p:cNvPr id="38" name="그림 37" descr="상징이(가) 표시된 사진&#10;&#10;자동 생성된 설명">
            <a:extLst>
              <a:ext uri="{FF2B5EF4-FFF2-40B4-BE49-F238E27FC236}">
                <a16:creationId xmlns:a16="http://schemas.microsoft.com/office/drawing/2014/main" id="{1A3D6CB7-D6BB-ED74-743D-E92D53EF3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245" y="3229439"/>
            <a:ext cx="270970" cy="241191"/>
          </a:xfrm>
          <a:prstGeom prst="rect">
            <a:avLst/>
          </a:prstGeom>
        </p:spPr>
      </p:pic>
      <p:pic>
        <p:nvPicPr>
          <p:cNvPr id="40" name="그림 39" descr="픽셀, 그래픽이(가) 표시된 사진&#10;&#10;자동 생성된 설명">
            <a:extLst>
              <a:ext uri="{FF2B5EF4-FFF2-40B4-BE49-F238E27FC236}">
                <a16:creationId xmlns:a16="http://schemas.microsoft.com/office/drawing/2014/main" id="{E99DE474-B181-004C-5182-1D3611329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410" y="3233299"/>
            <a:ext cx="289363" cy="24250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C90382B-B597-4E8B-7993-70CB51A92C26}"/>
              </a:ext>
            </a:extLst>
          </p:cNvPr>
          <p:cNvSpPr txBox="1"/>
          <p:nvPr/>
        </p:nvSpPr>
        <p:spPr>
          <a:xfrm>
            <a:off x="4713" y="801666"/>
            <a:ext cx="430387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최소 9명 최대 18명의 선수 보유가능</a:t>
            </a:r>
          </a:p>
          <a:p>
            <a:pPr algn="ctr"/>
            <a:endParaRPr lang="ko-KR" altLang="en-US"/>
          </a:p>
          <a:p>
            <a:pPr algn="ctr"/>
            <a:r>
              <a:rPr lang="ko-KR" altLang="en-US" dirty="0"/>
              <a:t>※9명에서 판매/방출 시도</a:t>
            </a:r>
          </a:p>
          <a:p>
            <a:pPr algn="ctr"/>
            <a:endParaRPr lang="ko-KR" altLang="en-US"/>
          </a:p>
          <a:p>
            <a:pPr algn="ctr"/>
            <a:endParaRPr lang="ko-KR" altLang="en-US"/>
          </a:p>
          <a:p>
            <a:pPr algn="ctr"/>
            <a:endParaRPr lang="ko-KR" altLang="en-US"/>
          </a:p>
          <a:p>
            <a:pPr algn="ctr"/>
            <a:endParaRPr lang="ko-KR" altLang="en-US"/>
          </a:p>
          <a:p>
            <a:pPr algn="ctr"/>
            <a:r>
              <a:rPr lang="ko-KR" altLang="en-US" dirty="0"/>
              <a:t>※19명 이상 선수 모집 시도 </a:t>
            </a:r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※돈이 없을 경우 모집 실패</a:t>
            </a:r>
          </a:p>
          <a:p>
            <a:pPr algn="ctr"/>
            <a:endParaRPr lang="ko-KR" altLang="en-US"/>
          </a:p>
          <a:p>
            <a:pPr algn="ctr"/>
            <a:endParaRPr lang="ko-KR" altLang="en-US"/>
          </a:p>
          <a:p>
            <a:pPr algn="ctr"/>
            <a:endParaRPr lang="ko-KR" altLang="en-US"/>
          </a:p>
          <a:p>
            <a:pPr algn="ctr"/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r>
              <a:rPr lang="ko-KR" altLang="en-US" dirty="0"/>
              <a:t>텍스트는 화면 중앙에 1.5초간 표기 후 소멸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60E7F2F-3301-4B88-1C45-89D894BBA4D9}"/>
              </a:ext>
            </a:extLst>
          </p:cNvPr>
          <p:cNvSpPr/>
          <p:nvPr/>
        </p:nvSpPr>
        <p:spPr>
          <a:xfrm>
            <a:off x="146284" y="3216103"/>
            <a:ext cx="4046474" cy="7750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Text</a:t>
            </a:r>
            <a:r>
              <a:rPr lang="ko-KR" altLang="en-US">
                <a:solidFill>
                  <a:schemeClr val="tx1"/>
                </a:solidFill>
              </a:rPr>
              <a:t> = "보유중인 선수가 너무 많습니다"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2EE4888-3AF5-B9FE-67B7-9368C8AB3573}"/>
              </a:ext>
            </a:extLst>
          </p:cNvPr>
          <p:cNvSpPr/>
          <p:nvPr/>
        </p:nvSpPr>
        <p:spPr>
          <a:xfrm>
            <a:off x="137524" y="1823481"/>
            <a:ext cx="4046474" cy="7750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>
                <a:solidFill>
                  <a:schemeClr val="tx1"/>
                </a:solidFill>
              </a:rPr>
              <a:t>Text</a:t>
            </a:r>
            <a:r>
              <a:rPr lang="ko-KR" altLang="en-US">
                <a:solidFill>
                  <a:schemeClr val="tx1"/>
                </a:solidFill>
              </a:rPr>
              <a:t> = "보유중인 선수가 너무 적습니다""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402935C-740E-44DC-71E0-667C3DE57094}"/>
              </a:ext>
            </a:extLst>
          </p:cNvPr>
          <p:cNvSpPr/>
          <p:nvPr/>
        </p:nvSpPr>
        <p:spPr>
          <a:xfrm>
            <a:off x="5383935" y="4547409"/>
            <a:ext cx="718199" cy="6436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선수 모집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74A17C0-55B9-A2B7-8059-16FD2813147B}"/>
              </a:ext>
            </a:extLst>
          </p:cNvPr>
          <p:cNvSpPr/>
          <p:nvPr/>
        </p:nvSpPr>
        <p:spPr>
          <a:xfrm>
            <a:off x="4560625" y="4547410"/>
            <a:ext cx="735717" cy="6436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선수 모집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A63266C-AE8E-632F-93B5-B89DE730F0E5}"/>
              </a:ext>
            </a:extLst>
          </p:cNvPr>
          <p:cNvSpPr/>
          <p:nvPr/>
        </p:nvSpPr>
        <p:spPr>
          <a:xfrm>
            <a:off x="146282" y="4547411"/>
            <a:ext cx="4046474" cy="7750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Text</a:t>
            </a:r>
            <a:r>
              <a:rPr lang="ko-KR" altLang="en-US" dirty="0">
                <a:solidFill>
                  <a:schemeClr val="tx1"/>
                </a:solidFill>
              </a:rPr>
              <a:t> = "보유중인 금액이 부족합니다"</a:t>
            </a:r>
          </a:p>
        </p:txBody>
      </p:sp>
    </p:spTree>
    <p:extLst>
      <p:ext uri="{BB962C8B-B14F-4D97-AF65-F5344CB8AC3E}">
        <p14:creationId xmlns:p14="http://schemas.microsoft.com/office/powerpoint/2010/main" val="89948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28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revision>193</cp:revision>
  <dcterms:created xsi:type="dcterms:W3CDTF">2022-08-03T01:14:38Z</dcterms:created>
  <dcterms:modified xsi:type="dcterms:W3CDTF">2024-11-03T07:56:49Z</dcterms:modified>
</cp:coreProperties>
</file>