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0" r:id="rId2"/>
    <p:sldId id="256" r:id="rId3"/>
    <p:sldId id="257" r:id="rId4"/>
    <p:sldId id="286" r:id="rId5"/>
    <p:sldId id="285" r:id="rId6"/>
    <p:sldId id="258" r:id="rId7"/>
    <p:sldId id="284" r:id="rId8"/>
    <p:sldId id="282" r:id="rId9"/>
    <p:sldId id="290" r:id="rId10"/>
    <p:sldId id="259" r:id="rId11"/>
    <p:sldId id="268" r:id="rId12"/>
    <p:sldId id="289" r:id="rId13"/>
    <p:sldId id="269" r:id="rId14"/>
    <p:sldId id="271" r:id="rId15"/>
    <p:sldId id="272" r:id="rId16"/>
    <p:sldId id="273" r:id="rId17"/>
    <p:sldId id="267" r:id="rId18"/>
    <p:sldId id="274" r:id="rId19"/>
    <p:sldId id="277" r:id="rId20"/>
    <p:sldId id="275" r:id="rId21"/>
    <p:sldId id="279" r:id="rId22"/>
    <p:sldId id="278" r:id="rId23"/>
    <p:sldId id="280" r:id="rId24"/>
    <p:sldId id="281" r:id="rId25"/>
    <p:sldId id="26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N" initials="Y" lastIdx="1" clrIdx="0">
    <p:extLst>
      <p:ext uri="{19B8F6BF-5375-455C-9EA6-DF929625EA0E}">
        <p15:presenceInfo xmlns:p15="http://schemas.microsoft.com/office/powerpoint/2012/main" userId="YU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5050"/>
    <a:srgbClr val="71DB1F"/>
    <a:srgbClr val="71DB29"/>
    <a:srgbClr val="FF6600"/>
    <a:srgbClr val="0BC58B"/>
    <a:srgbClr val="00E266"/>
    <a:srgbClr val="FF8181"/>
    <a:srgbClr val="9952E0"/>
    <a:srgbClr val="72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606" autoAdjust="0"/>
  </p:normalViewPr>
  <p:slideViewPr>
    <p:cSldViewPr snapToGrid="0">
      <p:cViewPr varScale="1">
        <p:scale>
          <a:sx n="102" d="100"/>
          <a:sy n="102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완성되면 삭제할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3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ko-KR" dirty="0"/>
              <a:t>어떤 팀원을 모집하는지 필터로 구분이 안됨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신청한 팀원의 정보를 한번에 알아 볼 수 없음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신청서를 따로 작성해야 함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절대적인 사용자 수 적음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94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문제점의 원인을 나열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방식은 이러한 문제점들이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　게임　공모전에　한번　나간다고　생각을　해볼까요？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제출품의　완성도가　떨어지는　것만이　아니라　창의성과　다양성마저　해치고　있습니다．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95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나열된 문제점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원인을 가지고 있는 </a:t>
            </a:r>
            <a:r>
              <a:rPr lang="en-US" altLang="ko-KR" baseline="0" dirty="0"/>
              <a:t>(</a:t>
            </a:r>
            <a:r>
              <a:rPr lang="ko-KR" altLang="en-US" baseline="0" dirty="0"/>
              <a:t>문제를 해결하지 못 한</a:t>
            </a:r>
            <a:r>
              <a:rPr lang="en-US" altLang="ko-KR" baseline="0" dirty="0"/>
              <a:t>)</a:t>
            </a:r>
            <a:r>
              <a:rPr lang="ko-KR" altLang="en-US" baseline="0" dirty="0"/>
              <a:t> 유사 콘텐츠 목록이다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해결 방안은 다음페이지에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0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현존하는 앱의 문제점과 원인을 어떻게 고칠 건지 서술한다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04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 타겟의 설명 시간을 늘리고 서브 타겟은 간결하게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10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상세한 정보는 뒤에 나올 비즈니스 모델 캔버스에서 다루고 여기선 한 줄로 정리되는 슬로건으로 임팩트 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95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전부 중요한 내용이라 차라리 빠르게 넘기기</a:t>
            </a:r>
            <a:endParaRPr lang="en-US" altLang="ko-KR" dirty="0"/>
          </a:p>
          <a:p>
            <a:r>
              <a:rPr lang="ko-KR" altLang="en-US" dirty="0"/>
              <a:t>아예 없애버릴 생각도 할 만함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44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스토리보드는 앱의 </a:t>
            </a:r>
            <a:r>
              <a:rPr lang="ko-KR" altLang="en-US" dirty="0" err="1"/>
              <a:t>플로우를</a:t>
            </a:r>
            <a:r>
              <a:rPr lang="ko-KR" altLang="en-US" dirty="0"/>
              <a:t> 설명하는 느낌으로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관점에서 예시를 들어가며 설명</a:t>
            </a:r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57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가 공모전 정보를 보고 파티를 만드는 </a:t>
            </a:r>
            <a:r>
              <a:rPr lang="ko-KR" altLang="en-US" dirty="0" err="1"/>
              <a:t>플로우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957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B</a:t>
            </a:r>
            <a:r>
              <a:rPr lang="ko-KR" altLang="en-US" dirty="0"/>
              <a:t>가 팀장 </a:t>
            </a:r>
            <a:r>
              <a:rPr lang="en-US" altLang="ko-KR" dirty="0"/>
              <a:t>A</a:t>
            </a:r>
            <a:r>
              <a:rPr lang="ko-KR" altLang="en-US" dirty="0"/>
              <a:t>가 만든 파티에 들어가는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1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 던전에서 </a:t>
            </a:r>
            <a:r>
              <a:rPr lang="ko-KR" altLang="en-US" dirty="0" err="1"/>
              <a:t>따옴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16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팀원을 찾고</a:t>
            </a:r>
            <a:r>
              <a:rPr lang="en-US" altLang="ko-KR" dirty="0"/>
              <a:t>, </a:t>
            </a:r>
            <a:r>
              <a:rPr lang="ko-KR" altLang="en-US" dirty="0"/>
              <a:t>팀에 들어가는 방식으로 만들어진 파티를 활용</a:t>
            </a:r>
            <a:r>
              <a:rPr lang="en-US" altLang="ko-KR" dirty="0"/>
              <a:t>, </a:t>
            </a:r>
            <a:r>
              <a:rPr lang="ko-KR" altLang="en-US" dirty="0"/>
              <a:t>공모전에 신청하는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930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신청한 파티로 공모전을 성공적으로 마친 상황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상호 평가</a:t>
            </a:r>
            <a:r>
              <a:rPr lang="en-US" altLang="ko-KR" dirty="0"/>
              <a:t>, </a:t>
            </a:r>
            <a:r>
              <a:rPr lang="ko-KR" altLang="en-US" dirty="0"/>
              <a:t>상금 분배와 같은 </a:t>
            </a:r>
            <a:r>
              <a:rPr lang="en-US" altLang="ko-KR" dirty="0"/>
              <a:t>“</a:t>
            </a:r>
            <a:r>
              <a:rPr lang="ko-KR" altLang="en-US" dirty="0"/>
              <a:t>사용자의 앱 사용 종료 단계</a:t>
            </a:r>
            <a:r>
              <a:rPr lang="en-US" altLang="ko-KR" dirty="0"/>
              <a:t>”</a:t>
            </a:r>
            <a:r>
              <a:rPr lang="ko-KR" altLang="en-US" dirty="0"/>
              <a:t>의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0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41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앱이 정말 실현 가능성이 있을까</a:t>
            </a:r>
            <a:r>
              <a:rPr lang="en-US" altLang="ko-KR" dirty="0"/>
              <a:t>? </a:t>
            </a:r>
            <a:r>
              <a:rPr lang="ko-KR" altLang="en-US" dirty="0"/>
              <a:t>에 대한 분석이라고 발표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01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107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40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간략하게 넘어가기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9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5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8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4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기업과　정부기관은　여러　분야에서　공모전을　열고는　한다</a:t>
            </a:r>
            <a:endParaRPr lang="en-US" altLang="ko-KR" sz="1200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여기에　어떤　문제점이　있을까？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15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ko-KR" dirty="0"/>
              <a:t>어떤 팀원을 모집하는지 필터로 구분이 안됨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신청한 팀원의 정보를 한번에 알아 볼 수 없음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신청서를 따로 작성해야 함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절대적인 사용자 수 적음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5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16" y="369000"/>
            <a:ext cx="1790266" cy="392729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11119" y="6365875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5602415" y="6365876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 99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15" y="369000"/>
            <a:ext cx="1628198" cy="4367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1800" dirty="0"/>
              <a:t>소제목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강조 </a:t>
            </a:r>
            <a:r>
              <a:rPr lang="en-US" altLang="ko-KR" dirty="0"/>
              <a:t>X, </a:t>
            </a:r>
            <a:r>
              <a:rPr lang="ko-KR" altLang="en-US" dirty="0"/>
              <a:t>주황 강조</a:t>
            </a:r>
            <a:r>
              <a:rPr lang="en-US" altLang="ko-KR" dirty="0"/>
              <a:t>2 80% </a:t>
            </a:r>
            <a:r>
              <a:rPr lang="ko-KR" altLang="en-US" dirty="0"/>
              <a:t>더 밝게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강조 </a:t>
            </a:r>
            <a:r>
              <a:rPr lang="en-US" altLang="ko-KR" dirty="0">
                <a:solidFill>
                  <a:schemeClr val="tx1"/>
                </a:solidFill>
              </a:rPr>
              <a:t>O, </a:t>
            </a:r>
            <a:r>
              <a:rPr lang="ko-KR" altLang="en-US" dirty="0">
                <a:solidFill>
                  <a:schemeClr val="tx1"/>
                </a:solidFill>
              </a:rPr>
              <a:t>흰 색 텍스트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기업 사용자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표준 색 연한 파랑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71DB29"/>
                </a:solidFill>
              </a:rPr>
              <a:t>개인 사용자</a:t>
            </a:r>
            <a:r>
              <a:rPr lang="en-US" altLang="ko-KR" dirty="0">
                <a:solidFill>
                  <a:srgbClr val="71DB29"/>
                </a:solidFill>
              </a:rPr>
              <a:t>-</a:t>
            </a:r>
            <a:r>
              <a:rPr lang="ko-KR" altLang="en-US" dirty="0">
                <a:solidFill>
                  <a:srgbClr val="71DB29"/>
                </a:solidFill>
              </a:rPr>
              <a:t>팀장</a:t>
            </a:r>
            <a:r>
              <a:rPr lang="en-US" altLang="ko-KR" dirty="0">
                <a:solidFill>
                  <a:srgbClr val="71DB29"/>
                </a:solidFill>
              </a:rPr>
              <a:t>, 113/219/41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개인 사용자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팀원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녹색 강조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6 40%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더 밝게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8">
            <a:extLst>
              <a:ext uri="{FF2B5EF4-FFF2-40B4-BE49-F238E27FC236}">
                <a16:creationId xmlns:a16="http://schemas.microsoft.com/office/drawing/2014/main" id="{CC59D43E-8B20-2BD3-1F64-301E9EFA60EC}"/>
              </a:ext>
            </a:extLst>
          </p:cNvPr>
          <p:cNvSpPr txBox="1">
            <a:spLocks/>
          </p:cNvSpPr>
          <p:nvPr/>
        </p:nvSpPr>
        <p:spPr>
          <a:xfrm>
            <a:off x="1077647" y="1706251"/>
            <a:ext cx="10036704" cy="289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특정 분야에 대해</a:t>
            </a:r>
            <a:endParaRPr lang="en-US" altLang="ko-KR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잘 아는 사람이 어디 없을까</a:t>
            </a:r>
            <a:r>
              <a:rPr lang="en-US" altLang="ko-K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AE1B89B-2A6C-296B-0635-6608105A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822" y="1598036"/>
            <a:ext cx="8586355" cy="36619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</a:rPr>
              <a:t>공모전　팀　참가</a:t>
            </a:r>
            <a:br>
              <a:rPr lang="en-US" altLang="ko-KR" sz="3200" dirty="0"/>
            </a:br>
            <a:r>
              <a:rPr lang="ko-KR" altLang="en-US" sz="3200" dirty="0"/>
              <a:t>지금까지는？</a:t>
            </a:r>
          </a:p>
        </p:txBody>
      </p:sp>
      <p:sp>
        <p:nvSpPr>
          <p:cNvPr id="12" name="제목 8">
            <a:extLst>
              <a:ext uri="{FF2B5EF4-FFF2-40B4-BE49-F238E27FC236}">
                <a16:creationId xmlns:a16="http://schemas.microsoft.com/office/drawing/2014/main" id="{349152FC-928F-BF02-36E1-0E8DA9FE6B95}"/>
              </a:ext>
            </a:extLst>
          </p:cNvPr>
          <p:cNvSpPr txBox="1">
            <a:spLocks/>
          </p:cNvSpPr>
          <p:nvPr/>
        </p:nvSpPr>
        <p:spPr>
          <a:xfrm>
            <a:off x="1077648" y="1706251"/>
            <a:ext cx="10036704" cy="289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i="1" dirty="0">
                <a:solidFill>
                  <a:schemeClr val="accent2"/>
                </a:solidFill>
              </a:rPr>
              <a:t>인맥 기반의</a:t>
            </a:r>
            <a:endParaRPr lang="en-US" altLang="ko-KR" sz="6000" i="1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i="1" dirty="0">
                <a:solidFill>
                  <a:schemeClr val="accent2"/>
                </a:solidFill>
              </a:rPr>
              <a:t>제한적인　모집방식</a:t>
            </a:r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9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706170" y="1161513"/>
            <a:ext cx="4581295" cy="5040111"/>
          </a:xfrm>
          <a:prstGeom prst="roundRect">
            <a:avLst>
              <a:gd name="adj" fmla="val 6984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71D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도출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1041389" y="1849139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내 팀에는 디자이너가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필요해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!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4" name="오각형 13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</a:t>
              </a:r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분석</a:t>
              </a: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7" name="갈매기형 수장 16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8" name="갈매기형 수장 17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9" name="갈매기형 수장 18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20" name="갈매기형 수장 19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576057" y="1050945"/>
            <a:ext cx="2841520" cy="270095"/>
          </a:xfrm>
          <a:prstGeom prst="roundRect">
            <a:avLst>
              <a:gd name="adj" fmla="val 29896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1DB1F"/>
                </a:solidFill>
              </a:rPr>
              <a:t>팀장 </a:t>
            </a:r>
            <a:r>
              <a:rPr lang="en-US" altLang="ko-KR" dirty="0">
                <a:solidFill>
                  <a:srgbClr val="71DB1F"/>
                </a:solidFill>
              </a:rPr>
              <a:t>A </a:t>
            </a:r>
            <a:endParaRPr lang="ko-KR" altLang="en-US" dirty="0">
              <a:solidFill>
                <a:srgbClr val="71DB1F"/>
              </a:solidFill>
            </a:endParaRPr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1041388" y="322488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3000">
                <a:srgbClr val="FF6565"/>
              </a:gs>
              <a:gs pos="100000">
                <a:schemeClr val="tx1">
                  <a:lumMod val="85000"/>
                </a:schemeClr>
              </a:gs>
            </a:gsLst>
            <a:lin ang="18600000" scaled="0"/>
            <a:tileRect/>
          </a:gradFill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명의 디자이너가 신청했는데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사람을 뽑아야 하지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2814668" y="2800579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잘린 사각형 25"/>
          <p:cNvSpPr/>
          <p:nvPr/>
        </p:nvSpPr>
        <p:spPr>
          <a:xfrm>
            <a:off x="1041389" y="465119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사람이 우리 팀의 컨셉에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더 어울릴지 모르겠어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2814668" y="4221982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4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4256" y="369000"/>
            <a:ext cx="2457210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문제점 원인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인맥을 이용한 팀 모집 방식 말고도 여러 문제점이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문제점에는 이런 원인이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0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콘텐츠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원인을 해결 못하는 유사 콘텐츠 예시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78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원인을 고칠 수 있는</a:t>
            </a:r>
            <a:r>
              <a:rPr lang="en-US" altLang="ko-KR" dirty="0"/>
              <a:t> </a:t>
            </a:r>
            <a:r>
              <a:rPr lang="ko-KR" altLang="en-US" dirty="0"/>
              <a:t>아이디어 기획</a:t>
            </a:r>
            <a:endParaRPr lang="en-US" altLang="ko-KR" dirty="0"/>
          </a:p>
          <a:p>
            <a:r>
              <a:rPr lang="ko-KR" altLang="en-US" dirty="0"/>
              <a:t>내가 이런 앱을 만들겠다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74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154" y="369000"/>
            <a:ext cx="3253830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주 타겟</a:t>
            </a:r>
            <a:r>
              <a:rPr lang="en-US" altLang="ko-KR" dirty="0"/>
              <a:t>&amp;</a:t>
            </a:r>
            <a:r>
              <a:rPr lang="ko-KR" altLang="en-US" dirty="0"/>
              <a:t>서브 타겟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타겟 </a:t>
            </a:r>
            <a:r>
              <a:rPr lang="en-US" altLang="ko-KR" dirty="0"/>
              <a:t>+ </a:t>
            </a:r>
            <a:r>
              <a:rPr lang="ko-KR" altLang="en-US" dirty="0"/>
              <a:t>서브 타겟 서술</a:t>
            </a:r>
            <a:endParaRPr lang="en-US" altLang="ko-KR" dirty="0"/>
          </a:p>
          <a:p>
            <a:r>
              <a:rPr lang="ko-KR" altLang="en-US" dirty="0"/>
              <a:t>주 타겟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공모전에 참가하려는 소프트웨어 개발 관련 종사자 또는 관심이 있는 자</a:t>
            </a:r>
            <a:endParaRPr lang="en-US" altLang="ko-KR" dirty="0"/>
          </a:p>
          <a:p>
            <a:r>
              <a:rPr lang="ko-KR" altLang="en-US" dirty="0"/>
              <a:t>서브 타겟</a:t>
            </a:r>
            <a:r>
              <a:rPr lang="en-US" altLang="ko-KR" dirty="0"/>
              <a:t>: </a:t>
            </a:r>
            <a:r>
              <a:rPr lang="ko-KR" altLang="en-US" dirty="0"/>
              <a:t>어떤 공모전이 있는지 모르는 자 또는 어떤 공모전에 참가할 지 정하지 못한 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5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5078" y="352022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/>
              <a:t>앱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앱의 슬로건</a:t>
            </a:r>
            <a:endParaRPr lang="en-US" altLang="ko-KR" dirty="0"/>
          </a:p>
          <a:p>
            <a:r>
              <a:rPr lang="ko-KR" altLang="en-US" dirty="0"/>
              <a:t>어떤 컨셉으로 만들지 간결하게 나타내기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FF00"/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08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512241"/>
              </p:ext>
            </p:extLst>
          </p:nvPr>
        </p:nvGraphicFramePr>
        <p:xfrm>
          <a:off x="1676400" y="1209678"/>
          <a:ext cx="8839200" cy="5142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497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파트너십</a:t>
                      </a:r>
                      <a:endParaRPr lang="en-AU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고등학교 교사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학생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IT/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관련 학과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코딩 문제 사이트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주최자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활동</a:t>
                      </a:r>
                      <a:endParaRPr lang="en-US" altLang="ko-KR" sz="1200" b="1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운영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소개 글 게시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앱 홍보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가치 제안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lang="ko-KR" altLang="en-US" sz="1050" kern="1200" noProof="0" dirty="0">
                          <a:solidFill>
                            <a:srgbClr val="71DB2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개인 사용자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관련 정보 획득 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팀 참가 인원 모집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손쉬운 공모전 신청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기업 사용자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자사 공모전 홍보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고객 관계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소식 공지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고객 세그먼트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게임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/IT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공모전에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참가할 의향이 있는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 중반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~20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중반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프로그래머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디자이너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자원</a:t>
                      </a:r>
                      <a:endParaRPr lang="en-AU" altLang="ko-KR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AU" sz="110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AU" sz="1100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서비스</a:t>
                      </a:r>
                      <a:r>
                        <a:rPr lang="en-AU" sz="11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이용자 수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제휴 공모전 기업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기관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AU" sz="1050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채널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36"/>
                  </a:ext>
                </a:extLst>
              </a:tr>
              <a:tr h="141778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비용</a:t>
                      </a:r>
                      <a:endParaRPr lang="en-US" altLang="ko-KR" sz="1200" b="1" kern="120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algn="ctr"/>
                      <a:r>
                        <a:rPr lang="en-US" sz="1200" b="1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</a:p>
                    <a:p>
                      <a:pPr algn="ct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유지비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마케팅 비</a:t>
                      </a:r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커뮤니티 관리자 인건비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수익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사이트의 배너 광고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1638" y="1304168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1300" y="1218562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636" y="1184586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258834" y="498690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2753" y="1192899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34627" y="1218562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9" cstate="print"/>
          <a:srcRect t="8025" r="6839"/>
          <a:stretch>
            <a:fillRect/>
          </a:stretch>
        </p:blipFill>
        <p:spPr bwMode="auto">
          <a:xfrm>
            <a:off x="1819050" y="5044056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2955364" y="369000"/>
            <a:ext cx="2873936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비즈니스 모델 캔버스</a:t>
            </a:r>
            <a:endParaRPr lang="ko-KR" altLang="en-US" sz="2800" dirty="0"/>
          </a:p>
        </p:txBody>
      </p:sp>
      <p:pic>
        <p:nvPicPr>
          <p:cNvPr id="20" name="Picture 18"/>
          <p:cNvPicPr>
            <a:picLocks noChangeAspect="1"/>
          </p:cNvPicPr>
          <p:nvPr/>
        </p:nvPicPr>
        <p:blipFill>
          <a:blip r:embed="rId10" cstate="print"/>
          <a:srcRect b="6728"/>
          <a:stretch>
            <a:fillRect/>
          </a:stretch>
        </p:blipFill>
        <p:spPr bwMode="auto">
          <a:xfrm>
            <a:off x="3481096" y="2951127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50768" y="2897152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67119" y="6352488"/>
            <a:ext cx="2403389" cy="365125"/>
          </a:xfrm>
        </p:spPr>
        <p:txBody>
          <a:bodyPr/>
          <a:lstStyle/>
          <a:p>
            <a:fld id="{88450DA5-2674-45C9-A461-EAD2254577B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26" name="오각형 25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28" name="갈매기형 수장 2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29" name="갈매기형 수장 2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30" name="갈매기형 수장 2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FF00"/>
                  </a:solidFill>
                </a:rPr>
                <a:t>컨셉 도출</a:t>
              </a:r>
            </a:p>
          </p:txBody>
        </p:sp>
        <p:sp>
          <p:nvSpPr>
            <p:cNvPr id="31" name="갈매기형 수장 3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32" name="갈매기형 수장 3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33" name="갈매기형 수장 3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17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A227F63-C3C3-1DE9-602F-75FF2E2FCE6B}"/>
              </a:ext>
            </a:extLst>
          </p:cNvPr>
          <p:cNvSpPr/>
          <p:nvPr/>
        </p:nvSpPr>
        <p:spPr>
          <a:xfrm>
            <a:off x="1" y="1043708"/>
            <a:ext cx="12192000" cy="53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5130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A327D4-C2D9-7BBE-6B34-28CDB1CBF1EE}"/>
              </a:ext>
            </a:extLst>
          </p:cNvPr>
          <p:cNvSpPr/>
          <p:nvPr/>
        </p:nvSpPr>
        <p:spPr>
          <a:xfrm>
            <a:off x="2798617" y="1528474"/>
            <a:ext cx="2826327" cy="457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AF5D5-9B23-5985-51F9-82CB5DFA9627}"/>
              </a:ext>
            </a:extLst>
          </p:cNvPr>
          <p:cNvSpPr/>
          <p:nvPr/>
        </p:nvSpPr>
        <p:spPr>
          <a:xfrm>
            <a:off x="6844147" y="1528474"/>
            <a:ext cx="2826327" cy="457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F2F626-51FD-CD03-DC94-0057AAD4B072}"/>
              </a:ext>
            </a:extLst>
          </p:cNvPr>
          <p:cNvSpPr/>
          <p:nvPr/>
        </p:nvSpPr>
        <p:spPr>
          <a:xfrm>
            <a:off x="138547" y="1528474"/>
            <a:ext cx="1791852" cy="757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1" name="오각형 10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4" name="갈매기형 수장 13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7" name="갈매기형 수장 16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5130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팀원 구인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706170" y="1161513"/>
            <a:ext cx="4581295" cy="5040111"/>
          </a:xfrm>
          <a:prstGeom prst="roundRect">
            <a:avLst>
              <a:gd name="adj" fmla="val 6984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71D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1041389" y="1849139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내 팀에는 디자이너가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필요해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!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76057" y="1050945"/>
            <a:ext cx="2841520" cy="270095"/>
          </a:xfrm>
          <a:prstGeom prst="roundRect">
            <a:avLst>
              <a:gd name="adj" fmla="val 29896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1DB1F"/>
                </a:solidFill>
              </a:rPr>
              <a:t>팀장 </a:t>
            </a:r>
            <a:r>
              <a:rPr lang="en-US" altLang="ko-KR" dirty="0">
                <a:solidFill>
                  <a:srgbClr val="71DB1F"/>
                </a:solidFill>
              </a:rPr>
              <a:t>A </a:t>
            </a:r>
            <a:endParaRPr lang="ko-KR" altLang="en-US" dirty="0">
              <a:solidFill>
                <a:srgbClr val="71DB1F"/>
              </a:solidFill>
            </a:endParaRPr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1041388" y="322488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3000">
                <a:srgbClr val="FF6565"/>
              </a:gs>
              <a:gs pos="100000">
                <a:schemeClr val="tx1">
                  <a:lumMod val="85000"/>
                </a:schemeClr>
              </a:gs>
            </a:gsLst>
            <a:lin ang="18600000" scaled="0"/>
            <a:tileRect/>
          </a:gradFill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명의 디자이너가 신청했는데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사람을 뽑아야 하지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2814668" y="2800579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대각선 방향의 모서리가 잘린 사각형 18"/>
          <p:cNvSpPr/>
          <p:nvPr/>
        </p:nvSpPr>
        <p:spPr>
          <a:xfrm>
            <a:off x="1041389" y="465119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사람이 우리 팀의 컨셉에</a:t>
            </a:r>
            <a:endParaRPr lang="en-US" altLang="ko-KR" sz="1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더 어울릴지 모르겠어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2814668" y="4221982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81" y="127000"/>
            <a:ext cx="9841163" cy="656077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06961" y="710402"/>
            <a:ext cx="4628606" cy="207894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공모전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57324" y="3051581"/>
            <a:ext cx="5327881" cy="1655762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latin typeface="+mn-ea"/>
                <a:ea typeface="+mn-ea"/>
              </a:rPr>
              <a:t>팀원을 구하는</a:t>
            </a:r>
            <a:endParaRPr lang="en-US" altLang="ko-KR" sz="2000" i="1" dirty="0">
              <a:latin typeface="+mn-ea"/>
              <a:ea typeface="+mn-ea"/>
            </a:endParaRPr>
          </a:p>
          <a:p>
            <a:r>
              <a:rPr lang="ko-KR" altLang="en-US" sz="2000" i="1" dirty="0">
                <a:latin typeface="+mn-ea"/>
                <a:ea typeface="+mn-ea"/>
              </a:rPr>
              <a:t>가장 쉬운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81CB98-AF2F-D2C3-0922-EDCC56F79956}"/>
              </a:ext>
            </a:extLst>
          </p:cNvPr>
          <p:cNvSpPr txBox="1">
            <a:spLocks/>
          </p:cNvSpPr>
          <p:nvPr/>
        </p:nvSpPr>
        <p:spPr>
          <a:xfrm>
            <a:off x="8006961" y="436352"/>
            <a:ext cx="4628606" cy="54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en-US" altLang="ko-KR" sz="2000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#Project Party Competition</a:t>
            </a:r>
            <a:endParaRPr lang="ko-KR" altLang="en-US" sz="2000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B11F19E-795A-E1D6-03A9-2F68A87B2C10}"/>
              </a:ext>
            </a:extLst>
          </p:cNvPr>
          <p:cNvSpPr txBox="1">
            <a:spLocks/>
          </p:cNvSpPr>
          <p:nvPr/>
        </p:nvSpPr>
        <p:spPr>
          <a:xfrm>
            <a:off x="8006961" y="5257796"/>
            <a:ext cx="4628606" cy="54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ko-KR" altLang="en-US" sz="2000" dirty="0">
                <a:latin typeface="+mj-lt"/>
              </a:rPr>
              <a:t>발표자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최영수</a:t>
            </a:r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6451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파티 참가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파티 찾기</a:t>
            </a:r>
            <a:r>
              <a:rPr lang="en-US" altLang="ko-KR" dirty="0"/>
              <a:t>(</a:t>
            </a:r>
            <a:r>
              <a:rPr lang="ko-KR" altLang="en-US" dirty="0"/>
              <a:t>내가 팀원일 때</a:t>
            </a:r>
            <a:r>
              <a:rPr lang="en-US" altLang="ko-KR" dirty="0"/>
              <a:t>)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33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8599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/>
              <a:t>공모전 신청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방식으로 완성된 파티로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03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08306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/>
              <a:t>상호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공모전이 끝나고</a:t>
            </a:r>
            <a:r>
              <a:rPr lang="en-US" altLang="ko-KR" dirty="0"/>
              <a:t> </a:t>
            </a:r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7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5182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기회 </a:t>
            </a:r>
            <a:r>
              <a:rPr lang="en-US" altLang="ko-KR" dirty="0"/>
              <a:t>: ~</a:t>
            </a:r>
          </a:p>
          <a:p>
            <a:r>
              <a:rPr lang="ko-KR" altLang="en-US" dirty="0"/>
              <a:t>위기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강점 </a:t>
            </a:r>
            <a:r>
              <a:rPr lang="en-US" altLang="ko-KR" dirty="0"/>
              <a:t>: ~~~</a:t>
            </a:r>
          </a:p>
          <a:p>
            <a:r>
              <a:rPr lang="ko-KR" altLang="en-US" dirty="0"/>
              <a:t>약점 </a:t>
            </a:r>
            <a:r>
              <a:rPr lang="en-US" altLang="ko-KR" dirty="0"/>
              <a:t>: ~~~~</a:t>
            </a:r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중점 내용이 짧게</a:t>
            </a:r>
            <a:r>
              <a:rPr lang="en-US" altLang="ko-KR" dirty="0"/>
              <a:t>,</a:t>
            </a:r>
            <a:r>
              <a:rPr lang="ko-KR" altLang="en-US" dirty="0"/>
              <a:t> 잘 보이게 정리</a:t>
            </a:r>
            <a:endParaRPr lang="en-US" altLang="ko-KR" dirty="0"/>
          </a:p>
          <a:p>
            <a:r>
              <a:rPr lang="ko-KR" altLang="en-US" dirty="0"/>
              <a:t>칸 모자라면 </a:t>
            </a:r>
            <a:r>
              <a:rPr lang="ko-KR" altLang="en-US" dirty="0" err="1"/>
              <a:t>기회위기</a:t>
            </a:r>
            <a:r>
              <a:rPr lang="en-US" altLang="ko-KR" dirty="0"/>
              <a:t>/ </a:t>
            </a:r>
            <a:r>
              <a:rPr lang="ko-KR" altLang="en-US" dirty="0" err="1"/>
              <a:t>강점약점</a:t>
            </a:r>
            <a:r>
              <a:rPr lang="ko-KR" altLang="en-US" dirty="0"/>
              <a:t> 파트로 나눠서 진행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08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1D50E-7623-66DF-14E2-FBAB965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17F54-47DE-4BEA-6B62-0D3084C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2" name="Google Shape;593;p25">
            <a:extLst>
              <a:ext uri="{FF2B5EF4-FFF2-40B4-BE49-F238E27FC236}">
                <a16:creationId xmlns:a16="http://schemas.microsoft.com/office/drawing/2014/main" id="{31ABF3B5-4463-E31B-6DCD-2572D713F1F9}"/>
              </a:ext>
            </a:extLst>
          </p:cNvPr>
          <p:cNvGrpSpPr/>
          <p:nvPr/>
        </p:nvGrpSpPr>
        <p:grpSpPr>
          <a:xfrm>
            <a:off x="1420279" y="1141433"/>
            <a:ext cx="4268841" cy="2364913"/>
            <a:chOff x="1303652" y="1208166"/>
            <a:chExt cx="2908673" cy="1611388"/>
          </a:xfrm>
        </p:grpSpPr>
        <p:sp>
          <p:nvSpPr>
            <p:cNvPr id="3" name="Google Shape;594;p25">
              <a:extLst>
                <a:ext uri="{FF2B5EF4-FFF2-40B4-BE49-F238E27FC236}">
                  <a16:creationId xmlns:a16="http://schemas.microsoft.com/office/drawing/2014/main" id="{9DF03F5F-2CF9-E14E-1228-45BA5CF9EA55}"/>
                </a:ext>
              </a:extLst>
            </p:cNvPr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95;p25">
              <a:extLst>
                <a:ext uri="{FF2B5EF4-FFF2-40B4-BE49-F238E27FC236}">
                  <a16:creationId xmlns:a16="http://schemas.microsoft.com/office/drawing/2014/main" id="{14BC19B3-14E3-7DE0-744A-7FC9E8596986}"/>
                </a:ext>
              </a:extLst>
            </p:cNvPr>
            <p:cNvSpPr/>
            <p:nvPr/>
          </p:nvSpPr>
          <p:spPr>
            <a:xfrm>
              <a:off x="1535514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기존보다 빠르고 쉬운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신청 방식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공모전 참가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팀 대상 설문조사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7" name="Google Shape;596;p25">
              <a:extLst>
                <a:ext uri="{FF2B5EF4-FFF2-40B4-BE49-F238E27FC236}">
                  <a16:creationId xmlns:a16="http://schemas.microsoft.com/office/drawing/2014/main" id="{35EB8F5D-046D-739A-E1B2-05040D419595}"/>
                </a:ext>
              </a:extLst>
            </p:cNvPr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7;p25">
              <a:extLst>
                <a:ext uri="{FF2B5EF4-FFF2-40B4-BE49-F238E27FC236}">
                  <a16:creationId xmlns:a16="http://schemas.microsoft.com/office/drawing/2014/main" id="{1DF73D45-627F-AE76-BF1D-15C994061A01}"/>
                </a:ext>
              </a:extLst>
            </p:cNvPr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" name="Google Shape;598;p25">
            <a:extLst>
              <a:ext uri="{FF2B5EF4-FFF2-40B4-BE49-F238E27FC236}">
                <a16:creationId xmlns:a16="http://schemas.microsoft.com/office/drawing/2014/main" id="{B6563CA4-855C-1EB8-7AC6-A7F66872E379}"/>
              </a:ext>
            </a:extLst>
          </p:cNvPr>
          <p:cNvGrpSpPr/>
          <p:nvPr/>
        </p:nvGrpSpPr>
        <p:grpSpPr>
          <a:xfrm>
            <a:off x="6320835" y="1025778"/>
            <a:ext cx="4208241" cy="2480577"/>
            <a:chOff x="4912876" y="1129357"/>
            <a:chExt cx="2867382" cy="1690198"/>
          </a:xfrm>
        </p:grpSpPr>
        <p:sp>
          <p:nvSpPr>
            <p:cNvPr id="10" name="Google Shape;599;p25">
              <a:extLst>
                <a:ext uri="{FF2B5EF4-FFF2-40B4-BE49-F238E27FC236}">
                  <a16:creationId xmlns:a16="http://schemas.microsoft.com/office/drawing/2014/main" id="{D7202B25-C346-5B8B-C3D7-368B498364E6}"/>
                </a:ext>
              </a:extLst>
            </p:cNvPr>
            <p:cNvSpPr/>
            <p:nvPr/>
          </p:nvSpPr>
          <p:spPr>
            <a:xfrm>
              <a:off x="6550275" y="1188539"/>
              <a:ext cx="1171394" cy="118180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0;p25">
              <a:extLst>
                <a:ext uri="{FF2B5EF4-FFF2-40B4-BE49-F238E27FC236}">
                  <a16:creationId xmlns:a16="http://schemas.microsoft.com/office/drawing/2014/main" id="{9C19F7C0-A315-6016-4269-59203476F9F7}"/>
                </a:ext>
              </a:extLst>
            </p:cNvPr>
            <p:cNvSpPr/>
            <p:nvPr/>
          </p:nvSpPr>
          <p:spPr>
            <a:xfrm>
              <a:off x="4912876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앱 개발 능력 부족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앱 개발 경험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X</a:t>
              </a:r>
            </a:p>
          </p:txBody>
        </p:sp>
        <p:sp>
          <p:nvSpPr>
            <p:cNvPr id="12" name="Google Shape;601;p25">
              <a:extLst>
                <a:ext uri="{FF2B5EF4-FFF2-40B4-BE49-F238E27FC236}">
                  <a16:creationId xmlns:a16="http://schemas.microsoft.com/office/drawing/2014/main" id="{84BD994B-4B34-224D-3149-3C3BD3F7AB70}"/>
                </a:ext>
              </a:extLst>
            </p:cNvPr>
            <p:cNvSpPr/>
            <p:nvPr/>
          </p:nvSpPr>
          <p:spPr>
            <a:xfrm>
              <a:off x="6550275" y="1188539"/>
              <a:ext cx="1171394" cy="1178056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2;p25">
              <a:extLst>
                <a:ext uri="{FF2B5EF4-FFF2-40B4-BE49-F238E27FC236}">
                  <a16:creationId xmlns:a16="http://schemas.microsoft.com/office/drawing/2014/main" id="{C6E9951E-55BC-FA53-24AD-FC6067E80EAA}"/>
                </a:ext>
              </a:extLst>
            </p:cNvPr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" name="Google Shape;603;p25">
            <a:extLst>
              <a:ext uri="{FF2B5EF4-FFF2-40B4-BE49-F238E27FC236}">
                <a16:creationId xmlns:a16="http://schemas.microsoft.com/office/drawing/2014/main" id="{CACEE7EA-71AA-CE4D-C2E0-CDC0B1F97B28}"/>
              </a:ext>
            </a:extLst>
          </p:cNvPr>
          <p:cNvGrpSpPr/>
          <p:nvPr/>
        </p:nvGrpSpPr>
        <p:grpSpPr>
          <a:xfrm>
            <a:off x="6327774" y="3987862"/>
            <a:ext cx="4294096" cy="2387361"/>
            <a:chOff x="4912876" y="2966592"/>
            <a:chExt cx="2925882" cy="1626684"/>
          </a:xfrm>
        </p:grpSpPr>
        <p:sp>
          <p:nvSpPr>
            <p:cNvPr id="15" name="Google Shape;604;p25">
              <a:extLst>
                <a:ext uri="{FF2B5EF4-FFF2-40B4-BE49-F238E27FC236}">
                  <a16:creationId xmlns:a16="http://schemas.microsoft.com/office/drawing/2014/main" id="{8FCA6B31-5C99-49D0-1222-E576689D9ABB}"/>
                </a:ext>
              </a:extLst>
            </p:cNvPr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5;p25">
              <a:extLst>
                <a:ext uri="{FF2B5EF4-FFF2-40B4-BE49-F238E27FC236}">
                  <a16:creationId xmlns:a16="http://schemas.microsoft.com/office/drawing/2014/main" id="{2F2905BD-1EE6-1296-5A51-BB91F183823A}"/>
                </a:ext>
              </a:extLst>
            </p:cNvPr>
            <p:cNvSpPr/>
            <p:nvPr/>
          </p:nvSpPr>
          <p:spPr>
            <a:xfrm>
              <a:off x="4912876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‘</a:t>
              </a:r>
              <a:r>
                <a:rPr lang="en-US" altLang="ko-KR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24</a:t>
              </a: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년 정부 창업 지원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사업 예산 증가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정부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24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정책뉴스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2024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년 중앙부처 및 지자체창업지원사업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통합공고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  <a:sym typeface="Roboto"/>
              </a:endParaRPr>
            </a:p>
          </p:txBody>
        </p:sp>
        <p:sp>
          <p:nvSpPr>
            <p:cNvPr id="17" name="Google Shape;606;p25">
              <a:extLst>
                <a:ext uri="{FF2B5EF4-FFF2-40B4-BE49-F238E27FC236}">
                  <a16:creationId xmlns:a16="http://schemas.microsoft.com/office/drawing/2014/main" id="{63405E99-2281-4ADF-D15F-B6F9F9379C00}"/>
                </a:ext>
              </a:extLst>
            </p:cNvPr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7;p25">
              <a:extLst>
                <a:ext uri="{FF2B5EF4-FFF2-40B4-BE49-F238E27FC236}">
                  <a16:creationId xmlns:a16="http://schemas.microsoft.com/office/drawing/2014/main" id="{6E229F79-932C-5806-AD40-43F77BBF5420}"/>
                </a:ext>
              </a:extLst>
            </p:cNvPr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5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" name="Google Shape;608;p25">
            <a:extLst>
              <a:ext uri="{FF2B5EF4-FFF2-40B4-BE49-F238E27FC236}">
                <a16:creationId xmlns:a16="http://schemas.microsoft.com/office/drawing/2014/main" id="{532E4563-6243-4AA4-05E2-986D7479AF5A}"/>
              </a:ext>
            </a:extLst>
          </p:cNvPr>
          <p:cNvGrpSpPr/>
          <p:nvPr/>
        </p:nvGrpSpPr>
        <p:grpSpPr>
          <a:xfrm>
            <a:off x="1501215" y="3990639"/>
            <a:ext cx="4184900" cy="2473015"/>
            <a:chOff x="1360846" y="2966592"/>
            <a:chExt cx="2851479" cy="1685046"/>
          </a:xfrm>
        </p:grpSpPr>
        <p:sp>
          <p:nvSpPr>
            <p:cNvPr id="20" name="Google Shape;609;p25">
              <a:extLst>
                <a:ext uri="{FF2B5EF4-FFF2-40B4-BE49-F238E27FC236}">
                  <a16:creationId xmlns:a16="http://schemas.microsoft.com/office/drawing/2014/main" id="{9D20C35F-1D1A-7A77-5F8A-D98A5B3E289C}"/>
                </a:ext>
              </a:extLst>
            </p:cNvPr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0;p25">
              <a:extLst>
                <a:ext uri="{FF2B5EF4-FFF2-40B4-BE49-F238E27FC236}">
                  <a16:creationId xmlns:a16="http://schemas.microsoft.com/office/drawing/2014/main" id="{64A848EE-E733-B19D-F01E-DCCB94FB0174}"/>
                </a:ext>
              </a:extLst>
            </p:cNvPr>
            <p:cNvSpPr/>
            <p:nvPr/>
          </p:nvSpPr>
          <p:spPr>
            <a:xfrm>
              <a:off x="1535514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유사한 사이트</a:t>
              </a:r>
              <a:r>
                <a:rPr lang="en-US" altLang="ko-KR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,</a:t>
              </a:r>
              <a:r>
                <a:rPr lang="ko-KR" altLang="en-US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앱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 존재</a:t>
              </a:r>
              <a:endParaRPr lang="en-US" altLang="ko-KR" dirty="0">
                <a:solidFill>
                  <a:srgbClr val="434343"/>
                </a:solidFill>
                <a:latin typeface="D2Coding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구글 앱 스토어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유사 사이트 조사 결과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22" name="Google Shape;611;p25">
              <a:extLst>
                <a:ext uri="{FF2B5EF4-FFF2-40B4-BE49-F238E27FC236}">
                  <a16:creationId xmlns:a16="http://schemas.microsoft.com/office/drawing/2014/main" id="{F09F8EB2-1171-287B-FA3D-D477A743E5A4}"/>
                </a:ext>
              </a:extLst>
            </p:cNvPr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2;p25">
              <a:extLst>
                <a:ext uri="{FF2B5EF4-FFF2-40B4-BE49-F238E27FC236}">
                  <a16:creationId xmlns:a16="http://schemas.microsoft.com/office/drawing/2014/main" id="{748526C8-58C9-1938-0EBB-C378A0A5F002}"/>
                </a:ext>
              </a:extLst>
            </p:cNvPr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" name="Google Shape;613;p25">
            <a:extLst>
              <a:ext uri="{FF2B5EF4-FFF2-40B4-BE49-F238E27FC236}">
                <a16:creationId xmlns:a16="http://schemas.microsoft.com/office/drawing/2014/main" id="{FB9BA4BC-CE1D-8617-14BB-CFE396E17616}"/>
              </a:ext>
            </a:extLst>
          </p:cNvPr>
          <p:cNvGrpSpPr/>
          <p:nvPr/>
        </p:nvGrpSpPr>
        <p:grpSpPr>
          <a:xfrm>
            <a:off x="4949874" y="2704047"/>
            <a:ext cx="2091612" cy="2089323"/>
            <a:chOff x="3853147" y="2179376"/>
            <a:chExt cx="1425168" cy="1423609"/>
          </a:xfrm>
        </p:grpSpPr>
        <p:sp>
          <p:nvSpPr>
            <p:cNvPr id="25" name="Google Shape;614;p25">
              <a:extLst>
                <a:ext uri="{FF2B5EF4-FFF2-40B4-BE49-F238E27FC236}">
                  <a16:creationId xmlns:a16="http://schemas.microsoft.com/office/drawing/2014/main" id="{EF40B9E1-3E75-4029-8C01-7008A9D79143}"/>
                </a:ext>
              </a:extLst>
            </p:cNvPr>
            <p:cNvSpPr/>
            <p:nvPr/>
          </p:nvSpPr>
          <p:spPr>
            <a:xfrm>
              <a:off x="3949375" y="2255139"/>
              <a:ext cx="1254765" cy="1254739"/>
            </a:xfrm>
            <a:custGeom>
              <a:avLst/>
              <a:gdLst/>
              <a:ahLst/>
              <a:cxnLst/>
              <a:rect l="l" t="t" r="r" b="b"/>
              <a:pathLst>
                <a:path w="48126" h="48125" extrusionOk="0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5;p25">
              <a:extLst>
                <a:ext uri="{FF2B5EF4-FFF2-40B4-BE49-F238E27FC236}">
                  <a16:creationId xmlns:a16="http://schemas.microsoft.com/office/drawing/2014/main" id="{A4C21442-2C4B-E4D5-9AFE-BF68F5BABA67}"/>
                </a:ext>
              </a:extLst>
            </p:cNvPr>
            <p:cNvSpPr/>
            <p:nvPr/>
          </p:nvSpPr>
          <p:spPr>
            <a:xfrm>
              <a:off x="4492279" y="2705517"/>
              <a:ext cx="785408" cy="897468"/>
            </a:xfrm>
            <a:custGeom>
              <a:avLst/>
              <a:gdLst/>
              <a:ahLst/>
              <a:cxnLst/>
              <a:rect l="l" t="t" r="r" b="b"/>
              <a:pathLst>
                <a:path w="30124" h="34422" extrusionOk="0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;p25">
              <a:extLst>
                <a:ext uri="{FF2B5EF4-FFF2-40B4-BE49-F238E27FC236}">
                  <a16:creationId xmlns:a16="http://schemas.microsoft.com/office/drawing/2014/main" id="{A5FDA67B-EAD9-DBDF-B512-265628F3B8E7}"/>
                </a:ext>
              </a:extLst>
            </p:cNvPr>
            <p:cNvSpPr/>
            <p:nvPr/>
          </p:nvSpPr>
          <p:spPr>
            <a:xfrm>
              <a:off x="4451009" y="2179376"/>
              <a:ext cx="827306" cy="786659"/>
            </a:xfrm>
            <a:custGeom>
              <a:avLst/>
              <a:gdLst/>
              <a:ahLst/>
              <a:cxnLst/>
              <a:rect l="l" t="t" r="r" b="b"/>
              <a:pathLst>
                <a:path w="31731" h="30172" extrusionOk="0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7;p25">
              <a:extLst>
                <a:ext uri="{FF2B5EF4-FFF2-40B4-BE49-F238E27FC236}">
                  <a16:creationId xmlns:a16="http://schemas.microsoft.com/office/drawing/2014/main" id="{122228D1-CE9A-A082-AFD9-180138A9B0CE}"/>
                </a:ext>
              </a:extLst>
            </p:cNvPr>
            <p:cNvSpPr/>
            <p:nvPr/>
          </p:nvSpPr>
          <p:spPr>
            <a:xfrm>
              <a:off x="3853460" y="2179376"/>
              <a:ext cx="790701" cy="910191"/>
            </a:xfrm>
            <a:custGeom>
              <a:avLst/>
              <a:gdLst/>
              <a:ahLst/>
              <a:cxnLst/>
              <a:rect l="l" t="t" r="r" b="b"/>
              <a:pathLst>
                <a:path w="30327" h="34910" extrusionOk="0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8;p25">
              <a:extLst>
                <a:ext uri="{FF2B5EF4-FFF2-40B4-BE49-F238E27FC236}">
                  <a16:creationId xmlns:a16="http://schemas.microsoft.com/office/drawing/2014/main" id="{DF0D6A41-C6BD-113F-64F8-671268BD5919}"/>
                </a:ext>
              </a:extLst>
            </p:cNvPr>
            <p:cNvSpPr/>
            <p:nvPr/>
          </p:nvSpPr>
          <p:spPr>
            <a:xfrm>
              <a:off x="3853147" y="2799894"/>
              <a:ext cx="865190" cy="803085"/>
            </a:xfrm>
            <a:custGeom>
              <a:avLst/>
              <a:gdLst/>
              <a:ahLst/>
              <a:cxnLst/>
              <a:rect l="l" t="t" r="r" b="b"/>
              <a:pathLst>
                <a:path w="33184" h="30802" extrusionOk="0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9;p25">
              <a:extLst>
                <a:ext uri="{FF2B5EF4-FFF2-40B4-BE49-F238E27FC236}">
                  <a16:creationId xmlns:a16="http://schemas.microsoft.com/office/drawing/2014/main" id="{716FA85A-6517-8475-5000-FC90CE87FF11}"/>
                </a:ext>
              </a:extLst>
            </p:cNvPr>
            <p:cNvSpPr/>
            <p:nvPr/>
          </p:nvSpPr>
          <p:spPr>
            <a:xfrm>
              <a:off x="4483285" y="3411078"/>
              <a:ext cx="294619" cy="191868"/>
            </a:xfrm>
            <a:custGeom>
              <a:avLst/>
              <a:gdLst/>
              <a:ahLst/>
              <a:cxnLst/>
              <a:rect l="l" t="t" r="r" b="b"/>
              <a:pathLst>
                <a:path w="11300" h="7359" extrusionOk="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21;p25">
            <a:extLst>
              <a:ext uri="{FF2B5EF4-FFF2-40B4-BE49-F238E27FC236}">
                <a16:creationId xmlns:a16="http://schemas.microsoft.com/office/drawing/2014/main" id="{72C4ACE8-772F-57A9-250E-D0B787E668AA}"/>
              </a:ext>
            </a:extLst>
          </p:cNvPr>
          <p:cNvGrpSpPr/>
          <p:nvPr/>
        </p:nvGrpSpPr>
        <p:grpSpPr>
          <a:xfrm>
            <a:off x="5432324" y="3270209"/>
            <a:ext cx="1151737" cy="987438"/>
            <a:chOff x="4165739" y="2553705"/>
            <a:chExt cx="784763" cy="672814"/>
          </a:xfrm>
        </p:grpSpPr>
        <p:sp>
          <p:nvSpPr>
            <p:cNvPr id="32" name="Google Shape;622;p25">
              <a:extLst>
                <a:ext uri="{FF2B5EF4-FFF2-40B4-BE49-F238E27FC236}">
                  <a16:creationId xmlns:a16="http://schemas.microsoft.com/office/drawing/2014/main" id="{CF3FB688-5F01-6B7B-A271-99B176EC675C}"/>
                </a:ext>
              </a:extLst>
            </p:cNvPr>
            <p:cNvSpPr/>
            <p:nvPr/>
          </p:nvSpPr>
          <p:spPr>
            <a:xfrm>
              <a:off x="4517125" y="2799685"/>
              <a:ext cx="433377" cy="426833"/>
            </a:xfrm>
            <a:custGeom>
              <a:avLst/>
              <a:gdLst/>
              <a:ahLst/>
              <a:cxnLst/>
              <a:rect l="l" t="t" r="r" b="b"/>
              <a:pathLst>
                <a:path w="16622" h="16371" extrusionOk="0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3;p25">
              <a:extLst>
                <a:ext uri="{FF2B5EF4-FFF2-40B4-BE49-F238E27FC236}">
                  <a16:creationId xmlns:a16="http://schemas.microsoft.com/office/drawing/2014/main" id="{E5A08A78-98C0-9A44-3D33-FD52AC78B085}"/>
                </a:ext>
              </a:extLst>
            </p:cNvPr>
            <p:cNvSpPr/>
            <p:nvPr/>
          </p:nvSpPr>
          <p:spPr>
            <a:xfrm>
              <a:off x="4165739" y="2553705"/>
              <a:ext cx="438044" cy="428215"/>
            </a:xfrm>
            <a:custGeom>
              <a:avLst/>
              <a:gdLst/>
              <a:ahLst/>
              <a:cxnLst/>
              <a:rect l="l" t="t" r="r" b="b"/>
              <a:pathLst>
                <a:path w="16801" h="16424" extrusionOk="0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36" name="오각형 35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37" name="갈매기형 수장 36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38" name="갈매기형 수장 37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39" name="갈매기형 수장 38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40" name="갈매기형 수장 39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41" name="갈매기형 수장 40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42" name="갈매기형 수장 41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  <p:sp>
        <p:nvSpPr>
          <p:cNvPr id="34" name="제목 33"/>
          <p:cNvSpPr>
            <a:spLocks noGrp="1"/>
          </p:cNvSpPr>
          <p:nvPr>
            <p:ph type="title"/>
          </p:nvPr>
        </p:nvSpPr>
        <p:spPr>
          <a:xfrm>
            <a:off x="6727569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0421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01183" y="3083668"/>
            <a:ext cx="2986391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기획서를 바탕으로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창업 지원금</a:t>
            </a:r>
            <a:r>
              <a:rPr lang="ko-KR" altLang="en-US" sz="1600" dirty="0">
                <a:latin typeface="+mn-ea"/>
              </a:rPr>
              <a:t>을 수령하자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807525" y="3083668"/>
            <a:ext cx="2986391" cy="1329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능력 있는 </a:t>
            </a:r>
            <a:r>
              <a:rPr lang="ko-KR" altLang="en-US" dirty="0">
                <a:solidFill>
                  <a:srgbClr val="71DB29"/>
                </a:solidFill>
                <a:latin typeface="+mn-ea"/>
              </a:rPr>
              <a:t>개발자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고용하자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1183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흩어져 있는 이용자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한 곳으로 집결시키자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07525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기존 방식보다 확연하게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뛰어난 경험</a:t>
            </a:r>
            <a:r>
              <a:rPr lang="ko-KR" altLang="en-US" sz="1600" dirty="0">
                <a:latin typeface="+mn-ea"/>
              </a:rPr>
              <a:t>을 제공하자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0315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/>
              <a:t>SWOT </a:t>
            </a:r>
            <a:r>
              <a:rPr lang="ko-KR" altLang="en-US" dirty="0"/>
              <a:t>분석 전략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B3997D23-7F68-9A16-98DD-233CFED69A7E}"/>
              </a:ext>
            </a:extLst>
          </p:cNvPr>
          <p:cNvCxnSpPr/>
          <p:nvPr/>
        </p:nvCxnSpPr>
        <p:spPr>
          <a:xfrm>
            <a:off x="1239316" y="4562730"/>
            <a:ext cx="9735347" cy="0"/>
          </a:xfrm>
          <a:prstGeom prst="line">
            <a:avLst/>
          </a:prstGeom>
          <a:ln w="12700" cmpd="sng">
            <a:solidFill>
              <a:srgbClr val="71DB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3">
            <a:extLst>
              <a:ext uri="{FF2B5EF4-FFF2-40B4-BE49-F238E27FC236}">
                <a16:creationId xmlns:a16="http://schemas.microsoft.com/office/drawing/2014/main" id="{A29FD1F6-7972-1F36-BAF9-33B5511E0FCE}"/>
              </a:ext>
            </a:extLst>
          </p:cNvPr>
          <p:cNvCxnSpPr/>
          <p:nvPr/>
        </p:nvCxnSpPr>
        <p:spPr>
          <a:xfrm>
            <a:off x="7707559" y="1277770"/>
            <a:ext cx="1" cy="494870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22">
            <a:extLst>
              <a:ext uri="{FF2B5EF4-FFF2-40B4-BE49-F238E27FC236}">
                <a16:creationId xmlns:a16="http://schemas.microsoft.com/office/drawing/2014/main" id="{3470E617-D5E1-6F76-A881-F0752B7F0071}"/>
              </a:ext>
            </a:extLst>
          </p:cNvPr>
          <p:cNvSpPr/>
          <p:nvPr/>
        </p:nvSpPr>
        <p:spPr>
          <a:xfrm>
            <a:off x="4495635" y="1277770"/>
            <a:ext cx="6468198" cy="4948707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正方形/長方形 23">
            <a:extLst>
              <a:ext uri="{FF2B5EF4-FFF2-40B4-BE49-F238E27FC236}">
                <a16:creationId xmlns:a16="http://schemas.microsoft.com/office/drawing/2014/main" id="{C12ED016-8BFD-F36F-CACC-E454F80081DB}"/>
              </a:ext>
            </a:extLst>
          </p:cNvPr>
          <p:cNvSpPr/>
          <p:nvPr/>
        </p:nvSpPr>
        <p:spPr>
          <a:xfrm>
            <a:off x="1239315" y="2927338"/>
            <a:ext cx="9724518" cy="3299138"/>
          </a:xfrm>
          <a:prstGeom prst="rect">
            <a:avLst/>
          </a:prstGeom>
          <a:noFill/>
          <a:ln w="19050" cmpd="sng">
            <a:solidFill>
              <a:srgbClr val="71DB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0D675-6385-CA56-26DA-444EEDD94B39}"/>
              </a:ext>
            </a:extLst>
          </p:cNvPr>
          <p:cNvSpPr/>
          <p:nvPr/>
        </p:nvSpPr>
        <p:spPr>
          <a:xfrm>
            <a:off x="1217336" y="1285191"/>
            <a:ext cx="3128901" cy="149882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※ SWOT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분석 결과 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&amp;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전략</a:t>
            </a:r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正方形/長方形 79">
            <a:extLst>
              <a:ext uri="{FF2B5EF4-FFF2-40B4-BE49-F238E27FC236}">
                <a16:creationId xmlns:a16="http://schemas.microsoft.com/office/drawing/2014/main" id="{25B9692D-E766-6816-4130-3EECEF235EA3}"/>
              </a:ext>
            </a:extLst>
          </p:cNvPr>
          <p:cNvSpPr/>
          <p:nvPr/>
        </p:nvSpPr>
        <p:spPr>
          <a:xfrm>
            <a:off x="1233998" y="2933481"/>
            <a:ext cx="369332" cy="1649567"/>
          </a:xfrm>
          <a:prstGeom prst="rect">
            <a:avLst/>
          </a:prstGeom>
          <a:solidFill>
            <a:srgbClr val="0BC58B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기회 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(Opportunity)</a:t>
            </a:r>
            <a:endParaRPr lang="ja-JP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正方形/長方形 84">
            <a:extLst>
              <a:ext uri="{FF2B5EF4-FFF2-40B4-BE49-F238E27FC236}">
                <a16:creationId xmlns:a16="http://schemas.microsoft.com/office/drawing/2014/main" id="{F1C3F6AC-1E42-EB65-E308-0CC90FE2E69C}"/>
              </a:ext>
            </a:extLst>
          </p:cNvPr>
          <p:cNvSpPr/>
          <p:nvPr/>
        </p:nvSpPr>
        <p:spPr>
          <a:xfrm>
            <a:off x="1233998" y="4569819"/>
            <a:ext cx="369332" cy="1649567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위협 </a:t>
            </a:r>
            <a:r>
              <a:rPr lang="en-US" altLang="ko-KR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Threat)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A3D14D-6756-CDE7-494C-FA5028071ECD}"/>
              </a:ext>
            </a:extLst>
          </p:cNvPr>
          <p:cNvSpPr/>
          <p:nvPr/>
        </p:nvSpPr>
        <p:spPr>
          <a:xfrm>
            <a:off x="4502410" y="1287380"/>
            <a:ext cx="320109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강점 </a:t>
            </a:r>
            <a:r>
              <a:rPr lang="en-US" altLang="ko-KR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Strength)</a:t>
            </a:r>
            <a:endParaRPr lang="ja-JP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69E6E-11DF-A637-4C04-461A738F01C6}"/>
              </a:ext>
            </a:extLst>
          </p:cNvPr>
          <p:cNvSpPr/>
          <p:nvPr/>
        </p:nvSpPr>
        <p:spPr>
          <a:xfrm>
            <a:off x="7714333" y="1284241"/>
            <a:ext cx="3238715" cy="27699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lang="ja-JP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(Weakness)</a:t>
            </a:r>
            <a:endParaRPr lang="ko-KR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B0A2E6B5-71B2-F7C7-608C-97F54180A959}"/>
              </a:ext>
            </a:extLst>
          </p:cNvPr>
          <p:cNvSpPr/>
          <p:nvPr/>
        </p:nvSpPr>
        <p:spPr>
          <a:xfrm>
            <a:off x="4701700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14850C54-8147-AB79-4EA3-25A1900E7419}"/>
              </a:ext>
            </a:extLst>
          </p:cNvPr>
          <p:cNvSpPr/>
          <p:nvPr/>
        </p:nvSpPr>
        <p:spPr>
          <a:xfrm>
            <a:off x="7913624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WO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8891634D-5894-5EED-843A-FD2C1F506A8C}"/>
              </a:ext>
            </a:extLst>
          </p:cNvPr>
          <p:cNvSpPr/>
          <p:nvPr/>
        </p:nvSpPr>
        <p:spPr>
          <a:xfrm>
            <a:off x="7913624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WT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63FF2AC3-1C47-0B2A-E69A-6BD8A9D99325}"/>
              </a:ext>
            </a:extLst>
          </p:cNvPr>
          <p:cNvSpPr/>
          <p:nvPr/>
        </p:nvSpPr>
        <p:spPr>
          <a:xfrm>
            <a:off x="4701700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</a:t>
            </a:r>
            <a:r>
              <a:rPr lang="ko-KR" altLang="en-US" sz="1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1183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앱 기획 능력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807525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개발 능력 부족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722911" y="3083668"/>
            <a:ext cx="2662480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정부 창업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예산 증가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22911" y="4706049"/>
            <a:ext cx="2662480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소규모 이용자 수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34" name="오각형 33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35" name="갈매기형 수장 34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36" name="갈매기형 수장 35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37" name="갈매기형 수장 36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38" name="갈매기형 수장 37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39" name="갈매기형 수장 38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40" name="갈매기형 수장 39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03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57355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/>
              <a:t>????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11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3431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27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8E1A59-249C-DB86-DE57-9CE7DF85BD4B}"/>
              </a:ext>
            </a:extLst>
          </p:cNvPr>
          <p:cNvSpPr/>
          <p:nvPr/>
        </p:nvSpPr>
        <p:spPr>
          <a:xfrm rot="11700000">
            <a:off x="-1624200" y="-1280049"/>
            <a:ext cx="4151918" cy="816074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0C0FA8-93E1-38B5-AE36-B90AE1418105}"/>
              </a:ext>
            </a:extLst>
          </p:cNvPr>
          <p:cNvGrpSpPr/>
          <p:nvPr/>
        </p:nvGrpSpPr>
        <p:grpSpPr>
          <a:xfrm>
            <a:off x="4307021" y="1907190"/>
            <a:ext cx="4262878" cy="3911230"/>
            <a:chOff x="3919550" y="1953562"/>
            <a:chExt cx="4352899" cy="399382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009AD1C-CFFB-6A21-ED37-90FAB34D2B09}"/>
                </a:ext>
              </a:extLst>
            </p:cNvPr>
            <p:cNvSpPr/>
            <p:nvPr/>
          </p:nvSpPr>
          <p:spPr>
            <a:xfrm>
              <a:off x="3919550" y="1973875"/>
              <a:ext cx="4352899" cy="3973512"/>
            </a:xfrm>
            <a:custGeom>
              <a:avLst/>
              <a:gdLst/>
              <a:ahLst/>
              <a:cxnLst/>
              <a:rect l="l" t="t" r="r" b="b"/>
              <a:pathLst>
                <a:path w="2041082" h="1863186">
                  <a:moveTo>
                    <a:pt x="32967" y="0"/>
                  </a:moveTo>
                  <a:lnTo>
                    <a:pt x="2008115" y="0"/>
                  </a:lnTo>
                  <a:cubicBezTo>
                    <a:pt x="2016858" y="0"/>
                    <a:pt x="2025244" y="3473"/>
                    <a:pt x="2031426" y="9656"/>
                  </a:cubicBezTo>
                  <a:cubicBezTo>
                    <a:pt x="2037609" y="15838"/>
                    <a:pt x="2041082" y="24223"/>
                    <a:pt x="2041082" y="32967"/>
                  </a:cubicBezTo>
                  <a:lnTo>
                    <a:pt x="2041082" y="1830220"/>
                  </a:lnTo>
                  <a:cubicBezTo>
                    <a:pt x="2041082" y="1838963"/>
                    <a:pt x="2037609" y="1847348"/>
                    <a:pt x="2031426" y="1853531"/>
                  </a:cubicBezTo>
                  <a:cubicBezTo>
                    <a:pt x="2025244" y="1859713"/>
                    <a:pt x="2016858" y="1863186"/>
                    <a:pt x="2008115" y="1863186"/>
                  </a:cubicBezTo>
                  <a:lnTo>
                    <a:pt x="32967" y="1863186"/>
                  </a:lnTo>
                  <a:cubicBezTo>
                    <a:pt x="24223" y="1863186"/>
                    <a:pt x="15838" y="1859713"/>
                    <a:pt x="9656" y="1853531"/>
                  </a:cubicBezTo>
                  <a:cubicBezTo>
                    <a:pt x="3473" y="1847348"/>
                    <a:pt x="0" y="1838963"/>
                    <a:pt x="0" y="1830220"/>
                  </a:cubicBezTo>
                  <a:lnTo>
                    <a:pt x="0" y="32967"/>
                  </a:lnTo>
                  <a:cubicBezTo>
                    <a:pt x="0" y="24223"/>
                    <a:pt x="3473" y="15838"/>
                    <a:pt x="9656" y="9656"/>
                  </a:cubicBezTo>
                  <a:cubicBezTo>
                    <a:pt x="15838" y="3473"/>
                    <a:pt x="24223" y="0"/>
                    <a:pt x="3296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26AA24-58A4-8915-A894-986A0D9B350B}"/>
                </a:ext>
              </a:extLst>
            </p:cNvPr>
            <p:cNvSpPr txBox="1"/>
            <p:nvPr/>
          </p:nvSpPr>
          <p:spPr>
            <a:xfrm>
              <a:off x="3919550" y="1953562"/>
              <a:ext cx="4352899" cy="3993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0"/>
                </a:lnSpc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7654"/>
            <a:ext cx="10515600" cy="844550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944" y="2295262"/>
            <a:ext cx="3686175" cy="3744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현황 분석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타겟 설정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컨셉 도출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스토리보드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구현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프로모션 계획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향후 계획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공모전이 뭔지</a:t>
            </a:r>
            <a:r>
              <a:rPr lang="en-US" altLang="ko-KR" dirty="0"/>
              <a:t>(</a:t>
            </a:r>
            <a:r>
              <a:rPr lang="ko-KR" altLang="en-US" dirty="0"/>
              <a:t>일반적인 배경</a:t>
            </a:r>
            <a:r>
              <a:rPr lang="en-US" altLang="ko-KR" dirty="0"/>
              <a:t>)</a:t>
            </a:r>
            <a:r>
              <a:rPr lang="ko-KR" altLang="en-US" dirty="0"/>
              <a:t>부터 들어가기</a:t>
            </a:r>
            <a:endParaRPr lang="en-US" altLang="ko-KR" dirty="0"/>
          </a:p>
          <a:p>
            <a:r>
              <a:rPr lang="ko-KR" altLang="en-US" dirty="0"/>
              <a:t>이 앱이 왜 필요한지에 대한 배경 설정</a:t>
            </a:r>
            <a:endParaRPr lang="en-US" altLang="ko-KR" dirty="0"/>
          </a:p>
          <a:p>
            <a:r>
              <a:rPr lang="ko-KR" altLang="en-US" dirty="0"/>
              <a:t>시대별 요약 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3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B8D24-766C-B26B-89D3-C8AC8FEB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1525587"/>
            <a:ext cx="10515600" cy="844550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이 앱은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562B5-3487-F98D-1C47-56C6FF23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325" y="2608262"/>
            <a:ext cx="10515600" cy="3659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i="1" dirty="0"/>
              <a:t>“</a:t>
            </a:r>
            <a:r>
              <a:rPr lang="ko-KR" altLang="en-US" i="1" dirty="0"/>
              <a:t>공모전에 참여할 팀이 필요할 때</a:t>
            </a:r>
            <a:r>
              <a:rPr lang="en-US" altLang="ko-KR" i="1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온라인</a:t>
            </a:r>
            <a:r>
              <a:rPr lang="ko-KR" altLang="en-US" dirty="0"/>
              <a:t>으로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팀원</a:t>
            </a:r>
            <a:r>
              <a:rPr lang="ko-KR" altLang="en-US" dirty="0"/>
              <a:t>을 구할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효율적으로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인원</a:t>
            </a:r>
            <a:r>
              <a:rPr lang="ko-KR" altLang="en-US" dirty="0"/>
              <a:t>을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관리</a:t>
            </a:r>
            <a:r>
              <a:rPr lang="ko-KR" altLang="en-US" dirty="0"/>
              <a:t>하도록 도와주는 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AEDEE-EBA4-7748-D602-84F7248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3CEAA-17F3-ACE7-6C14-9BA0A774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DB07FC-9C1F-2BD6-BE62-2BD976CF9AC8}"/>
              </a:ext>
            </a:extLst>
          </p:cNvPr>
          <p:cNvGrpSpPr/>
          <p:nvPr/>
        </p:nvGrpSpPr>
        <p:grpSpPr>
          <a:xfrm rot="10800000">
            <a:off x="0" y="0"/>
            <a:ext cx="1044550" cy="6858000"/>
            <a:chOff x="0" y="0"/>
            <a:chExt cx="104455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42AC82-5A22-E6BB-5AE9-4AEF0681FD36}"/>
                </a:ext>
              </a:extLst>
            </p:cNvPr>
            <p:cNvSpPr/>
            <p:nvPr/>
          </p:nvSpPr>
          <p:spPr>
            <a:xfrm>
              <a:off x="438769" y="0"/>
              <a:ext cx="605781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A325C2-2677-A787-5A90-079377AC83ED}"/>
                </a:ext>
              </a:extLst>
            </p:cNvPr>
            <p:cNvSpPr/>
            <p:nvPr/>
          </p:nvSpPr>
          <p:spPr>
            <a:xfrm>
              <a:off x="158962" y="0"/>
              <a:ext cx="148581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F4724-1B3D-C806-E0B7-4D6448B51DD0}"/>
                </a:ext>
              </a:extLst>
            </p:cNvPr>
            <p:cNvSpPr/>
            <p:nvPr/>
          </p:nvSpPr>
          <p:spPr>
            <a:xfrm>
              <a:off x="0" y="0"/>
              <a:ext cx="45719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0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게임</a:t>
            </a:r>
            <a:r>
              <a:rPr lang="en-US" altLang="ko-KR" b="1" dirty="0"/>
              <a:t>, </a:t>
            </a:r>
            <a:r>
              <a:rPr lang="ko-KR" altLang="en-US" b="1" dirty="0"/>
              <a:t>앱 개발 현황</a:t>
            </a:r>
            <a:endParaRPr lang="en-US" altLang="ko-KR" b="1" dirty="0"/>
          </a:p>
          <a:p>
            <a:r>
              <a:rPr lang="ko-KR" altLang="en-US" b="1" dirty="0"/>
              <a:t>공모전 팀 구하기 힘들다</a:t>
            </a:r>
            <a:endParaRPr lang="en-US" altLang="ko-KR" b="1" dirty="0"/>
          </a:p>
          <a:p>
            <a:r>
              <a:rPr lang="ko-KR" altLang="en-US" b="1" dirty="0"/>
              <a:t>공모전 참가 팀에게 설문조사</a:t>
            </a:r>
            <a:endParaRPr lang="en-US" altLang="ko-KR" b="1" dirty="0"/>
          </a:p>
          <a:p>
            <a:pPr lvl="1"/>
            <a:r>
              <a:rPr lang="ko-KR" altLang="en-US" b="1" dirty="0"/>
              <a:t>어떤 방법으로 팀원을 </a:t>
            </a:r>
            <a:r>
              <a:rPr lang="ko-KR" altLang="en-US" b="1" dirty="0" err="1"/>
              <a:t>모았나요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공모전 관련 자료 </a:t>
            </a:r>
            <a:r>
              <a:rPr lang="en-US" altLang="ko-KR" dirty="0"/>
              <a:t>/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내용은 팀으로 참가하는 경우 팀원 구성 설문</a:t>
            </a:r>
            <a:r>
              <a:rPr lang="en-US" altLang="ko-KR" dirty="0"/>
              <a:t>? </a:t>
            </a:r>
            <a:r>
              <a:rPr lang="ko-KR" altLang="en-US" dirty="0"/>
              <a:t>있으면 좋겠는데</a:t>
            </a:r>
            <a:r>
              <a:rPr lang="en-US" altLang="ko-KR" dirty="0"/>
              <a:t>(</a:t>
            </a:r>
            <a:r>
              <a:rPr lang="ko-KR" altLang="en-US" dirty="0"/>
              <a:t>기존 팀 구성의 문제점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공모전 참가 조건 여러가지 예시</a:t>
            </a:r>
            <a:r>
              <a:rPr lang="en-US" altLang="ko-KR" dirty="0"/>
              <a:t>(</a:t>
            </a:r>
            <a:r>
              <a:rPr lang="ko-KR" altLang="en-US" dirty="0"/>
              <a:t>팀 구성에 대한 필요성을 주장</a:t>
            </a:r>
            <a:r>
              <a:rPr lang="en-US" altLang="ko-KR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8" name="오각형 7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4" name="갈매기형 수장 13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 분석</a:t>
            </a:r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31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공모전에　</a:t>
            </a:r>
            <a:r>
              <a:rPr lang="ko-KR" altLang="en-US" sz="4400" dirty="0">
                <a:solidFill>
                  <a:schemeClr val="accent4"/>
                </a:solidFill>
              </a:rPr>
              <a:t>참가한　경험이　</a:t>
            </a:r>
            <a:r>
              <a:rPr lang="ko-KR" altLang="en-US" sz="4400" dirty="0"/>
              <a:t>있나요？</a:t>
            </a:r>
            <a:endParaRPr lang="en-US" altLang="ko-KR" sz="4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1500E78-94AD-2768-B582-46EA0F44C93A}"/>
              </a:ext>
            </a:extLst>
          </p:cNvPr>
          <p:cNvSpPr/>
          <p:nvPr/>
        </p:nvSpPr>
        <p:spPr>
          <a:xfrm>
            <a:off x="-2279651" y="4086225"/>
            <a:ext cx="4559300" cy="4559300"/>
          </a:xfrm>
          <a:prstGeom prst="donut">
            <a:avLst>
              <a:gd name="adj" fmla="val 680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94DF5FD5-B425-ACB2-5509-D4F17AE6CE89}"/>
              </a:ext>
            </a:extLst>
          </p:cNvPr>
          <p:cNvSpPr/>
          <p:nvPr/>
        </p:nvSpPr>
        <p:spPr>
          <a:xfrm>
            <a:off x="-1734163" y="4631712"/>
            <a:ext cx="3468325" cy="3468325"/>
          </a:xfrm>
          <a:prstGeom prst="donut">
            <a:avLst>
              <a:gd name="adj" fmla="val 1778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7F6AC33-5EE5-458A-CCF2-D3D0FF627B88}"/>
              </a:ext>
            </a:extLst>
          </p:cNvPr>
          <p:cNvSpPr/>
          <p:nvPr/>
        </p:nvSpPr>
        <p:spPr>
          <a:xfrm>
            <a:off x="11077575" y="-465137"/>
            <a:ext cx="1660525" cy="1660525"/>
          </a:xfrm>
          <a:prstGeom prst="donut">
            <a:avLst>
              <a:gd name="adj" fmla="val 24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7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도출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768" y="1417583"/>
            <a:ext cx="9528463" cy="15756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rgbClr val="71DB29"/>
                </a:solidFill>
              </a:rPr>
              <a:t>공모전</a:t>
            </a:r>
            <a:r>
              <a:rPr lang="ko-KR" altLang="en-US" sz="4000" dirty="0"/>
              <a:t>에　팀으로 참가해볼까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1BCDC8-227A-6DC0-60E6-8881476111E3}"/>
              </a:ext>
            </a:extLst>
          </p:cNvPr>
          <p:cNvSpPr txBox="1">
            <a:spLocks/>
          </p:cNvSpPr>
          <p:nvPr/>
        </p:nvSpPr>
        <p:spPr>
          <a:xfrm>
            <a:off x="1331764" y="2641167"/>
            <a:ext cx="9528463" cy="1575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 구성원</a:t>
            </a:r>
            <a:r>
              <a:rPr lang="ko-KR" altLang="en-US" sz="4000" dirty="0"/>
              <a:t>은　어떻게　정하지？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4FD8DE-E93A-9A15-CE06-3B8C30B10F5F}"/>
              </a:ext>
            </a:extLst>
          </p:cNvPr>
          <p:cNvSpPr txBox="1">
            <a:spLocks/>
          </p:cNvSpPr>
          <p:nvPr/>
        </p:nvSpPr>
        <p:spPr>
          <a:xfrm>
            <a:off x="838201" y="4072658"/>
            <a:ext cx="10515590" cy="1575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내가 이 분야는 잘 모르는데．．．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0" name="오각형 9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4" name="갈매기형 수장 13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0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도출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4" name="오각형 13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</a:p>
          </p:txBody>
        </p:sp>
        <p:sp>
          <p:nvSpPr>
            <p:cNvPr id="17" name="갈매기형 수장 16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</a:p>
          </p:txBody>
        </p:sp>
        <p:sp>
          <p:nvSpPr>
            <p:cNvPr id="18" name="갈매기형 수장 17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</a:p>
          </p:txBody>
        </p:sp>
        <p:sp>
          <p:nvSpPr>
            <p:cNvPr id="19" name="갈매기형 수장 18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</a:p>
          </p:txBody>
        </p:sp>
        <p:sp>
          <p:nvSpPr>
            <p:cNvPr id="20" name="갈매기형 수장 19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</a:p>
          </p:txBody>
        </p:sp>
      </p:grpSp>
      <p:sp>
        <p:nvSpPr>
          <p:cNvPr id="6" name="타원 5"/>
          <p:cNvSpPr/>
          <p:nvPr/>
        </p:nvSpPr>
        <p:spPr>
          <a:xfrm>
            <a:off x="5085030" y="1593410"/>
            <a:ext cx="2021940" cy="194437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015308" y="1593410"/>
            <a:ext cx="2021940" cy="194437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136644" y="1593410"/>
            <a:ext cx="2021940" cy="194437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4953" y="3896823"/>
            <a:ext cx="204532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</a:rPr>
              <a:t>검색 필터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2267" y="4454941"/>
            <a:ext cx="1810693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00B0F0"/>
                </a:solidFill>
              </a:rPr>
              <a:t>필요한 역할</a:t>
            </a:r>
            <a:r>
              <a:rPr lang="en-US" altLang="ko-KR" sz="1600" dirty="0">
                <a:solidFill>
                  <a:srgbClr val="00B0F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00B0F0"/>
                </a:solidFill>
              </a:rPr>
              <a:t>나갈 공모전 등 검색 필터의 부재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7490" y="3874088"/>
            <a:ext cx="3037018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</a:rPr>
              <a:t>팀원 정보 열람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0652" y="4358488"/>
            <a:ext cx="1810693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00B0F0"/>
                </a:solidFill>
              </a:rPr>
              <a:t>팀과 팀원의</a:t>
            </a:r>
            <a:endParaRPr lang="en-US" altLang="ko-KR" sz="1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B0F0"/>
                </a:solidFill>
              </a:rPr>
              <a:t>상호 정보 공유가</a:t>
            </a:r>
            <a:endParaRPr lang="en-US" altLang="ko-KR" sz="1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00B0F0"/>
                </a:solidFill>
              </a:rPr>
              <a:t>힘들다</a:t>
            </a:r>
            <a:endParaRPr lang="en-US" altLang="ko-KR" sz="1600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8885" y="3874088"/>
            <a:ext cx="3350998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</a:rPr>
              <a:t>복잡한 신청 방식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39037" y="4374919"/>
            <a:ext cx="1810693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00B0F0"/>
                </a:solidFill>
              </a:rPr>
              <a:t>공모전에 신청하려면 외부 홈페이지</a:t>
            </a:r>
            <a:r>
              <a:rPr lang="en-US" altLang="ko-KR" sz="1600" dirty="0">
                <a:solidFill>
                  <a:srgbClr val="00B0F0"/>
                </a:solidFill>
              </a:rPr>
              <a:t>/</a:t>
            </a:r>
            <a:r>
              <a:rPr lang="ko-KR" altLang="en-US" sz="1600" dirty="0">
                <a:solidFill>
                  <a:srgbClr val="00B0F0"/>
                </a:solidFill>
              </a:rPr>
              <a:t>메일에 만든 서류를 </a:t>
            </a:r>
            <a:r>
              <a:rPr lang="ko-KR" altLang="en-US" sz="1600" dirty="0" err="1">
                <a:solidFill>
                  <a:srgbClr val="00B0F0"/>
                </a:solidFill>
              </a:rPr>
              <a:t>제출해야됨</a:t>
            </a:r>
            <a:endParaRPr lang="en-US" altLang="ko-KR" sz="1600" dirty="0">
              <a:solidFill>
                <a:srgbClr val="00B0F0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448" y="1962476"/>
            <a:ext cx="1162308" cy="116230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8" y="1916146"/>
            <a:ext cx="1298900" cy="12989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07" y="1811053"/>
            <a:ext cx="1477636" cy="14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7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defRPr dirty="0">
            <a:solidFill>
              <a:schemeClr val="accent4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1523</Words>
  <Application>Microsoft Office PowerPoint</Application>
  <PresentationFormat>와이드스크린</PresentationFormat>
  <Paragraphs>511</Paragraphs>
  <Slides>27</Slides>
  <Notes>25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-apple-system</vt:lpstr>
      <vt:lpstr>D2Coding</vt:lpstr>
      <vt:lpstr>Fira Sans Extra Condensed Medium</vt:lpstr>
      <vt:lpstr>Noto Sans KR</vt:lpstr>
      <vt:lpstr>맑은 고딕</vt:lpstr>
      <vt:lpstr>함초롬돋움</vt:lpstr>
      <vt:lpstr>Arial</vt:lpstr>
      <vt:lpstr>1_Office 테마</vt:lpstr>
      <vt:lpstr>소제목</vt:lpstr>
      <vt:lpstr>인스턴스 공모전</vt:lpstr>
      <vt:lpstr>목차</vt:lpstr>
      <vt:lpstr>PowerPoint 프레젠테이션</vt:lpstr>
      <vt:lpstr>이 앱은...</vt:lpstr>
      <vt:lpstr>상황 분석</vt:lpstr>
      <vt:lpstr>PowerPoint 프레젠테이션</vt:lpstr>
      <vt:lpstr>문제점 도출</vt:lpstr>
      <vt:lpstr>문제점 도출</vt:lpstr>
      <vt:lpstr>공모전　팀　참가 지금까지는？</vt:lpstr>
      <vt:lpstr>문제점 도출</vt:lpstr>
      <vt:lpstr>문제점 원인 분석</vt:lpstr>
      <vt:lpstr>콘텐츠 분석</vt:lpstr>
      <vt:lpstr>해결 방안</vt:lpstr>
      <vt:lpstr>주 타겟&amp;서브 타겟</vt:lpstr>
      <vt:lpstr>앱 이름</vt:lpstr>
      <vt:lpstr>비즈니스 모델 캔버스</vt:lpstr>
      <vt:lpstr>메인 화면</vt:lpstr>
      <vt:lpstr>팀원 구인</vt:lpstr>
      <vt:lpstr>파티 참가</vt:lpstr>
      <vt:lpstr>공모전 신청</vt:lpstr>
      <vt:lpstr>상호 평가</vt:lpstr>
      <vt:lpstr>SWOT 분석</vt:lpstr>
      <vt:lpstr>SWOT 분석</vt:lpstr>
      <vt:lpstr>SWOT 분석 전략</vt:lpstr>
      <vt:lpstr>????</vt:lpstr>
      <vt:lpstr>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영수 최</cp:lastModifiedBy>
  <cp:revision>69</cp:revision>
  <dcterms:created xsi:type="dcterms:W3CDTF">2024-03-19T04:13:51Z</dcterms:created>
  <dcterms:modified xsi:type="dcterms:W3CDTF">2024-04-19T14:18:34Z</dcterms:modified>
</cp:coreProperties>
</file>