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337" r:id="rId4"/>
    <p:sldId id="259" r:id="rId5"/>
    <p:sldId id="260" r:id="rId6"/>
    <p:sldId id="334" r:id="rId7"/>
    <p:sldId id="335" r:id="rId8"/>
    <p:sldId id="336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2AD1-A077-451D-823C-D71CC76C8C8D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7615-233F-4839-8587-E19B60B2D0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1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CD35E-506E-EEFB-1AD7-EA1632766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923E6E-AE95-E751-2381-9FDC45595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46D7B-C18D-D4E7-8B39-2BB1BA9D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6F8-E32D-49A5-80E7-868007AB96F1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E70FE-51F3-5143-C277-2840AE84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260277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02357-071A-B8A5-A340-FE89E17D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56E9A4-B326-BEFE-F3B0-E49534720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A7EFA-5A44-64A9-345B-38BBDCB6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E821-9059-462D-978E-4A159A3DF363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5A3A2-46D7-E21D-07E8-749ECC93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30216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DD0A71-DEC3-839C-8BDE-65BBA6343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CE9600-7E05-4AF4-1827-174B459FE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11A93-C680-78CD-26C8-8A0DD474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103D-CE54-4800-9E55-FAF6EC01EA5D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5E4B3-6F57-CFC6-F008-A276823E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247731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DABF-E070-4258-B1B7-DFC1AEE3F157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1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3789" y="6586613"/>
            <a:ext cx="711664" cy="230400"/>
          </a:xfrm>
        </p:spPr>
        <p:txBody>
          <a:bodyPr/>
          <a:lstStyle>
            <a:lvl1pPr>
              <a:defRPr lang="ko-KR" altLang="en-US" sz="9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346F885F-BBA5-4FEF-9723-E4BF6E51B844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32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 txBox="1">
            <a:spLocks/>
          </p:cNvSpPr>
          <p:nvPr userDrawn="1"/>
        </p:nvSpPr>
        <p:spPr>
          <a:xfrm>
            <a:off x="9508064" y="6586181"/>
            <a:ext cx="479164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lang="en-US" altLang="ko-KR" sz="9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/20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98000" y="6588000"/>
            <a:ext cx="2196000" cy="230400"/>
          </a:xfrm>
          <a:prstGeom prst="rect">
            <a:avLst/>
          </a:prstGeom>
        </p:spPr>
        <p:txBody>
          <a:bodyPr/>
          <a:lstStyle>
            <a:lvl1pPr>
              <a:defRPr lang="en-US" altLang="ko-KR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202034017 </a:t>
            </a:r>
            <a:r>
              <a:rPr lang="ko-KR" altLang="en-US" dirty="0"/>
              <a:t>최영수 앱 기획 발표자료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95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38A73-C9A7-43FD-9E79-CE14ABBD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A0B10-9863-7B65-2E6B-57FB5685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409615-756F-89AE-9640-D72E60FD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8E11-6CAA-46D7-9CB5-D138FED89518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D630F-62FD-DD74-6C30-3A56D451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90674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CBFC7-6702-5C75-AA6F-EF8E0B92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9215C-1A35-D42A-A383-51DC54E5D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1099F-C861-565F-A8F8-5FAB4AB2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C033-371D-4710-B723-BEEF04A22953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0A28C-9681-7C58-EADB-130F0246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400629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7279-D3D7-D9C6-A726-81519541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B8CBF-8CAC-02DF-CFBB-FEE3AC888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77DE31-B0D1-B9F9-3356-3D0813B94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763F9-F801-E104-D115-21C8EA63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E699-3E00-4AEB-A827-4D5634336B58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CDEC2-CE69-1276-5109-A7D3F63B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38957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75967-5725-E303-970B-0793BC79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7FA66-FB4B-E3AF-5DBE-9933704E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2FBFB-ECC8-4BF4-C7C2-FAA5CA72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3AF72F-39EC-5644-FFC0-10907A72B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5666F9-2E97-0FF7-1AB5-25F3E1FB0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FC523A-83D6-F040-F79C-7F1CAFE8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D590-29AD-4F4F-826F-BB8DCD394AAC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374DAD-399F-76B6-8D0E-F5B3E88F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21444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A88E4-06E4-2B08-2097-5BE32F68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B45F6-5206-C4BF-B750-0D180E57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914A-2C7D-43C9-9599-A0C91F1DA368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95B2B6-56BF-D783-DB21-46ABED49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155669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654817-8A5A-8DD4-A435-BA94A2BC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BADF6-1282-4688-97DC-222E4E7E09B3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313397-6CE8-C82B-1BB3-4CE05B33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110223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79143-E781-EB74-D718-A74900AC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50CE1-FCF8-5801-CBE0-459D460E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EEF8D-89EF-017A-9D77-DB1796043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C63F7-2D9D-A7F4-8E34-0695E740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49BE-9187-4679-A783-78B075C5B5FF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FF686-98FE-09E6-53DC-D2551050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121808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2A233-3E9E-D0AF-215C-3EF10B4D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FD3E19-2B3B-2D50-9CF0-FA7F46CEE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9BA32-15DF-A6C9-97CA-C3606184A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01A994-B9AC-8A10-8EC1-BA7ADF94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27A7C-F9AB-49EA-9C01-1D2B8C8C3A7D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7EEE7-91E0-D8C5-8FDE-0D2F787C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360287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B5D495-ADBD-3E48-C5F6-2E8C393E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8C133-CE6A-97ED-8EAE-8DB36F93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1A150-B2CA-E8CE-802D-0F6FF2AEA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38E83-29A4-462D-BF81-33701D3B7328}" type="datetime1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4A5E7-E5BC-0636-1869-1B26539C0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82000"/>
                  </a:schemeClr>
                </a:solidFill>
                <a:latin typeface="+mj-lt"/>
              </a:defRPr>
            </a:lvl1pPr>
          </a:lstStyle>
          <a:p>
            <a:r>
              <a:rPr lang="en-US" altLang="ko-KR" dirty="0"/>
              <a:t>202034017 </a:t>
            </a:r>
            <a:r>
              <a:rPr lang="ko-KR" altLang="en-US" dirty="0"/>
              <a:t>최영수 앱 기획 발표자료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BE8A1-91E6-3FF6-D51A-6A34B6682F56}"/>
              </a:ext>
            </a:extLst>
          </p:cNvPr>
          <p:cNvSpPr txBox="1"/>
          <p:nvPr userDrawn="1"/>
        </p:nvSpPr>
        <p:spPr>
          <a:xfrm>
            <a:off x="11353800" y="6501591"/>
            <a:ext cx="83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DB8822E2-722D-4D61-BDA8-F8AA41BBEF1F}" type="slidenum">
              <a:rPr lang="ko-KR" altLang="en-US" sz="1100" smtClean="0"/>
              <a:pPr algn="l"/>
              <a:t>‹#›</a:t>
            </a:fld>
            <a:r>
              <a:rPr lang="en-US" altLang="ko-KR" sz="1100" dirty="0"/>
              <a:t>/5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634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06970-835B-2331-2D80-6C261B9A0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모여라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공모전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68014A-1673-FA32-5974-D0CAD64C8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ko-KR" altLang="en-US" dirty="0"/>
              <a:t>함께 공모전에 나갈 사람을 찾습니다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42708-2F1D-AE3B-8FB7-854C32A1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399769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 txBox="1">
            <a:spLocks/>
          </p:cNvSpPr>
          <p:nvPr/>
        </p:nvSpPr>
        <p:spPr>
          <a:xfrm>
            <a:off x="4296000" y="1197034"/>
            <a:ext cx="3600000" cy="48629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di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현황 분석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 algn="di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타겟 설정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 algn="di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컨셉 도출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 algn="di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스토리보드</a:t>
            </a:r>
            <a:endParaRPr lang="en-US" altLang="ko-KR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514350" indent="-514350" algn="di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프로모션 계획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298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lt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latin typeface="+mj-lt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202034017 </a:t>
            </a:r>
            <a:r>
              <a:rPr lang="ko-KR" altLang="en-US" dirty="0">
                <a:solidFill>
                  <a:schemeClr val="tx1"/>
                </a:solidFill>
              </a:rPr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516D874-BA64-0041-08EB-02732A5B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CA41E-61D9-F8A9-A8A5-05C1A98DE70E}"/>
              </a:ext>
            </a:extLst>
          </p:cNvPr>
          <p:cNvSpPr txBox="1">
            <a:spLocks/>
          </p:cNvSpPr>
          <p:nvPr/>
        </p:nvSpPr>
        <p:spPr>
          <a:xfrm>
            <a:off x="1387181" y="1073005"/>
            <a:ext cx="9417638" cy="1821796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/>
              <a:t>진짜 문제점이 </a:t>
            </a:r>
            <a:r>
              <a:rPr lang="ko-KR" altLang="en-US" sz="4400" b="1" dirty="0" err="1"/>
              <a:t>뭔데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5651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31C5-DF11-E860-5FE8-39C03E63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82661"/>
            <a:ext cx="10515600" cy="78828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현황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DB0925-5A25-8533-C40C-AAB3ED4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발표자료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168FF-298A-9A3D-FD48-2C736E66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790" y="869805"/>
            <a:ext cx="9417638" cy="1821796"/>
          </a:xfrm>
          <a:ln w="28575">
            <a:solidFill>
              <a:srgbClr val="FF0000"/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400" b="1" dirty="0"/>
              <a:t>“</a:t>
            </a:r>
            <a:r>
              <a:rPr lang="ko-KR" altLang="en-US" sz="4400" b="1" dirty="0"/>
              <a:t>임금 격차</a:t>
            </a:r>
            <a:r>
              <a:rPr lang="en-US" altLang="ko-KR" sz="4400" b="1" dirty="0"/>
              <a:t>“, “</a:t>
            </a:r>
            <a:r>
              <a:rPr lang="ko-KR" altLang="en-US" sz="4400" b="1" dirty="0"/>
              <a:t>근로조건 열악</a:t>
            </a:r>
            <a:r>
              <a:rPr lang="en-US" altLang="ko-KR" sz="4400" b="1" dirty="0"/>
              <a:t>“</a:t>
            </a:r>
          </a:p>
          <a:p>
            <a:pPr marL="0" indent="0" algn="ctr">
              <a:buNone/>
            </a:pPr>
            <a:r>
              <a:rPr lang="ko-KR" altLang="en-US" sz="4400" b="1" dirty="0"/>
              <a:t>청년들은 대기업을 바라본다</a:t>
            </a:r>
            <a:r>
              <a:rPr lang="en-US" altLang="ko-KR" sz="4400" b="1" dirty="0"/>
              <a:t>!</a:t>
            </a:r>
            <a:endParaRPr lang="ko-KR" altLang="en-US" sz="3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292526-CF87-0710-85B3-34741EE4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01" y="3049077"/>
            <a:ext cx="3276026" cy="24893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1699102-AD0F-8B2A-B3A1-D1032AA5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01" y="3394526"/>
            <a:ext cx="2350706" cy="2827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04557EFF-50ED-A99F-7015-DF795F2C9630}"/>
              </a:ext>
            </a:extLst>
          </p:cNvPr>
          <p:cNvSpPr txBox="1">
            <a:spLocks/>
          </p:cNvSpPr>
          <p:nvPr/>
        </p:nvSpPr>
        <p:spPr>
          <a:xfrm>
            <a:off x="4062495" y="3294936"/>
            <a:ext cx="2119805" cy="1207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◀청년층의 중소기업 기피에 대한 뉴스 기사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연합뉴스</a:t>
            </a:r>
            <a:r>
              <a:rPr lang="en-US" altLang="ko-KR" sz="1200" dirty="0"/>
              <a:t>)</a:t>
            </a:r>
            <a:r>
              <a:rPr lang="ko-KR" altLang="en-US" sz="1200" dirty="0"/>
              <a:t> 청년 중소기업 </a:t>
            </a:r>
            <a:endParaRPr lang="en-US" altLang="ko-KR" sz="1200" dirty="0"/>
          </a:p>
          <a:p>
            <a:r>
              <a:rPr lang="ko-KR" altLang="en-US" sz="1200" dirty="0"/>
              <a:t>기피</a:t>
            </a:r>
            <a:r>
              <a:rPr lang="en-US" altLang="ko-KR" sz="1200" dirty="0"/>
              <a:t>… </a:t>
            </a:r>
            <a:r>
              <a:rPr lang="ko-KR" altLang="en-US" sz="1200" dirty="0"/>
              <a:t>대기업과 임금 격차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배 </a:t>
            </a:r>
            <a:r>
              <a:rPr lang="en-US" altLang="ko-KR" sz="1200" dirty="0"/>
              <a:t>· </a:t>
            </a:r>
            <a:r>
              <a:rPr lang="ko-KR" altLang="en-US" sz="1200" dirty="0"/>
              <a:t>근로조건 열악</a:t>
            </a:r>
            <a:r>
              <a:rPr lang="en-US" altLang="ko-KR" sz="1200" dirty="0"/>
              <a:t>,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4445A735-2B8A-C6D1-8ACB-710DBF09EE44}"/>
              </a:ext>
            </a:extLst>
          </p:cNvPr>
          <p:cNvSpPr txBox="1">
            <a:spLocks/>
          </p:cNvSpPr>
          <p:nvPr/>
        </p:nvSpPr>
        <p:spPr>
          <a:xfrm>
            <a:off x="6741169" y="4188321"/>
            <a:ext cx="2521254" cy="15981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200" dirty="0"/>
              <a:t>[</a:t>
            </a:r>
            <a:r>
              <a:rPr lang="ko-KR" altLang="en-US" sz="1200" dirty="0"/>
              <a:t>대졸자들은 왜</a:t>
            </a:r>
            <a:r>
              <a:rPr lang="en-US" altLang="ko-KR" sz="1200" dirty="0"/>
              <a:t> </a:t>
            </a:r>
            <a:r>
              <a:rPr lang="ko-KR" altLang="en-US" sz="1200" dirty="0"/>
              <a:t>중소기업을</a:t>
            </a:r>
            <a:endParaRPr lang="en-US" altLang="ko-KR" sz="1200" dirty="0"/>
          </a:p>
          <a:p>
            <a:pPr algn="r"/>
            <a:r>
              <a:rPr lang="ko-KR" altLang="en-US" sz="1200" dirty="0"/>
              <a:t>기피하는가</a:t>
            </a:r>
            <a:r>
              <a:rPr lang="en-US" altLang="ko-KR" sz="1200" dirty="0"/>
              <a:t>?] </a:t>
            </a:r>
            <a:r>
              <a:rPr lang="ko-KR" altLang="en-US" sz="1200" dirty="0"/>
              <a:t>에 대한 논문▶</a:t>
            </a:r>
            <a:endParaRPr lang="en-US" altLang="ko-KR" sz="1200" dirty="0"/>
          </a:p>
          <a:p>
            <a:endParaRPr lang="en-US" altLang="ko-KR" sz="1200" dirty="0"/>
          </a:p>
          <a:p>
            <a:pPr algn="r"/>
            <a:r>
              <a:rPr lang="ko-KR" altLang="en-US" sz="1200" dirty="0"/>
              <a:t>경기대학교 직업학과</a:t>
            </a:r>
            <a:endParaRPr lang="en-US" altLang="ko-KR" sz="1200" dirty="0"/>
          </a:p>
          <a:p>
            <a:pPr algn="r"/>
            <a:r>
              <a:rPr lang="ko-KR" altLang="en-US" sz="1200" dirty="0"/>
              <a:t>강순희 교수</a:t>
            </a:r>
            <a:endParaRPr lang="en-US" altLang="ko-KR" sz="1200" dirty="0"/>
          </a:p>
          <a:p>
            <a:pPr algn="r"/>
            <a:endParaRPr lang="en-US" altLang="ko-KR" sz="1200" dirty="0"/>
          </a:p>
          <a:p>
            <a:pPr algn="r"/>
            <a:r>
              <a:rPr lang="ko-KR" altLang="en-US" sz="1200" dirty="0"/>
              <a:t>한국고용정보원  </a:t>
            </a:r>
            <a:endParaRPr lang="en-US" altLang="ko-KR" sz="1200" dirty="0"/>
          </a:p>
          <a:p>
            <a:pPr algn="r"/>
            <a:r>
              <a:rPr lang="ko-KR" altLang="en-US" sz="1200" dirty="0" err="1"/>
              <a:t>안준기</a:t>
            </a:r>
            <a:r>
              <a:rPr lang="ko-KR" altLang="en-US" sz="1200" dirty="0"/>
              <a:t> 연구위원</a:t>
            </a:r>
            <a:endParaRPr lang="en-US" altLang="ko-KR" sz="1200" dirty="0"/>
          </a:p>
        </p:txBody>
      </p:sp>
      <p:pic>
        <p:nvPicPr>
          <p:cNvPr id="1026" name="Picture 2" descr="취업난 속에 중소기업 69%는 '인력부족' 호소">
            <a:extLst>
              <a:ext uri="{FF2B5EF4-FFF2-40B4-BE49-F238E27FC236}">
                <a16:creationId xmlns:a16="http://schemas.microsoft.com/office/drawing/2014/main" id="{939A5CC3-6E62-D020-70A1-6022D1593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9" r="17482"/>
          <a:stretch/>
        </p:blipFill>
        <p:spPr bwMode="auto">
          <a:xfrm>
            <a:off x="2238176" y="4495507"/>
            <a:ext cx="2350706" cy="20434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36429BF1-8BB0-4829-1C81-728BAD7C7118}"/>
              </a:ext>
            </a:extLst>
          </p:cNvPr>
          <p:cNvSpPr txBox="1">
            <a:spLocks/>
          </p:cNvSpPr>
          <p:nvPr/>
        </p:nvSpPr>
        <p:spPr>
          <a:xfrm>
            <a:off x="4824860" y="5035471"/>
            <a:ext cx="2119805" cy="1207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◀</a:t>
            </a:r>
            <a:r>
              <a:rPr lang="ko-KR" altLang="en-US" sz="1200" dirty="0" err="1"/>
              <a:t>잡코리아</a:t>
            </a:r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중소기업 인력부족 현황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214</a:t>
            </a:r>
            <a:r>
              <a:rPr lang="ko-KR" altLang="en-US" sz="1200" dirty="0"/>
              <a:t>개 중소기업 대상</a:t>
            </a:r>
            <a:endParaRPr lang="en-US" altLang="ko-KR" sz="1200" dirty="0"/>
          </a:p>
          <a:p>
            <a:r>
              <a:rPr lang="ko-KR" altLang="en-US" sz="1200" dirty="0"/>
              <a:t>조사결과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8491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31C5-DF11-E860-5FE8-39C03E63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82661"/>
            <a:ext cx="10515600" cy="78828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현황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DB0925-5A25-8533-C40C-AAB3ED4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발표자료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0BE5A2E-1DFB-2FEB-21F2-27BCB74CC8DF}"/>
              </a:ext>
            </a:extLst>
          </p:cNvPr>
          <p:cNvGrpSpPr/>
          <p:nvPr/>
        </p:nvGrpSpPr>
        <p:grpSpPr>
          <a:xfrm>
            <a:off x="1034652" y="2457562"/>
            <a:ext cx="10332243" cy="3967050"/>
            <a:chOff x="1090520" y="2112111"/>
            <a:chExt cx="10332243" cy="39670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E05DAB4-23F7-7AFB-7066-BED6D632E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5" t="34092" r="-1054" b="6124"/>
            <a:stretch/>
          </p:blipFill>
          <p:spPr>
            <a:xfrm>
              <a:off x="1090520" y="2112111"/>
              <a:ext cx="10332243" cy="396705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E829AA-04FF-1E48-B56A-6975BC62542B}"/>
                </a:ext>
              </a:extLst>
            </p:cNvPr>
            <p:cNvSpPr/>
            <p:nvPr/>
          </p:nvSpPr>
          <p:spPr>
            <a:xfrm>
              <a:off x="7470598" y="3582024"/>
              <a:ext cx="3552117" cy="14872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E078EF-98DE-5F18-363D-AA67AFB7BE0C}"/>
                </a:ext>
              </a:extLst>
            </p:cNvPr>
            <p:cNvSpPr/>
            <p:nvPr/>
          </p:nvSpPr>
          <p:spPr>
            <a:xfrm>
              <a:off x="2381251" y="2725294"/>
              <a:ext cx="8720230" cy="579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CCBBBB-5F42-34C2-5717-30E75BD0B139}"/>
                </a:ext>
              </a:extLst>
            </p:cNvPr>
            <p:cNvSpPr/>
            <p:nvPr/>
          </p:nvSpPr>
          <p:spPr>
            <a:xfrm>
              <a:off x="3792721" y="3267075"/>
              <a:ext cx="3552117" cy="1802162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C4F6919-96CF-D4E9-CCDF-AE8396FBCFCF}"/>
                </a:ext>
              </a:extLst>
            </p:cNvPr>
            <p:cNvSpPr/>
            <p:nvPr/>
          </p:nvSpPr>
          <p:spPr>
            <a:xfrm>
              <a:off x="9831547" y="3115719"/>
              <a:ext cx="1281206" cy="418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0C45B00-37D7-636D-8A21-1EF245AF6730}"/>
                </a:ext>
              </a:extLst>
            </p:cNvPr>
            <p:cNvSpPr/>
            <p:nvPr/>
          </p:nvSpPr>
          <p:spPr>
            <a:xfrm>
              <a:off x="9976475" y="3625126"/>
              <a:ext cx="255428" cy="1425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43E59B4C-5916-43CB-F3DB-C3FE741B54F4}"/>
                </a:ext>
              </a:extLst>
            </p:cNvPr>
            <p:cNvSpPr/>
            <p:nvPr/>
          </p:nvSpPr>
          <p:spPr>
            <a:xfrm rot="15697304">
              <a:off x="9041867" y="3152570"/>
              <a:ext cx="447675" cy="2726271"/>
            </a:xfrm>
            <a:prstGeom prst="downArrow">
              <a:avLst/>
            </a:prstGeom>
            <a:solidFill>
              <a:srgbClr val="FFFF00"/>
            </a:solidFill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168FF-298A-9A3D-FD48-2C736E66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920" y="565904"/>
            <a:ext cx="9075706" cy="2021742"/>
          </a:xfrm>
          <a:ln w="28575">
            <a:noFill/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3200" b="1" dirty="0"/>
              <a:t>포트폴리오를 준비하기위해 </a:t>
            </a:r>
            <a:r>
              <a:rPr lang="en-US" altLang="ko-KR" sz="3200" b="1" dirty="0"/>
              <a:t>2020</a:t>
            </a:r>
            <a:r>
              <a:rPr lang="ko-KR" altLang="en-US" sz="3200" b="1" dirty="0"/>
              <a:t>년 이후</a:t>
            </a:r>
            <a:endParaRPr lang="en-US" altLang="ko-KR" sz="3200" b="1" dirty="0"/>
          </a:p>
          <a:p>
            <a:pPr marL="0" indent="0" algn="ctr">
              <a:buNone/>
            </a:pPr>
            <a:r>
              <a:rPr lang="ko-KR" altLang="en-US" sz="3200" b="1" dirty="0"/>
              <a:t>공모전에 뛰어드는 대학생이 다시 늘고있다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12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컨셉 도출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  <a:endParaRPr lang="en-US" altLang="ko-KR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F366351-93BF-9263-15EF-6F03988FF5BF}"/>
              </a:ext>
            </a:extLst>
          </p:cNvPr>
          <p:cNvGraphicFramePr>
            <a:graphicFrameLocks/>
          </p:cNvGraphicFramePr>
          <p:nvPr/>
        </p:nvGraphicFramePr>
        <p:xfrm>
          <a:off x="1676400" y="1209678"/>
          <a:ext cx="8839200" cy="514205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497">
                <a:tc rowSpan="2"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파트너십</a:t>
                      </a:r>
                      <a:endParaRPr lang="en-AU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AU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AU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고등학교 교사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학생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altLang="ko-KR" sz="11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IT/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디자인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관련 학과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코딩 문제 사이트</a:t>
                      </a:r>
                      <a:endParaRPr lang="en-AU" sz="11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AU" sz="11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공모전 주최자  </a:t>
                      </a:r>
                      <a:endParaRPr lang="en-AU" sz="11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활동</a:t>
                      </a:r>
                      <a:endParaRPr lang="en-US" altLang="ko-KR" sz="14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altLang="ko-KR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altLang="ko-KR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운영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altLang="ko-KR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공모전 소개 글 게시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altLang="ko-KR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앱 홍보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가치 제안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noProof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개인 사용자</a:t>
                      </a:r>
                      <a:r>
                        <a:rPr lang="en-US" altLang="ko-KR" sz="1100" b="0" kern="1200" noProof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-&gt;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공모전 관련 정보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팀원 모집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빠른 참가 신청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기업 사용자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-&gt;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자사 공모전 홍보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고객 관계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신규 공모전 소식 공지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고객 세그먼트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게임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/ IT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개발 팀을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꾸리거나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관련 공모전에 참가할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10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~ 20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프로그래머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디자이너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기획자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</a:t>
                      </a:r>
                      <a:endParaRPr kumimoji="0" lang="en-AU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altLang="ko-KR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핵심 자원</a:t>
                      </a:r>
                      <a:endParaRPr lang="en-AU" altLang="ko-KR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AU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AU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접속자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수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altLang="ko-KR" sz="11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제휴 공모전 기업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기관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endParaRPr lang="en-AU" sz="11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채널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어플리케이션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웹 사이트</a:t>
                      </a:r>
                      <a:endParaRPr kumimoji="0" lang="en-AU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6436"/>
                  </a:ext>
                </a:extLst>
              </a:tr>
              <a:tr h="1417784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비용</a:t>
                      </a:r>
                      <a:endParaRPr lang="en-US" altLang="ko-KR" sz="1400" b="0" kern="12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algn="ctr"/>
                      <a:endParaRPr lang="en-US" altLang="ko-KR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서버 유지비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US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마케팅 비</a:t>
                      </a:r>
                      <a:endParaRPr lang="en-AU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endParaRPr lang="en-AU" sz="1100" b="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커뮤니티 관리자 인건비</a:t>
                      </a:r>
                      <a:endParaRPr lang="en-AU" sz="11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ko-KR" alt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수익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앱 또는 사이트의 배너 광고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 marL="82296" marR="82296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13">
            <a:extLst>
              <a:ext uri="{FF2B5EF4-FFF2-40B4-BE49-F238E27FC236}">
                <a16:creationId xmlns:a16="http://schemas.microsoft.com/office/drawing/2014/main" id="{7C548CB0-B5DC-F3CB-950C-91280F7AEE3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6786" y="1226431"/>
            <a:ext cx="508000" cy="60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E81ED02B-B275-8E45-B70E-581C4E87FA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5249" y="1209013"/>
            <a:ext cx="508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5896CB61-BB34-B3D5-383A-5F70D0671D1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2838" y="1139187"/>
            <a:ext cx="558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7">
            <a:extLst>
              <a:ext uri="{FF2B5EF4-FFF2-40B4-BE49-F238E27FC236}">
                <a16:creationId xmlns:a16="http://schemas.microsoft.com/office/drawing/2014/main" id="{B0D4B9EB-C629-686B-C324-C7E33D40095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l="11171"/>
          <a:stretch>
            <a:fillRect/>
          </a:stretch>
        </p:blipFill>
        <p:spPr bwMode="auto">
          <a:xfrm>
            <a:off x="6258834" y="4986906"/>
            <a:ext cx="452438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9">
            <a:extLst>
              <a:ext uri="{FF2B5EF4-FFF2-40B4-BE49-F238E27FC236}">
                <a16:creationId xmlns:a16="http://schemas.microsoft.com/office/drawing/2014/main" id="{6A4E0142-8126-A8E2-6711-AAA912056AC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81096" y="1183939"/>
            <a:ext cx="700148" cy="65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0">
            <a:extLst>
              <a:ext uri="{FF2B5EF4-FFF2-40B4-BE49-F238E27FC236}">
                <a16:creationId xmlns:a16="http://schemas.microsoft.com/office/drawing/2014/main" id="{10E73F38-6269-07E6-0679-9FCED154633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34627" y="1218562"/>
            <a:ext cx="479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50AA3E71-DC8D-00CF-4A93-38F73211CBA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 t="8025" r="6839"/>
          <a:stretch>
            <a:fillRect/>
          </a:stretch>
        </p:blipFill>
        <p:spPr bwMode="auto">
          <a:xfrm>
            <a:off x="1819050" y="5044056"/>
            <a:ext cx="534988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>
            <a:extLst>
              <a:ext uri="{FF2B5EF4-FFF2-40B4-BE49-F238E27FC236}">
                <a16:creationId xmlns:a16="http://schemas.microsoft.com/office/drawing/2014/main" id="{F2A0F725-BF50-6A0D-1C81-6E81452A8AD1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rcRect b="6728"/>
          <a:stretch>
            <a:fillRect/>
          </a:stretch>
        </p:blipFill>
        <p:spPr bwMode="auto">
          <a:xfrm>
            <a:off x="3481096" y="2951127"/>
            <a:ext cx="67180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D22D59DB-D2AB-C087-A627-3087499CF4C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50768" y="2879734"/>
            <a:ext cx="4984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1B1358-CCA1-985F-D6E0-A0912BBC0DFF}"/>
              </a:ext>
            </a:extLst>
          </p:cNvPr>
          <p:cNvSpPr txBox="1"/>
          <p:nvPr/>
        </p:nvSpPr>
        <p:spPr>
          <a:xfrm>
            <a:off x="1611310" y="909715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spc="600" dirty="0">
                <a:solidFill>
                  <a:schemeClr val="bg2">
                    <a:lumMod val="25000"/>
                  </a:schemeClr>
                </a:solidFill>
              </a:rPr>
              <a:t>비즈니스 모델 캔버스</a:t>
            </a:r>
          </a:p>
        </p:txBody>
      </p:sp>
    </p:spTree>
    <p:extLst>
      <p:ext uri="{BB962C8B-B14F-4D97-AF65-F5344CB8AC3E}">
        <p14:creationId xmlns:p14="http://schemas.microsoft.com/office/powerpoint/2010/main" val="8184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71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제목을 입력하세요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  <a:endParaRPr lang="en-US" altLang="ko-KR" dirty="0"/>
          </a:p>
        </p:txBody>
      </p:sp>
      <p:grpSp>
        <p:nvGrpSpPr>
          <p:cNvPr id="9" name="Google Shape;593;p25">
            <a:extLst>
              <a:ext uri="{FF2B5EF4-FFF2-40B4-BE49-F238E27FC236}">
                <a16:creationId xmlns:a16="http://schemas.microsoft.com/office/drawing/2014/main" id="{2001CB16-140D-B3EB-65E4-2323B5CFA343}"/>
              </a:ext>
            </a:extLst>
          </p:cNvPr>
          <p:cNvGrpSpPr/>
          <p:nvPr/>
        </p:nvGrpSpPr>
        <p:grpSpPr>
          <a:xfrm>
            <a:off x="1420279" y="1141433"/>
            <a:ext cx="4268841" cy="2364913"/>
            <a:chOff x="1303652" y="1208166"/>
            <a:chExt cx="2908673" cy="1611388"/>
          </a:xfrm>
        </p:grpSpPr>
        <p:sp>
          <p:nvSpPr>
            <p:cNvPr id="10" name="Google Shape;594;p25">
              <a:extLst>
                <a:ext uri="{FF2B5EF4-FFF2-40B4-BE49-F238E27FC236}">
                  <a16:creationId xmlns:a16="http://schemas.microsoft.com/office/drawing/2014/main" id="{DD9E10DA-EECF-0861-8E35-F091C9131D08}"/>
                </a:ext>
              </a:extLst>
            </p:cNvPr>
            <p:cNvSpPr/>
            <p:nvPr/>
          </p:nvSpPr>
          <p:spPr>
            <a:xfrm rot="-5400000">
              <a:off x="1423877" y="1203098"/>
              <a:ext cx="1140288" cy="115042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95;p25">
              <a:extLst>
                <a:ext uri="{FF2B5EF4-FFF2-40B4-BE49-F238E27FC236}">
                  <a16:creationId xmlns:a16="http://schemas.microsoft.com/office/drawing/2014/main" id="{99D795EB-7CE9-B293-C996-1A82743938AD}"/>
                </a:ext>
              </a:extLst>
            </p:cNvPr>
            <p:cNvSpPr/>
            <p:nvPr/>
          </p:nvSpPr>
          <p:spPr>
            <a:xfrm>
              <a:off x="1535514" y="1320177"/>
              <a:ext cx="2676811" cy="1499377"/>
            </a:xfrm>
            <a:custGeom>
              <a:avLst/>
              <a:gdLst/>
              <a:ahLst/>
              <a:cxnLst/>
              <a:rect l="l" t="t" r="r" b="b"/>
              <a:pathLst>
                <a:path w="102668" h="57508" extrusionOk="0">
                  <a:moveTo>
                    <a:pt x="2596" y="0"/>
                  </a:moveTo>
                  <a:cubicBezTo>
                    <a:pt x="1167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67" y="57508"/>
                    <a:pt x="2596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뛰어난 앱 기획 능력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lang="ko-KR" altLang="en-US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자신감</a:t>
              </a: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(</a:t>
              </a:r>
              <a:r>
                <a:rPr lang="ko-KR" altLang="en-US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거짓 자료</a:t>
              </a: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)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</p:txBody>
        </p:sp>
        <p:sp>
          <p:nvSpPr>
            <p:cNvPr id="14" name="Google Shape;596;p25">
              <a:extLst>
                <a:ext uri="{FF2B5EF4-FFF2-40B4-BE49-F238E27FC236}">
                  <a16:creationId xmlns:a16="http://schemas.microsoft.com/office/drawing/2014/main" id="{39D4FF5A-B839-B52A-26D7-0286E1505A47}"/>
                </a:ext>
              </a:extLst>
            </p:cNvPr>
            <p:cNvSpPr/>
            <p:nvPr/>
          </p:nvSpPr>
          <p:spPr>
            <a:xfrm rot="-5400000">
              <a:off x="1422053" y="1204922"/>
              <a:ext cx="1140288" cy="1146775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7;p25">
              <a:extLst>
                <a:ext uri="{FF2B5EF4-FFF2-40B4-BE49-F238E27FC236}">
                  <a16:creationId xmlns:a16="http://schemas.microsoft.com/office/drawing/2014/main" id="{3B756198-5131-ADF5-74C2-9DF23BC6F4AF}"/>
                </a:ext>
              </a:extLst>
            </p:cNvPr>
            <p:cNvSpPr txBox="1"/>
            <p:nvPr/>
          </p:nvSpPr>
          <p:spPr>
            <a:xfrm rot="-2700000">
              <a:off x="1303652" y="1500868"/>
              <a:ext cx="1111996" cy="298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5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" name="Google Shape;598;p25">
            <a:extLst>
              <a:ext uri="{FF2B5EF4-FFF2-40B4-BE49-F238E27FC236}">
                <a16:creationId xmlns:a16="http://schemas.microsoft.com/office/drawing/2014/main" id="{4E9EFF09-06D8-A34A-387F-018E2C168EA8}"/>
              </a:ext>
            </a:extLst>
          </p:cNvPr>
          <p:cNvGrpSpPr/>
          <p:nvPr/>
        </p:nvGrpSpPr>
        <p:grpSpPr>
          <a:xfrm>
            <a:off x="6320835" y="1025778"/>
            <a:ext cx="4208241" cy="2480577"/>
            <a:chOff x="4912876" y="1129357"/>
            <a:chExt cx="2867382" cy="1690198"/>
          </a:xfrm>
        </p:grpSpPr>
        <p:sp>
          <p:nvSpPr>
            <p:cNvPr id="25" name="Google Shape;599;p25">
              <a:extLst>
                <a:ext uri="{FF2B5EF4-FFF2-40B4-BE49-F238E27FC236}">
                  <a16:creationId xmlns:a16="http://schemas.microsoft.com/office/drawing/2014/main" id="{1782B025-21FF-9646-2CC9-EA29763EE226}"/>
                </a:ext>
              </a:extLst>
            </p:cNvPr>
            <p:cNvSpPr/>
            <p:nvPr/>
          </p:nvSpPr>
          <p:spPr>
            <a:xfrm>
              <a:off x="6550275" y="1188539"/>
              <a:ext cx="1171394" cy="118180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0;p25">
              <a:extLst>
                <a:ext uri="{FF2B5EF4-FFF2-40B4-BE49-F238E27FC236}">
                  <a16:creationId xmlns:a16="http://schemas.microsoft.com/office/drawing/2014/main" id="{4701CDE4-76AA-8680-1ADE-11BD88E91D88}"/>
                </a:ext>
              </a:extLst>
            </p:cNvPr>
            <p:cNvSpPr/>
            <p:nvPr/>
          </p:nvSpPr>
          <p:spPr>
            <a:xfrm>
              <a:off x="4912876" y="1320177"/>
              <a:ext cx="2676811" cy="1499377"/>
            </a:xfrm>
            <a:custGeom>
              <a:avLst/>
              <a:gdLst/>
              <a:ahLst/>
              <a:cxnLst/>
              <a:rect l="l" t="t" r="r" b="b"/>
              <a:pathLst>
                <a:path w="102668" h="57508" extrusionOk="0">
                  <a:moveTo>
                    <a:pt x="2584" y="0"/>
                  </a:moveTo>
                  <a:cubicBezTo>
                    <a:pt x="1155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55" y="57508"/>
                    <a:pt x="2584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웹</a:t>
              </a:r>
              <a:r>
                <a:rPr lang="en-US" altLang="ko-KR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/</a:t>
              </a: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앱 개발 능력 부족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lang="ko-KR" altLang="en-US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웹 </a:t>
              </a: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/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앱 개발 경험 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X</a:t>
              </a:r>
            </a:p>
          </p:txBody>
        </p:sp>
        <p:sp>
          <p:nvSpPr>
            <p:cNvPr id="27" name="Google Shape;601;p25">
              <a:extLst>
                <a:ext uri="{FF2B5EF4-FFF2-40B4-BE49-F238E27FC236}">
                  <a16:creationId xmlns:a16="http://schemas.microsoft.com/office/drawing/2014/main" id="{3B8B96BF-F200-8F25-F2AC-5B351AA9F128}"/>
                </a:ext>
              </a:extLst>
            </p:cNvPr>
            <p:cNvSpPr/>
            <p:nvPr/>
          </p:nvSpPr>
          <p:spPr>
            <a:xfrm>
              <a:off x="6550275" y="1188539"/>
              <a:ext cx="1171394" cy="1178056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602;p25">
              <a:extLst>
                <a:ext uri="{FF2B5EF4-FFF2-40B4-BE49-F238E27FC236}">
                  <a16:creationId xmlns:a16="http://schemas.microsoft.com/office/drawing/2014/main" id="{3A3FCDDC-4B95-99A5-1EE8-74B6C4FBF05C}"/>
                </a:ext>
              </a:extLst>
            </p:cNvPr>
            <p:cNvSpPr txBox="1"/>
            <p:nvPr/>
          </p:nvSpPr>
          <p:spPr>
            <a:xfrm rot="2700000">
              <a:off x="6696737" y="1488448"/>
              <a:ext cx="1142543" cy="30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50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9" name="Google Shape;603;p25">
            <a:extLst>
              <a:ext uri="{FF2B5EF4-FFF2-40B4-BE49-F238E27FC236}">
                <a16:creationId xmlns:a16="http://schemas.microsoft.com/office/drawing/2014/main" id="{1EB9EAE4-15C7-EED5-D5CD-E136A4D23252}"/>
              </a:ext>
            </a:extLst>
          </p:cNvPr>
          <p:cNvGrpSpPr/>
          <p:nvPr/>
        </p:nvGrpSpPr>
        <p:grpSpPr>
          <a:xfrm>
            <a:off x="6327774" y="3987862"/>
            <a:ext cx="4294096" cy="2387361"/>
            <a:chOff x="4912876" y="2966592"/>
            <a:chExt cx="2925882" cy="1626684"/>
          </a:xfrm>
        </p:grpSpPr>
        <p:sp>
          <p:nvSpPr>
            <p:cNvPr id="30" name="Google Shape;604;p25">
              <a:extLst>
                <a:ext uri="{FF2B5EF4-FFF2-40B4-BE49-F238E27FC236}">
                  <a16:creationId xmlns:a16="http://schemas.microsoft.com/office/drawing/2014/main" id="{181EBBF2-F902-5406-4A6E-3C2758E0F282}"/>
                </a:ext>
              </a:extLst>
            </p:cNvPr>
            <p:cNvSpPr/>
            <p:nvPr/>
          </p:nvSpPr>
          <p:spPr>
            <a:xfrm rot="5400000">
              <a:off x="6555402" y="3427116"/>
              <a:ext cx="1161000" cy="1171319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05;p25">
              <a:extLst>
                <a:ext uri="{FF2B5EF4-FFF2-40B4-BE49-F238E27FC236}">
                  <a16:creationId xmlns:a16="http://schemas.microsoft.com/office/drawing/2014/main" id="{F39AC728-0BE7-156B-A0E1-7CED5B9D0EDE}"/>
                </a:ext>
              </a:extLst>
            </p:cNvPr>
            <p:cNvSpPr/>
            <p:nvPr/>
          </p:nvSpPr>
          <p:spPr>
            <a:xfrm>
              <a:off x="4912876" y="2966592"/>
              <a:ext cx="2676811" cy="1499664"/>
            </a:xfrm>
            <a:custGeom>
              <a:avLst/>
              <a:gdLst/>
              <a:ahLst/>
              <a:cxnLst/>
              <a:rect l="l" t="t" r="r" b="b"/>
              <a:pathLst>
                <a:path w="102668" h="57519" extrusionOk="0">
                  <a:moveTo>
                    <a:pt x="2584" y="0"/>
                  </a:moveTo>
                  <a:cubicBezTo>
                    <a:pt x="1155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55" y="57519"/>
                    <a:pt x="2584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R="0" algn="ctr" fontAlgn="auto">
                <a:lnSpc>
                  <a:spcPct val="100000"/>
                </a:lnSpc>
                <a:buClr>
                  <a:schemeClr val="dk1"/>
                </a:buClr>
                <a:buSzPts val="1100"/>
                <a:tabLst/>
                <a:defRPr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‘</a:t>
              </a:r>
              <a:r>
                <a:rPr lang="en-US" altLang="ko-KR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24</a:t>
              </a: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년 정부 창업 지원</a:t>
              </a:r>
              <a:endParaRPr lang="en-US" altLang="ko-KR" dirty="0">
                <a:solidFill>
                  <a:srgbClr val="434343"/>
                </a:solidFill>
                <a:latin typeface="+mj-lt"/>
                <a:ea typeface="D2Coding" panose="020B0609020101020101" pitchFamily="49" charset="-127"/>
                <a:cs typeface="Roboto"/>
                <a:sym typeface="Roboto"/>
              </a:endParaRPr>
            </a:p>
            <a:p>
              <a:pPr marR="0" algn="ctr" fontAlgn="auto">
                <a:lnSpc>
                  <a:spcPct val="100000"/>
                </a:lnSpc>
                <a:buClr>
                  <a:schemeClr val="dk1"/>
                </a:buClr>
                <a:buSzPts val="1100"/>
                <a:tabLst/>
                <a:defRPr/>
              </a:pPr>
              <a:r>
                <a:rPr lang="ko-KR" altLang="en-US" dirty="0">
                  <a:solidFill>
                    <a:srgbClr val="434343"/>
                  </a:solidFill>
                  <a:latin typeface="+mj-lt"/>
                  <a:ea typeface="D2Coding" panose="020B0609020101020101" pitchFamily="49" charset="-127"/>
                  <a:cs typeface="Roboto"/>
                  <a:sym typeface="Roboto"/>
                </a:rPr>
                <a:t>사업 예산 증가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정부</a:t>
              </a: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24 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정책뉴스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2024</a:t>
              </a: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년 중앙부처 및 지자체창업지원사업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통합공고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  <a:sym typeface="Roboto"/>
              </a:endParaRPr>
            </a:p>
          </p:txBody>
        </p:sp>
        <p:sp>
          <p:nvSpPr>
            <p:cNvPr id="32" name="Google Shape;606;p25">
              <a:extLst>
                <a:ext uri="{FF2B5EF4-FFF2-40B4-BE49-F238E27FC236}">
                  <a16:creationId xmlns:a16="http://schemas.microsoft.com/office/drawing/2014/main" id="{456EFEE3-8898-8443-76F2-5555093BE2E2}"/>
                </a:ext>
              </a:extLst>
            </p:cNvPr>
            <p:cNvSpPr/>
            <p:nvPr/>
          </p:nvSpPr>
          <p:spPr>
            <a:xfrm rot="5400000">
              <a:off x="6557259" y="3428973"/>
              <a:ext cx="1161000" cy="1167604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607;p25">
              <a:extLst>
                <a:ext uri="{FF2B5EF4-FFF2-40B4-BE49-F238E27FC236}">
                  <a16:creationId xmlns:a16="http://schemas.microsoft.com/office/drawing/2014/main" id="{33E41D26-918E-6450-075D-A727B47C5768}"/>
                </a:ext>
              </a:extLst>
            </p:cNvPr>
            <p:cNvSpPr txBox="1"/>
            <p:nvPr/>
          </p:nvSpPr>
          <p:spPr>
            <a:xfrm rot="-2700000">
              <a:off x="6706397" y="3991914"/>
              <a:ext cx="1132361" cy="303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5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" name="Google Shape;608;p25">
            <a:extLst>
              <a:ext uri="{FF2B5EF4-FFF2-40B4-BE49-F238E27FC236}">
                <a16:creationId xmlns:a16="http://schemas.microsoft.com/office/drawing/2014/main" id="{EA03FC79-0755-F57C-AF65-D4DE51F9E734}"/>
              </a:ext>
            </a:extLst>
          </p:cNvPr>
          <p:cNvGrpSpPr/>
          <p:nvPr/>
        </p:nvGrpSpPr>
        <p:grpSpPr>
          <a:xfrm>
            <a:off x="1501215" y="3990639"/>
            <a:ext cx="4184900" cy="2473015"/>
            <a:chOff x="1360846" y="2966592"/>
            <a:chExt cx="2851479" cy="1685046"/>
          </a:xfrm>
        </p:grpSpPr>
        <p:sp>
          <p:nvSpPr>
            <p:cNvPr id="35" name="Google Shape;609;p25">
              <a:extLst>
                <a:ext uri="{FF2B5EF4-FFF2-40B4-BE49-F238E27FC236}">
                  <a16:creationId xmlns:a16="http://schemas.microsoft.com/office/drawing/2014/main" id="{5E10AFAD-5C32-42F2-42C3-4F1919074816}"/>
                </a:ext>
              </a:extLst>
            </p:cNvPr>
            <p:cNvSpPr/>
            <p:nvPr/>
          </p:nvSpPr>
          <p:spPr>
            <a:xfrm rot="10800000">
              <a:off x="1418667" y="3432273"/>
              <a:ext cx="1150533" cy="1160834"/>
            </a:xfrm>
            <a:custGeom>
              <a:avLst/>
              <a:gdLst/>
              <a:ahLst/>
              <a:cxnLst/>
              <a:rect l="l" t="t" r="r" b="b"/>
              <a:pathLst>
                <a:path w="29695" h="29957" extrusionOk="0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10;p25">
              <a:extLst>
                <a:ext uri="{FF2B5EF4-FFF2-40B4-BE49-F238E27FC236}">
                  <a16:creationId xmlns:a16="http://schemas.microsoft.com/office/drawing/2014/main" id="{6F1B3924-0069-7570-D964-745AB45F6901}"/>
                </a:ext>
              </a:extLst>
            </p:cNvPr>
            <p:cNvSpPr/>
            <p:nvPr/>
          </p:nvSpPr>
          <p:spPr>
            <a:xfrm>
              <a:off x="1535514" y="2966592"/>
              <a:ext cx="2676811" cy="1499664"/>
            </a:xfrm>
            <a:custGeom>
              <a:avLst/>
              <a:gdLst/>
              <a:ahLst/>
              <a:cxnLst/>
              <a:rect l="l" t="t" r="r" b="b"/>
              <a:pathLst>
                <a:path w="102668" h="57519" extrusionOk="0">
                  <a:moveTo>
                    <a:pt x="2596" y="0"/>
                  </a:moveTo>
                  <a:cubicBezTo>
                    <a:pt x="1167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67" y="57519"/>
                    <a:pt x="2596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548625" tIns="91425" rIns="548625" bIns="91425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Tx/>
                <a:buNone/>
                <a:tabLst/>
                <a:defRPr/>
              </a:pPr>
              <a:r>
                <a:rPr lang="ko-KR" altLang="en-US" dirty="0">
                  <a:solidFill>
                    <a:srgbClr val="434343"/>
                  </a:solidFill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선호도가 낮은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D2Coding"/>
                  <a:ea typeface="D2Coding" panose="020B0609020101020101" pitchFamily="49" charset="-127"/>
                  <a:cs typeface="Roboto"/>
                  <a:sym typeface="Roboto"/>
                </a:rPr>
                <a:t>인터넷을 활용한 모집 방식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-apple-system"/>
                  <a:ea typeface="D2Coding"/>
                  <a:cs typeface="+mn-cs"/>
                </a:rPr>
                <a:t>-</a:t>
              </a: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GIGDC 2016~2023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100"/>
                <a:buFont typeface="Arial"/>
                <a:buNone/>
                <a:tabLst/>
                <a:defRPr/>
              </a:pPr>
              <a:r>
                <a:rPr lang="ko-KR" altLang="en-US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참가 팀 </a:t>
              </a: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251</a:t>
              </a:r>
              <a:r>
                <a:rPr lang="ko-KR" altLang="en-US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명 대상</a:t>
              </a: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 </a:t>
              </a:r>
              <a:r>
                <a:rPr lang="ko-KR" altLang="en-US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설문조사</a:t>
              </a: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(</a:t>
              </a:r>
              <a:r>
                <a:rPr lang="ko-KR" altLang="en-US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거짓 자료</a:t>
              </a:r>
              <a:r>
                <a:rPr lang="en-US" altLang="ko-KR" sz="1000" dirty="0">
                  <a:solidFill>
                    <a:prstClr val="white">
                      <a:lumMod val="65000"/>
                    </a:prstClr>
                  </a:solidFill>
                  <a:latin typeface="-apple-system"/>
                  <a:ea typeface="D2Coding"/>
                </a:rPr>
                <a:t>)</a:t>
              </a: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apple-system"/>
                <a:ea typeface="D2Coding"/>
                <a:cs typeface="+mn-cs"/>
              </a:endParaRPr>
            </a:p>
          </p:txBody>
        </p:sp>
        <p:sp>
          <p:nvSpPr>
            <p:cNvPr id="37" name="Google Shape;611;p25">
              <a:extLst>
                <a:ext uri="{FF2B5EF4-FFF2-40B4-BE49-F238E27FC236}">
                  <a16:creationId xmlns:a16="http://schemas.microsoft.com/office/drawing/2014/main" id="{8B0CE072-20D3-1A21-3D2C-990C51164F07}"/>
                </a:ext>
              </a:extLst>
            </p:cNvPr>
            <p:cNvSpPr/>
            <p:nvPr/>
          </p:nvSpPr>
          <p:spPr>
            <a:xfrm rot="10800000">
              <a:off x="1418667" y="3435954"/>
              <a:ext cx="1150533" cy="1157153"/>
            </a:xfrm>
            <a:custGeom>
              <a:avLst/>
              <a:gdLst/>
              <a:ahLst/>
              <a:cxnLst/>
              <a:rect l="l" t="t" r="r" b="b"/>
              <a:pathLst>
                <a:path w="29695" h="29862" extrusionOk="0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12;p25">
              <a:extLst>
                <a:ext uri="{FF2B5EF4-FFF2-40B4-BE49-F238E27FC236}">
                  <a16:creationId xmlns:a16="http://schemas.microsoft.com/office/drawing/2014/main" id="{182E0825-CBE2-AC39-780F-6FCEBABC4299}"/>
                </a:ext>
              </a:extLst>
            </p:cNvPr>
            <p:cNvSpPr txBox="1"/>
            <p:nvPr/>
          </p:nvSpPr>
          <p:spPr>
            <a:xfrm rot="2700000">
              <a:off x="1303007" y="3997774"/>
              <a:ext cx="1122178" cy="301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500" dirty="0">
                <a:solidFill>
                  <a:srgbClr val="FFFFFF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9" name="Google Shape;613;p25">
            <a:extLst>
              <a:ext uri="{FF2B5EF4-FFF2-40B4-BE49-F238E27FC236}">
                <a16:creationId xmlns:a16="http://schemas.microsoft.com/office/drawing/2014/main" id="{01C1F260-BA38-066B-E1B8-A8E712D80E88}"/>
              </a:ext>
            </a:extLst>
          </p:cNvPr>
          <p:cNvGrpSpPr/>
          <p:nvPr/>
        </p:nvGrpSpPr>
        <p:grpSpPr>
          <a:xfrm>
            <a:off x="4949874" y="2704047"/>
            <a:ext cx="2091612" cy="2089323"/>
            <a:chOff x="3853147" y="2179376"/>
            <a:chExt cx="1425168" cy="1423609"/>
          </a:xfrm>
        </p:grpSpPr>
        <p:sp>
          <p:nvSpPr>
            <p:cNvPr id="40" name="Google Shape;614;p25">
              <a:extLst>
                <a:ext uri="{FF2B5EF4-FFF2-40B4-BE49-F238E27FC236}">
                  <a16:creationId xmlns:a16="http://schemas.microsoft.com/office/drawing/2014/main" id="{F016CEBA-B113-EE82-E0A1-AD346A5D4D27}"/>
                </a:ext>
              </a:extLst>
            </p:cNvPr>
            <p:cNvSpPr/>
            <p:nvPr/>
          </p:nvSpPr>
          <p:spPr>
            <a:xfrm>
              <a:off x="3949375" y="2255139"/>
              <a:ext cx="1254765" cy="1254739"/>
            </a:xfrm>
            <a:custGeom>
              <a:avLst/>
              <a:gdLst/>
              <a:ahLst/>
              <a:cxnLst/>
              <a:rect l="l" t="t" r="r" b="b"/>
              <a:pathLst>
                <a:path w="48126" h="48125" extrusionOk="0">
                  <a:moveTo>
                    <a:pt x="24063" y="0"/>
                  </a:moveTo>
                  <a:cubicBezTo>
                    <a:pt x="10776" y="0"/>
                    <a:pt x="1" y="10775"/>
                    <a:pt x="1" y="24062"/>
                  </a:cubicBezTo>
                  <a:cubicBezTo>
                    <a:pt x="1" y="37350"/>
                    <a:pt x="10776" y="48125"/>
                    <a:pt x="24063" y="48125"/>
                  </a:cubicBezTo>
                  <a:cubicBezTo>
                    <a:pt x="37351" y="48125"/>
                    <a:pt x="48126" y="37350"/>
                    <a:pt x="48126" y="24062"/>
                  </a:cubicBezTo>
                  <a:cubicBezTo>
                    <a:pt x="48126" y="10775"/>
                    <a:pt x="37351" y="0"/>
                    <a:pt x="24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5;p25">
              <a:extLst>
                <a:ext uri="{FF2B5EF4-FFF2-40B4-BE49-F238E27FC236}">
                  <a16:creationId xmlns:a16="http://schemas.microsoft.com/office/drawing/2014/main" id="{15C35FC1-9F6A-87C5-E0E3-F2CD680D660A}"/>
                </a:ext>
              </a:extLst>
            </p:cNvPr>
            <p:cNvSpPr/>
            <p:nvPr/>
          </p:nvSpPr>
          <p:spPr>
            <a:xfrm>
              <a:off x="4492279" y="2705517"/>
              <a:ext cx="785408" cy="897468"/>
            </a:xfrm>
            <a:custGeom>
              <a:avLst/>
              <a:gdLst/>
              <a:ahLst/>
              <a:cxnLst/>
              <a:rect l="l" t="t" r="r" b="b"/>
              <a:pathLst>
                <a:path w="30124" h="34422" extrusionOk="0">
                  <a:moveTo>
                    <a:pt x="28790" y="1"/>
                  </a:moveTo>
                  <a:cubicBezTo>
                    <a:pt x="26778" y="822"/>
                    <a:pt x="25361" y="1477"/>
                    <a:pt x="23278" y="2061"/>
                  </a:cubicBezTo>
                  <a:cubicBezTo>
                    <a:pt x="23682" y="3680"/>
                    <a:pt x="23659" y="5347"/>
                    <a:pt x="23659" y="7085"/>
                  </a:cubicBezTo>
                  <a:cubicBezTo>
                    <a:pt x="23659" y="18563"/>
                    <a:pt x="14550" y="27933"/>
                    <a:pt x="3073" y="27933"/>
                  </a:cubicBezTo>
                  <a:cubicBezTo>
                    <a:pt x="2930" y="27933"/>
                    <a:pt x="2787" y="27933"/>
                    <a:pt x="2644" y="27921"/>
                  </a:cubicBezTo>
                  <a:cubicBezTo>
                    <a:pt x="1834" y="29028"/>
                    <a:pt x="1180" y="29636"/>
                    <a:pt x="1" y="30814"/>
                  </a:cubicBezTo>
                  <a:cubicBezTo>
                    <a:pt x="989" y="31993"/>
                    <a:pt x="2561" y="33481"/>
                    <a:pt x="3251" y="34422"/>
                  </a:cubicBezTo>
                  <a:cubicBezTo>
                    <a:pt x="18229" y="34315"/>
                    <a:pt x="30124" y="22230"/>
                    <a:pt x="30124" y="7228"/>
                  </a:cubicBezTo>
                  <a:cubicBezTo>
                    <a:pt x="30124" y="4728"/>
                    <a:pt x="29421" y="2311"/>
                    <a:pt x="287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16;p25">
              <a:extLst>
                <a:ext uri="{FF2B5EF4-FFF2-40B4-BE49-F238E27FC236}">
                  <a16:creationId xmlns:a16="http://schemas.microsoft.com/office/drawing/2014/main" id="{C46F55D9-C5CC-CD8D-F96E-4EB9952C5582}"/>
                </a:ext>
              </a:extLst>
            </p:cNvPr>
            <p:cNvSpPr/>
            <p:nvPr/>
          </p:nvSpPr>
          <p:spPr>
            <a:xfrm>
              <a:off x="4451009" y="2179376"/>
              <a:ext cx="827306" cy="786659"/>
            </a:xfrm>
            <a:custGeom>
              <a:avLst/>
              <a:gdLst/>
              <a:ahLst/>
              <a:cxnLst/>
              <a:rect l="l" t="t" r="r" b="b"/>
              <a:pathLst>
                <a:path w="31731" h="30172" extrusionOk="0">
                  <a:moveTo>
                    <a:pt x="4418" y="1"/>
                  </a:moveTo>
                  <a:cubicBezTo>
                    <a:pt x="3191" y="1"/>
                    <a:pt x="1965" y="84"/>
                    <a:pt x="774" y="239"/>
                  </a:cubicBezTo>
                  <a:cubicBezTo>
                    <a:pt x="453" y="2477"/>
                    <a:pt x="227" y="4716"/>
                    <a:pt x="0" y="6966"/>
                  </a:cubicBezTo>
                  <a:cubicBezTo>
                    <a:pt x="1429" y="6656"/>
                    <a:pt x="2905" y="6478"/>
                    <a:pt x="4418" y="6478"/>
                  </a:cubicBezTo>
                  <a:cubicBezTo>
                    <a:pt x="15907" y="6478"/>
                    <a:pt x="25242" y="15824"/>
                    <a:pt x="25242" y="27302"/>
                  </a:cubicBezTo>
                  <a:cubicBezTo>
                    <a:pt x="25242" y="27421"/>
                    <a:pt x="25230" y="27540"/>
                    <a:pt x="25230" y="27671"/>
                  </a:cubicBezTo>
                  <a:cubicBezTo>
                    <a:pt x="25849" y="28183"/>
                    <a:pt x="26563" y="28766"/>
                    <a:pt x="28563" y="30171"/>
                  </a:cubicBezTo>
                  <a:cubicBezTo>
                    <a:pt x="29992" y="28945"/>
                    <a:pt x="31016" y="28028"/>
                    <a:pt x="31731" y="27266"/>
                  </a:cubicBezTo>
                  <a:cubicBezTo>
                    <a:pt x="31707" y="12229"/>
                    <a:pt x="19467" y="1"/>
                    <a:pt x="441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17;p25">
              <a:extLst>
                <a:ext uri="{FF2B5EF4-FFF2-40B4-BE49-F238E27FC236}">
                  <a16:creationId xmlns:a16="http://schemas.microsoft.com/office/drawing/2014/main" id="{BCD541C6-FD6E-9A3B-5A9E-2EE64EAEB888}"/>
                </a:ext>
              </a:extLst>
            </p:cNvPr>
            <p:cNvSpPr/>
            <p:nvPr/>
          </p:nvSpPr>
          <p:spPr>
            <a:xfrm>
              <a:off x="3853460" y="2179376"/>
              <a:ext cx="790701" cy="910191"/>
            </a:xfrm>
            <a:custGeom>
              <a:avLst/>
              <a:gdLst/>
              <a:ahLst/>
              <a:cxnLst/>
              <a:rect l="l" t="t" r="r" b="b"/>
              <a:pathLst>
                <a:path w="30327" h="34910" extrusionOk="0">
                  <a:moveTo>
                    <a:pt x="27528" y="1"/>
                  </a:moveTo>
                  <a:cubicBezTo>
                    <a:pt x="12467" y="1"/>
                    <a:pt x="1" y="12288"/>
                    <a:pt x="1" y="27349"/>
                  </a:cubicBezTo>
                  <a:cubicBezTo>
                    <a:pt x="1" y="30005"/>
                    <a:pt x="489" y="32481"/>
                    <a:pt x="1203" y="34910"/>
                  </a:cubicBezTo>
                  <a:cubicBezTo>
                    <a:pt x="3251" y="34207"/>
                    <a:pt x="5097" y="33696"/>
                    <a:pt x="7168" y="33088"/>
                  </a:cubicBezTo>
                  <a:cubicBezTo>
                    <a:pt x="6645" y="31255"/>
                    <a:pt x="6525" y="29302"/>
                    <a:pt x="6525" y="27302"/>
                  </a:cubicBezTo>
                  <a:cubicBezTo>
                    <a:pt x="6525" y="15967"/>
                    <a:pt x="15812" y="6728"/>
                    <a:pt x="27088" y="6490"/>
                  </a:cubicBezTo>
                  <a:cubicBezTo>
                    <a:pt x="27611" y="5930"/>
                    <a:pt x="28969" y="4871"/>
                    <a:pt x="30326" y="3513"/>
                  </a:cubicBezTo>
                  <a:cubicBezTo>
                    <a:pt x="29064" y="1787"/>
                    <a:pt x="28064" y="703"/>
                    <a:pt x="2768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8;p25">
              <a:extLst>
                <a:ext uri="{FF2B5EF4-FFF2-40B4-BE49-F238E27FC236}">
                  <a16:creationId xmlns:a16="http://schemas.microsoft.com/office/drawing/2014/main" id="{1B7C22F1-26F8-8796-57DA-898C7EA06BF9}"/>
                </a:ext>
              </a:extLst>
            </p:cNvPr>
            <p:cNvSpPr/>
            <p:nvPr/>
          </p:nvSpPr>
          <p:spPr>
            <a:xfrm>
              <a:off x="3853147" y="2799894"/>
              <a:ext cx="865190" cy="803085"/>
            </a:xfrm>
            <a:custGeom>
              <a:avLst/>
              <a:gdLst/>
              <a:ahLst/>
              <a:cxnLst/>
              <a:rect l="l" t="t" r="r" b="b"/>
              <a:pathLst>
                <a:path w="33184" h="30802" extrusionOk="0">
                  <a:moveTo>
                    <a:pt x="3478" y="0"/>
                  </a:moveTo>
                  <a:cubicBezTo>
                    <a:pt x="1870" y="1560"/>
                    <a:pt x="1323" y="2036"/>
                    <a:pt x="1" y="3453"/>
                  </a:cubicBezTo>
                  <a:cubicBezTo>
                    <a:pt x="263" y="19312"/>
                    <a:pt x="13229" y="30802"/>
                    <a:pt x="27350" y="30802"/>
                  </a:cubicBezTo>
                  <a:cubicBezTo>
                    <a:pt x="29350" y="30802"/>
                    <a:pt x="31302" y="30588"/>
                    <a:pt x="33184" y="30183"/>
                  </a:cubicBezTo>
                  <a:cubicBezTo>
                    <a:pt x="31981" y="28218"/>
                    <a:pt x="30719" y="26385"/>
                    <a:pt x="29862" y="24265"/>
                  </a:cubicBezTo>
                  <a:cubicBezTo>
                    <a:pt x="29392" y="24320"/>
                    <a:pt x="28919" y="24331"/>
                    <a:pt x="28440" y="24331"/>
                  </a:cubicBezTo>
                  <a:cubicBezTo>
                    <a:pt x="28080" y="24331"/>
                    <a:pt x="27717" y="24325"/>
                    <a:pt x="27350" y="24325"/>
                  </a:cubicBezTo>
                  <a:cubicBezTo>
                    <a:pt x="15872" y="24325"/>
                    <a:pt x="6537" y="14978"/>
                    <a:pt x="6537" y="3501"/>
                  </a:cubicBezTo>
                  <a:cubicBezTo>
                    <a:pt x="6537" y="3394"/>
                    <a:pt x="6537" y="3287"/>
                    <a:pt x="6549" y="3179"/>
                  </a:cubicBezTo>
                  <a:cubicBezTo>
                    <a:pt x="5728" y="2370"/>
                    <a:pt x="4216" y="870"/>
                    <a:pt x="34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9;p25">
              <a:extLst>
                <a:ext uri="{FF2B5EF4-FFF2-40B4-BE49-F238E27FC236}">
                  <a16:creationId xmlns:a16="http://schemas.microsoft.com/office/drawing/2014/main" id="{88BBA6F5-6352-ADEF-F53C-DE25BB3218B0}"/>
                </a:ext>
              </a:extLst>
            </p:cNvPr>
            <p:cNvSpPr/>
            <p:nvPr/>
          </p:nvSpPr>
          <p:spPr>
            <a:xfrm>
              <a:off x="4483285" y="3411078"/>
              <a:ext cx="294619" cy="191868"/>
            </a:xfrm>
            <a:custGeom>
              <a:avLst/>
              <a:gdLst/>
              <a:ahLst/>
              <a:cxnLst/>
              <a:rect l="l" t="t" r="r" b="b"/>
              <a:pathLst>
                <a:path w="11300" h="7359" extrusionOk="0">
                  <a:moveTo>
                    <a:pt x="9395" y="1"/>
                  </a:moveTo>
                  <a:cubicBezTo>
                    <a:pt x="7502" y="560"/>
                    <a:pt x="5489" y="870"/>
                    <a:pt x="3418" y="870"/>
                  </a:cubicBezTo>
                  <a:cubicBezTo>
                    <a:pt x="3275" y="870"/>
                    <a:pt x="3132" y="870"/>
                    <a:pt x="2989" y="858"/>
                  </a:cubicBezTo>
                  <a:cubicBezTo>
                    <a:pt x="2060" y="1918"/>
                    <a:pt x="1179" y="2882"/>
                    <a:pt x="1" y="4049"/>
                  </a:cubicBezTo>
                  <a:cubicBezTo>
                    <a:pt x="1060" y="5168"/>
                    <a:pt x="2501" y="6371"/>
                    <a:pt x="3596" y="7359"/>
                  </a:cubicBezTo>
                  <a:cubicBezTo>
                    <a:pt x="6275" y="7335"/>
                    <a:pt x="8859" y="6930"/>
                    <a:pt x="11300" y="6192"/>
                  </a:cubicBezTo>
                  <a:cubicBezTo>
                    <a:pt x="11002" y="5442"/>
                    <a:pt x="10728" y="4668"/>
                    <a:pt x="10478" y="3894"/>
                  </a:cubicBezTo>
                  <a:cubicBezTo>
                    <a:pt x="10073" y="2644"/>
                    <a:pt x="9883" y="1227"/>
                    <a:pt x="93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21;p25">
            <a:extLst>
              <a:ext uri="{FF2B5EF4-FFF2-40B4-BE49-F238E27FC236}">
                <a16:creationId xmlns:a16="http://schemas.microsoft.com/office/drawing/2014/main" id="{A24FA800-7457-3990-63AD-B3B0C3BD535D}"/>
              </a:ext>
            </a:extLst>
          </p:cNvPr>
          <p:cNvGrpSpPr/>
          <p:nvPr/>
        </p:nvGrpSpPr>
        <p:grpSpPr>
          <a:xfrm>
            <a:off x="5432324" y="3270209"/>
            <a:ext cx="1151737" cy="987438"/>
            <a:chOff x="4165739" y="2553705"/>
            <a:chExt cx="784763" cy="672814"/>
          </a:xfrm>
        </p:grpSpPr>
        <p:sp>
          <p:nvSpPr>
            <p:cNvPr id="47" name="Google Shape;622;p25">
              <a:extLst>
                <a:ext uri="{FF2B5EF4-FFF2-40B4-BE49-F238E27FC236}">
                  <a16:creationId xmlns:a16="http://schemas.microsoft.com/office/drawing/2014/main" id="{4F5BED00-AB69-535D-33C4-F2A95C804534}"/>
                </a:ext>
              </a:extLst>
            </p:cNvPr>
            <p:cNvSpPr/>
            <p:nvPr/>
          </p:nvSpPr>
          <p:spPr>
            <a:xfrm>
              <a:off x="4517125" y="2799685"/>
              <a:ext cx="433377" cy="426833"/>
            </a:xfrm>
            <a:custGeom>
              <a:avLst/>
              <a:gdLst/>
              <a:ahLst/>
              <a:cxnLst/>
              <a:rect l="l" t="t" r="r" b="b"/>
              <a:pathLst>
                <a:path w="16622" h="16371" extrusionOk="0">
                  <a:moveTo>
                    <a:pt x="8347" y="5236"/>
                  </a:moveTo>
                  <a:cubicBezTo>
                    <a:pt x="9399" y="5236"/>
                    <a:pt x="10414" y="5781"/>
                    <a:pt x="10942" y="6747"/>
                  </a:cubicBezTo>
                  <a:cubicBezTo>
                    <a:pt x="11716" y="8164"/>
                    <a:pt x="11168" y="9974"/>
                    <a:pt x="9716" y="10760"/>
                  </a:cubicBezTo>
                  <a:cubicBezTo>
                    <a:pt x="9254" y="11015"/>
                    <a:pt x="8754" y="11136"/>
                    <a:pt x="8261" y="11136"/>
                  </a:cubicBezTo>
                  <a:cubicBezTo>
                    <a:pt x="7215" y="11136"/>
                    <a:pt x="6206" y="10592"/>
                    <a:pt x="5680" y="9629"/>
                  </a:cubicBezTo>
                  <a:cubicBezTo>
                    <a:pt x="4906" y="8212"/>
                    <a:pt x="5453" y="6402"/>
                    <a:pt x="6894" y="5604"/>
                  </a:cubicBezTo>
                  <a:cubicBezTo>
                    <a:pt x="7356" y="5354"/>
                    <a:pt x="7855" y="5236"/>
                    <a:pt x="8347" y="5236"/>
                  </a:cubicBezTo>
                  <a:close/>
                  <a:moveTo>
                    <a:pt x="9717" y="1"/>
                  </a:moveTo>
                  <a:cubicBezTo>
                    <a:pt x="9559" y="1"/>
                    <a:pt x="9417" y="64"/>
                    <a:pt x="9299" y="199"/>
                  </a:cubicBezTo>
                  <a:cubicBezTo>
                    <a:pt x="8894" y="675"/>
                    <a:pt x="8501" y="1163"/>
                    <a:pt x="8109" y="1651"/>
                  </a:cubicBezTo>
                  <a:cubicBezTo>
                    <a:pt x="8013" y="1782"/>
                    <a:pt x="7906" y="1830"/>
                    <a:pt x="7751" y="1866"/>
                  </a:cubicBezTo>
                  <a:cubicBezTo>
                    <a:pt x="7675" y="1883"/>
                    <a:pt x="7603" y="1892"/>
                    <a:pt x="7534" y="1892"/>
                  </a:cubicBezTo>
                  <a:cubicBezTo>
                    <a:pt x="7325" y="1892"/>
                    <a:pt x="7151" y="1810"/>
                    <a:pt x="6989" y="1640"/>
                  </a:cubicBezTo>
                  <a:cubicBezTo>
                    <a:pt x="6906" y="1556"/>
                    <a:pt x="6799" y="1485"/>
                    <a:pt x="6704" y="1413"/>
                  </a:cubicBezTo>
                  <a:cubicBezTo>
                    <a:pt x="6370" y="1163"/>
                    <a:pt x="6025" y="913"/>
                    <a:pt x="5692" y="663"/>
                  </a:cubicBezTo>
                  <a:cubicBezTo>
                    <a:pt x="5572" y="575"/>
                    <a:pt x="5453" y="530"/>
                    <a:pt x="5330" y="530"/>
                  </a:cubicBezTo>
                  <a:cubicBezTo>
                    <a:pt x="5220" y="530"/>
                    <a:pt x="5107" y="566"/>
                    <a:pt x="4989" y="639"/>
                  </a:cubicBezTo>
                  <a:cubicBezTo>
                    <a:pt x="4560" y="890"/>
                    <a:pt x="4132" y="1128"/>
                    <a:pt x="3703" y="1342"/>
                  </a:cubicBezTo>
                  <a:cubicBezTo>
                    <a:pt x="3406" y="1485"/>
                    <a:pt x="3287" y="1699"/>
                    <a:pt x="3310" y="2009"/>
                  </a:cubicBezTo>
                  <a:cubicBezTo>
                    <a:pt x="3358" y="2521"/>
                    <a:pt x="3394" y="3045"/>
                    <a:pt x="3477" y="3545"/>
                  </a:cubicBezTo>
                  <a:cubicBezTo>
                    <a:pt x="3537" y="3878"/>
                    <a:pt x="3489" y="4128"/>
                    <a:pt x="3251" y="4354"/>
                  </a:cubicBezTo>
                  <a:cubicBezTo>
                    <a:pt x="3156" y="4449"/>
                    <a:pt x="3072" y="4509"/>
                    <a:pt x="2929" y="4533"/>
                  </a:cubicBezTo>
                  <a:cubicBezTo>
                    <a:pt x="2310" y="4604"/>
                    <a:pt x="1679" y="4699"/>
                    <a:pt x="1060" y="4795"/>
                  </a:cubicBezTo>
                  <a:cubicBezTo>
                    <a:pt x="762" y="4830"/>
                    <a:pt x="608" y="5009"/>
                    <a:pt x="524" y="5283"/>
                  </a:cubicBezTo>
                  <a:cubicBezTo>
                    <a:pt x="393" y="5747"/>
                    <a:pt x="262" y="6212"/>
                    <a:pt x="108" y="6676"/>
                  </a:cubicBezTo>
                  <a:cubicBezTo>
                    <a:pt x="0" y="6974"/>
                    <a:pt x="60" y="7200"/>
                    <a:pt x="298" y="7390"/>
                  </a:cubicBezTo>
                  <a:cubicBezTo>
                    <a:pt x="703" y="7724"/>
                    <a:pt x="1108" y="8057"/>
                    <a:pt x="1536" y="8355"/>
                  </a:cubicBezTo>
                  <a:cubicBezTo>
                    <a:pt x="1810" y="8545"/>
                    <a:pt x="1941" y="8748"/>
                    <a:pt x="1941" y="9081"/>
                  </a:cubicBezTo>
                  <a:cubicBezTo>
                    <a:pt x="1941" y="9200"/>
                    <a:pt x="1917" y="9295"/>
                    <a:pt x="1846" y="9391"/>
                  </a:cubicBezTo>
                  <a:cubicBezTo>
                    <a:pt x="1584" y="9676"/>
                    <a:pt x="1346" y="9974"/>
                    <a:pt x="1108" y="10284"/>
                  </a:cubicBezTo>
                  <a:cubicBezTo>
                    <a:pt x="929" y="10510"/>
                    <a:pt x="762" y="10760"/>
                    <a:pt x="596" y="10998"/>
                  </a:cubicBezTo>
                  <a:cubicBezTo>
                    <a:pt x="477" y="11176"/>
                    <a:pt x="489" y="11343"/>
                    <a:pt x="596" y="11522"/>
                  </a:cubicBezTo>
                  <a:cubicBezTo>
                    <a:pt x="846" y="11962"/>
                    <a:pt x="1108" y="12391"/>
                    <a:pt x="1310" y="12843"/>
                  </a:cubicBezTo>
                  <a:cubicBezTo>
                    <a:pt x="1446" y="13126"/>
                    <a:pt x="1637" y="13243"/>
                    <a:pt x="1908" y="13243"/>
                  </a:cubicBezTo>
                  <a:cubicBezTo>
                    <a:pt x="1945" y="13243"/>
                    <a:pt x="1984" y="13241"/>
                    <a:pt x="2024" y="13236"/>
                  </a:cubicBezTo>
                  <a:cubicBezTo>
                    <a:pt x="2632" y="13165"/>
                    <a:pt x="3239" y="13093"/>
                    <a:pt x="3846" y="13010"/>
                  </a:cubicBezTo>
                  <a:cubicBezTo>
                    <a:pt x="3886" y="13010"/>
                    <a:pt x="3936" y="12999"/>
                    <a:pt x="3976" y="12999"/>
                  </a:cubicBezTo>
                  <a:cubicBezTo>
                    <a:pt x="3996" y="12999"/>
                    <a:pt x="4013" y="13002"/>
                    <a:pt x="4025" y="13010"/>
                  </a:cubicBezTo>
                  <a:cubicBezTo>
                    <a:pt x="4251" y="13189"/>
                    <a:pt x="4525" y="13308"/>
                    <a:pt x="4537" y="13689"/>
                  </a:cubicBezTo>
                  <a:cubicBezTo>
                    <a:pt x="4572" y="14260"/>
                    <a:pt x="4680" y="14832"/>
                    <a:pt x="4751" y="15403"/>
                  </a:cubicBezTo>
                  <a:cubicBezTo>
                    <a:pt x="4787" y="15701"/>
                    <a:pt x="4953" y="15868"/>
                    <a:pt x="5251" y="15939"/>
                  </a:cubicBezTo>
                  <a:cubicBezTo>
                    <a:pt x="5727" y="16046"/>
                    <a:pt x="6204" y="16189"/>
                    <a:pt x="6680" y="16332"/>
                  </a:cubicBezTo>
                  <a:cubicBezTo>
                    <a:pt x="6760" y="16357"/>
                    <a:pt x="6835" y="16371"/>
                    <a:pt x="6907" y="16371"/>
                  </a:cubicBezTo>
                  <a:cubicBezTo>
                    <a:pt x="7069" y="16371"/>
                    <a:pt x="7211" y="16302"/>
                    <a:pt x="7335" y="16153"/>
                  </a:cubicBezTo>
                  <a:cubicBezTo>
                    <a:pt x="7739" y="15665"/>
                    <a:pt x="8132" y="15165"/>
                    <a:pt x="8537" y="14677"/>
                  </a:cubicBezTo>
                  <a:cubicBezTo>
                    <a:pt x="8585" y="14617"/>
                    <a:pt x="8621" y="14546"/>
                    <a:pt x="8680" y="14534"/>
                  </a:cubicBezTo>
                  <a:cubicBezTo>
                    <a:pt x="8823" y="14517"/>
                    <a:pt x="8966" y="14483"/>
                    <a:pt x="9108" y="14483"/>
                  </a:cubicBezTo>
                  <a:cubicBezTo>
                    <a:pt x="9261" y="14483"/>
                    <a:pt x="9413" y="14523"/>
                    <a:pt x="9561" y="14665"/>
                  </a:cubicBezTo>
                  <a:cubicBezTo>
                    <a:pt x="10002" y="15046"/>
                    <a:pt x="10478" y="15367"/>
                    <a:pt x="10942" y="15713"/>
                  </a:cubicBezTo>
                  <a:cubicBezTo>
                    <a:pt x="11054" y="15793"/>
                    <a:pt x="11169" y="15832"/>
                    <a:pt x="11287" y="15832"/>
                  </a:cubicBezTo>
                  <a:cubicBezTo>
                    <a:pt x="11395" y="15832"/>
                    <a:pt x="11507" y="15799"/>
                    <a:pt x="11621" y="15737"/>
                  </a:cubicBezTo>
                  <a:cubicBezTo>
                    <a:pt x="12050" y="15475"/>
                    <a:pt x="12502" y="15225"/>
                    <a:pt x="12954" y="14998"/>
                  </a:cubicBezTo>
                  <a:cubicBezTo>
                    <a:pt x="13216" y="14867"/>
                    <a:pt x="13335" y="14665"/>
                    <a:pt x="13312" y="14379"/>
                  </a:cubicBezTo>
                  <a:cubicBezTo>
                    <a:pt x="13252" y="13867"/>
                    <a:pt x="13228" y="13343"/>
                    <a:pt x="13145" y="12831"/>
                  </a:cubicBezTo>
                  <a:cubicBezTo>
                    <a:pt x="13085" y="12498"/>
                    <a:pt x="13133" y="12236"/>
                    <a:pt x="13383" y="11998"/>
                  </a:cubicBezTo>
                  <a:cubicBezTo>
                    <a:pt x="13466" y="11915"/>
                    <a:pt x="13538" y="11855"/>
                    <a:pt x="13669" y="11843"/>
                  </a:cubicBezTo>
                  <a:cubicBezTo>
                    <a:pt x="14216" y="11772"/>
                    <a:pt x="14752" y="11700"/>
                    <a:pt x="15300" y="11629"/>
                  </a:cubicBezTo>
                  <a:cubicBezTo>
                    <a:pt x="15467" y="11605"/>
                    <a:pt x="15621" y="11557"/>
                    <a:pt x="15836" y="11510"/>
                  </a:cubicBezTo>
                  <a:cubicBezTo>
                    <a:pt x="15907" y="11403"/>
                    <a:pt x="16014" y="11284"/>
                    <a:pt x="16062" y="11153"/>
                  </a:cubicBezTo>
                  <a:cubicBezTo>
                    <a:pt x="16217" y="10665"/>
                    <a:pt x="16348" y="10176"/>
                    <a:pt x="16514" y="9700"/>
                  </a:cubicBezTo>
                  <a:cubicBezTo>
                    <a:pt x="16622" y="9391"/>
                    <a:pt x="16562" y="9164"/>
                    <a:pt x="16324" y="8974"/>
                  </a:cubicBezTo>
                  <a:cubicBezTo>
                    <a:pt x="15907" y="8652"/>
                    <a:pt x="15514" y="8307"/>
                    <a:pt x="15086" y="8009"/>
                  </a:cubicBezTo>
                  <a:cubicBezTo>
                    <a:pt x="14812" y="7819"/>
                    <a:pt x="14669" y="7617"/>
                    <a:pt x="14681" y="7295"/>
                  </a:cubicBezTo>
                  <a:cubicBezTo>
                    <a:pt x="14681" y="7176"/>
                    <a:pt x="14693" y="7081"/>
                    <a:pt x="14776" y="6985"/>
                  </a:cubicBezTo>
                  <a:cubicBezTo>
                    <a:pt x="15026" y="6688"/>
                    <a:pt x="15276" y="6390"/>
                    <a:pt x="15502" y="6093"/>
                  </a:cubicBezTo>
                  <a:cubicBezTo>
                    <a:pt x="15693" y="5842"/>
                    <a:pt x="15860" y="5592"/>
                    <a:pt x="16038" y="5331"/>
                  </a:cubicBezTo>
                  <a:cubicBezTo>
                    <a:pt x="16133" y="5176"/>
                    <a:pt x="16121" y="5021"/>
                    <a:pt x="16026" y="4854"/>
                  </a:cubicBezTo>
                  <a:cubicBezTo>
                    <a:pt x="15776" y="4402"/>
                    <a:pt x="15514" y="3961"/>
                    <a:pt x="15288" y="3485"/>
                  </a:cubicBezTo>
                  <a:cubicBezTo>
                    <a:pt x="15163" y="3234"/>
                    <a:pt x="14983" y="3121"/>
                    <a:pt x="14739" y="3121"/>
                  </a:cubicBezTo>
                  <a:cubicBezTo>
                    <a:pt x="14705" y="3121"/>
                    <a:pt x="14670" y="3123"/>
                    <a:pt x="14633" y="3128"/>
                  </a:cubicBezTo>
                  <a:cubicBezTo>
                    <a:pt x="14062" y="3187"/>
                    <a:pt x="13490" y="3247"/>
                    <a:pt x="12931" y="3342"/>
                  </a:cubicBezTo>
                  <a:cubicBezTo>
                    <a:pt x="12881" y="3350"/>
                    <a:pt x="12835" y="3353"/>
                    <a:pt x="12790" y="3353"/>
                  </a:cubicBezTo>
                  <a:cubicBezTo>
                    <a:pt x="12623" y="3353"/>
                    <a:pt x="12489" y="3298"/>
                    <a:pt x="12347" y="3175"/>
                  </a:cubicBezTo>
                  <a:cubicBezTo>
                    <a:pt x="12180" y="3045"/>
                    <a:pt x="12097" y="2914"/>
                    <a:pt x="12085" y="2699"/>
                  </a:cubicBezTo>
                  <a:cubicBezTo>
                    <a:pt x="12026" y="2116"/>
                    <a:pt x="11942" y="1521"/>
                    <a:pt x="11859" y="937"/>
                  </a:cubicBezTo>
                  <a:cubicBezTo>
                    <a:pt x="11823" y="651"/>
                    <a:pt x="11669" y="497"/>
                    <a:pt x="11395" y="437"/>
                  </a:cubicBezTo>
                  <a:cubicBezTo>
                    <a:pt x="10895" y="318"/>
                    <a:pt x="10406" y="175"/>
                    <a:pt x="9918" y="32"/>
                  </a:cubicBezTo>
                  <a:cubicBezTo>
                    <a:pt x="9849" y="11"/>
                    <a:pt x="9781" y="1"/>
                    <a:pt x="971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23;p25">
              <a:extLst>
                <a:ext uri="{FF2B5EF4-FFF2-40B4-BE49-F238E27FC236}">
                  <a16:creationId xmlns:a16="http://schemas.microsoft.com/office/drawing/2014/main" id="{C4B19C68-D436-15C5-1AC6-5145BFFF4B79}"/>
                </a:ext>
              </a:extLst>
            </p:cNvPr>
            <p:cNvSpPr/>
            <p:nvPr/>
          </p:nvSpPr>
          <p:spPr>
            <a:xfrm>
              <a:off x="4165739" y="2553705"/>
              <a:ext cx="438044" cy="428215"/>
            </a:xfrm>
            <a:custGeom>
              <a:avLst/>
              <a:gdLst/>
              <a:ahLst/>
              <a:cxnLst/>
              <a:rect l="l" t="t" r="r" b="b"/>
              <a:pathLst>
                <a:path w="16801" h="16424" extrusionOk="0">
                  <a:moveTo>
                    <a:pt x="8415" y="5273"/>
                  </a:moveTo>
                  <a:cubicBezTo>
                    <a:pt x="9805" y="5273"/>
                    <a:pt x="11055" y="6228"/>
                    <a:pt x="11335" y="7610"/>
                  </a:cubicBezTo>
                  <a:cubicBezTo>
                    <a:pt x="11657" y="9193"/>
                    <a:pt x="10609" y="10765"/>
                    <a:pt x="8990" y="11086"/>
                  </a:cubicBezTo>
                  <a:cubicBezTo>
                    <a:pt x="8783" y="11129"/>
                    <a:pt x="8577" y="11149"/>
                    <a:pt x="8374" y="11149"/>
                  </a:cubicBezTo>
                  <a:cubicBezTo>
                    <a:pt x="6987" y="11149"/>
                    <a:pt x="5746" y="10194"/>
                    <a:pt x="5465" y="8812"/>
                  </a:cubicBezTo>
                  <a:cubicBezTo>
                    <a:pt x="5132" y="7229"/>
                    <a:pt x="6192" y="5669"/>
                    <a:pt x="7799" y="5336"/>
                  </a:cubicBezTo>
                  <a:cubicBezTo>
                    <a:pt x="8006" y="5293"/>
                    <a:pt x="8212" y="5273"/>
                    <a:pt x="8415" y="5273"/>
                  </a:cubicBezTo>
                  <a:close/>
                  <a:moveTo>
                    <a:pt x="7625" y="1"/>
                  </a:moveTo>
                  <a:cubicBezTo>
                    <a:pt x="7565" y="1"/>
                    <a:pt x="7500" y="9"/>
                    <a:pt x="7430" y="26"/>
                  </a:cubicBezTo>
                  <a:cubicBezTo>
                    <a:pt x="6966" y="145"/>
                    <a:pt x="6478" y="240"/>
                    <a:pt x="6001" y="323"/>
                  </a:cubicBezTo>
                  <a:cubicBezTo>
                    <a:pt x="5680" y="371"/>
                    <a:pt x="5501" y="538"/>
                    <a:pt x="5442" y="835"/>
                  </a:cubicBezTo>
                  <a:cubicBezTo>
                    <a:pt x="5335" y="1347"/>
                    <a:pt x="5215" y="1847"/>
                    <a:pt x="5144" y="2359"/>
                  </a:cubicBezTo>
                  <a:cubicBezTo>
                    <a:pt x="5096" y="2693"/>
                    <a:pt x="4977" y="2919"/>
                    <a:pt x="4680" y="3074"/>
                  </a:cubicBezTo>
                  <a:cubicBezTo>
                    <a:pt x="4580" y="3123"/>
                    <a:pt x="4498" y="3148"/>
                    <a:pt x="4397" y="3148"/>
                  </a:cubicBezTo>
                  <a:cubicBezTo>
                    <a:pt x="4377" y="3148"/>
                    <a:pt x="4356" y="3147"/>
                    <a:pt x="4334" y="3145"/>
                  </a:cubicBezTo>
                  <a:cubicBezTo>
                    <a:pt x="3715" y="3026"/>
                    <a:pt x="3084" y="2931"/>
                    <a:pt x="2465" y="2835"/>
                  </a:cubicBezTo>
                  <a:cubicBezTo>
                    <a:pt x="2422" y="2829"/>
                    <a:pt x="2381" y="2825"/>
                    <a:pt x="2341" y="2825"/>
                  </a:cubicBezTo>
                  <a:cubicBezTo>
                    <a:pt x="2110" y="2825"/>
                    <a:pt x="1943" y="2943"/>
                    <a:pt x="1810" y="3157"/>
                  </a:cubicBezTo>
                  <a:cubicBezTo>
                    <a:pt x="1548" y="3562"/>
                    <a:pt x="1286" y="3967"/>
                    <a:pt x="1001" y="4359"/>
                  </a:cubicBezTo>
                  <a:cubicBezTo>
                    <a:pt x="810" y="4610"/>
                    <a:pt x="798" y="4848"/>
                    <a:pt x="977" y="5098"/>
                  </a:cubicBezTo>
                  <a:cubicBezTo>
                    <a:pt x="1274" y="5538"/>
                    <a:pt x="1548" y="5979"/>
                    <a:pt x="1870" y="6384"/>
                  </a:cubicBezTo>
                  <a:cubicBezTo>
                    <a:pt x="2072" y="6645"/>
                    <a:pt x="2156" y="6884"/>
                    <a:pt x="2048" y="7193"/>
                  </a:cubicBezTo>
                  <a:cubicBezTo>
                    <a:pt x="2013" y="7312"/>
                    <a:pt x="1965" y="7396"/>
                    <a:pt x="1858" y="7467"/>
                  </a:cubicBezTo>
                  <a:cubicBezTo>
                    <a:pt x="1536" y="7669"/>
                    <a:pt x="1215" y="7884"/>
                    <a:pt x="893" y="8098"/>
                  </a:cubicBezTo>
                  <a:cubicBezTo>
                    <a:pt x="655" y="8265"/>
                    <a:pt x="429" y="8455"/>
                    <a:pt x="203" y="8646"/>
                  </a:cubicBezTo>
                  <a:cubicBezTo>
                    <a:pt x="36" y="8765"/>
                    <a:pt x="1" y="8931"/>
                    <a:pt x="48" y="9146"/>
                  </a:cubicBezTo>
                  <a:cubicBezTo>
                    <a:pt x="155" y="9634"/>
                    <a:pt x="274" y="10122"/>
                    <a:pt x="346" y="10610"/>
                  </a:cubicBezTo>
                  <a:cubicBezTo>
                    <a:pt x="393" y="10967"/>
                    <a:pt x="584" y="11134"/>
                    <a:pt x="905" y="11194"/>
                  </a:cubicBezTo>
                  <a:cubicBezTo>
                    <a:pt x="1513" y="11313"/>
                    <a:pt x="2120" y="11408"/>
                    <a:pt x="2715" y="11515"/>
                  </a:cubicBezTo>
                  <a:cubicBezTo>
                    <a:pt x="2775" y="11527"/>
                    <a:pt x="2858" y="11527"/>
                    <a:pt x="2882" y="11563"/>
                  </a:cubicBezTo>
                  <a:cubicBezTo>
                    <a:pt x="3049" y="11813"/>
                    <a:pt x="3275" y="11991"/>
                    <a:pt x="3179" y="12360"/>
                  </a:cubicBezTo>
                  <a:cubicBezTo>
                    <a:pt x="3037" y="12920"/>
                    <a:pt x="2977" y="13492"/>
                    <a:pt x="2870" y="14063"/>
                  </a:cubicBezTo>
                  <a:cubicBezTo>
                    <a:pt x="2822" y="14361"/>
                    <a:pt x="2929" y="14563"/>
                    <a:pt x="3191" y="14718"/>
                  </a:cubicBezTo>
                  <a:cubicBezTo>
                    <a:pt x="3620" y="14968"/>
                    <a:pt x="4037" y="15254"/>
                    <a:pt x="4442" y="15528"/>
                  </a:cubicBezTo>
                  <a:cubicBezTo>
                    <a:pt x="4561" y="15603"/>
                    <a:pt x="4681" y="15645"/>
                    <a:pt x="4801" y="15645"/>
                  </a:cubicBezTo>
                  <a:cubicBezTo>
                    <a:pt x="4907" y="15645"/>
                    <a:pt x="5014" y="15612"/>
                    <a:pt x="5120" y="15539"/>
                  </a:cubicBezTo>
                  <a:cubicBezTo>
                    <a:pt x="5656" y="15194"/>
                    <a:pt x="6180" y="14837"/>
                    <a:pt x="6716" y="14480"/>
                  </a:cubicBezTo>
                  <a:cubicBezTo>
                    <a:pt x="6759" y="14447"/>
                    <a:pt x="6822" y="14395"/>
                    <a:pt x="6869" y="14395"/>
                  </a:cubicBezTo>
                  <a:cubicBezTo>
                    <a:pt x="6874" y="14395"/>
                    <a:pt x="6878" y="14395"/>
                    <a:pt x="6882" y="14396"/>
                  </a:cubicBezTo>
                  <a:cubicBezTo>
                    <a:pt x="7180" y="14444"/>
                    <a:pt x="7490" y="14432"/>
                    <a:pt x="7704" y="14777"/>
                  </a:cubicBezTo>
                  <a:cubicBezTo>
                    <a:pt x="8002" y="15266"/>
                    <a:pt x="8359" y="15718"/>
                    <a:pt x="8704" y="16182"/>
                  </a:cubicBezTo>
                  <a:cubicBezTo>
                    <a:pt x="8829" y="16343"/>
                    <a:pt x="8974" y="16423"/>
                    <a:pt x="9154" y="16423"/>
                  </a:cubicBezTo>
                  <a:cubicBezTo>
                    <a:pt x="9214" y="16423"/>
                    <a:pt x="9278" y="16415"/>
                    <a:pt x="9347" y="16397"/>
                  </a:cubicBezTo>
                  <a:cubicBezTo>
                    <a:pt x="9835" y="16278"/>
                    <a:pt x="10335" y="16170"/>
                    <a:pt x="10835" y="16087"/>
                  </a:cubicBezTo>
                  <a:cubicBezTo>
                    <a:pt x="11133" y="16039"/>
                    <a:pt x="11300" y="15885"/>
                    <a:pt x="11359" y="15599"/>
                  </a:cubicBezTo>
                  <a:cubicBezTo>
                    <a:pt x="11466" y="15087"/>
                    <a:pt x="11585" y="14587"/>
                    <a:pt x="11645" y="14075"/>
                  </a:cubicBezTo>
                  <a:cubicBezTo>
                    <a:pt x="11692" y="13730"/>
                    <a:pt x="11823" y="13492"/>
                    <a:pt x="12133" y="13349"/>
                  </a:cubicBezTo>
                  <a:cubicBezTo>
                    <a:pt x="12217" y="13302"/>
                    <a:pt x="12287" y="13270"/>
                    <a:pt x="12371" y="13270"/>
                  </a:cubicBezTo>
                  <a:cubicBezTo>
                    <a:pt x="12393" y="13270"/>
                    <a:pt x="12417" y="13272"/>
                    <a:pt x="12443" y="13277"/>
                  </a:cubicBezTo>
                  <a:cubicBezTo>
                    <a:pt x="12990" y="13384"/>
                    <a:pt x="13526" y="13468"/>
                    <a:pt x="14062" y="13563"/>
                  </a:cubicBezTo>
                  <a:cubicBezTo>
                    <a:pt x="14228" y="13587"/>
                    <a:pt x="14395" y="13587"/>
                    <a:pt x="14621" y="13611"/>
                  </a:cubicBezTo>
                  <a:cubicBezTo>
                    <a:pt x="14717" y="13527"/>
                    <a:pt x="14848" y="13444"/>
                    <a:pt x="14943" y="13325"/>
                  </a:cubicBezTo>
                  <a:cubicBezTo>
                    <a:pt x="15229" y="12908"/>
                    <a:pt x="15491" y="12480"/>
                    <a:pt x="15800" y="12063"/>
                  </a:cubicBezTo>
                  <a:cubicBezTo>
                    <a:pt x="15991" y="11813"/>
                    <a:pt x="15991" y="11575"/>
                    <a:pt x="15824" y="11325"/>
                  </a:cubicBezTo>
                  <a:cubicBezTo>
                    <a:pt x="15526" y="10884"/>
                    <a:pt x="15252" y="10444"/>
                    <a:pt x="14919" y="10039"/>
                  </a:cubicBezTo>
                  <a:cubicBezTo>
                    <a:pt x="14717" y="9777"/>
                    <a:pt x="14645" y="9539"/>
                    <a:pt x="14752" y="9229"/>
                  </a:cubicBezTo>
                  <a:cubicBezTo>
                    <a:pt x="14788" y="9110"/>
                    <a:pt x="14824" y="9027"/>
                    <a:pt x="14931" y="8955"/>
                  </a:cubicBezTo>
                  <a:cubicBezTo>
                    <a:pt x="15252" y="8753"/>
                    <a:pt x="15586" y="8550"/>
                    <a:pt x="15895" y="8324"/>
                  </a:cubicBezTo>
                  <a:cubicBezTo>
                    <a:pt x="16145" y="8146"/>
                    <a:pt x="16384" y="7955"/>
                    <a:pt x="16622" y="7753"/>
                  </a:cubicBezTo>
                  <a:cubicBezTo>
                    <a:pt x="16765" y="7634"/>
                    <a:pt x="16800" y="7479"/>
                    <a:pt x="16753" y="7300"/>
                  </a:cubicBezTo>
                  <a:cubicBezTo>
                    <a:pt x="16645" y="6788"/>
                    <a:pt x="16526" y="6288"/>
                    <a:pt x="16443" y="5776"/>
                  </a:cubicBezTo>
                  <a:cubicBezTo>
                    <a:pt x="16395" y="5455"/>
                    <a:pt x="16229" y="5288"/>
                    <a:pt x="15931" y="5241"/>
                  </a:cubicBezTo>
                  <a:cubicBezTo>
                    <a:pt x="15371" y="5133"/>
                    <a:pt x="14800" y="5014"/>
                    <a:pt x="14240" y="4943"/>
                  </a:cubicBezTo>
                  <a:cubicBezTo>
                    <a:pt x="14002" y="4907"/>
                    <a:pt x="13847" y="4812"/>
                    <a:pt x="13728" y="4610"/>
                  </a:cubicBezTo>
                  <a:cubicBezTo>
                    <a:pt x="13609" y="4443"/>
                    <a:pt x="13574" y="4288"/>
                    <a:pt x="13609" y="4086"/>
                  </a:cubicBezTo>
                  <a:cubicBezTo>
                    <a:pt x="13728" y="3502"/>
                    <a:pt x="13824" y="2907"/>
                    <a:pt x="13919" y="2324"/>
                  </a:cubicBezTo>
                  <a:cubicBezTo>
                    <a:pt x="13967" y="2050"/>
                    <a:pt x="13871" y="1859"/>
                    <a:pt x="13621" y="1704"/>
                  </a:cubicBezTo>
                  <a:cubicBezTo>
                    <a:pt x="13181" y="1454"/>
                    <a:pt x="12764" y="1169"/>
                    <a:pt x="12335" y="895"/>
                  </a:cubicBezTo>
                  <a:cubicBezTo>
                    <a:pt x="12219" y="817"/>
                    <a:pt x="12103" y="775"/>
                    <a:pt x="11987" y="775"/>
                  </a:cubicBezTo>
                  <a:cubicBezTo>
                    <a:pt x="11889" y="775"/>
                    <a:pt x="11791" y="805"/>
                    <a:pt x="11692" y="871"/>
                  </a:cubicBezTo>
                  <a:cubicBezTo>
                    <a:pt x="11169" y="1204"/>
                    <a:pt x="10645" y="1550"/>
                    <a:pt x="10133" y="1907"/>
                  </a:cubicBezTo>
                  <a:cubicBezTo>
                    <a:pt x="10022" y="1987"/>
                    <a:pt x="9920" y="2017"/>
                    <a:pt x="9790" y="2017"/>
                  </a:cubicBezTo>
                  <a:cubicBezTo>
                    <a:pt x="9766" y="2017"/>
                    <a:pt x="9742" y="2016"/>
                    <a:pt x="9716" y="2014"/>
                  </a:cubicBezTo>
                  <a:cubicBezTo>
                    <a:pt x="9406" y="1990"/>
                    <a:pt x="9192" y="1847"/>
                    <a:pt x="9049" y="1573"/>
                  </a:cubicBezTo>
                  <a:cubicBezTo>
                    <a:pt x="9002" y="1466"/>
                    <a:pt x="8918" y="1371"/>
                    <a:pt x="8847" y="1276"/>
                  </a:cubicBezTo>
                  <a:cubicBezTo>
                    <a:pt x="8609" y="930"/>
                    <a:pt x="8359" y="597"/>
                    <a:pt x="8097" y="252"/>
                  </a:cubicBezTo>
                  <a:cubicBezTo>
                    <a:pt x="7969" y="88"/>
                    <a:pt x="7821" y="1"/>
                    <a:pt x="76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710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802888" y="363082"/>
            <a:ext cx="271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제목을 입력하세요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202034017 </a:t>
            </a:r>
            <a:r>
              <a:rPr lang="ko-KR" altLang="en-US"/>
              <a:t>최영수 앱 기획 발표자료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8334A7-7D09-B814-777D-9595689A97A2}"/>
              </a:ext>
            </a:extLst>
          </p:cNvPr>
          <p:cNvSpPr/>
          <p:nvPr/>
        </p:nvSpPr>
        <p:spPr>
          <a:xfrm>
            <a:off x="4601183" y="3083668"/>
            <a:ext cx="2986391" cy="13338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기획서를 바탕으로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FFFF00"/>
                </a:solidFill>
                <a:latin typeface="+mn-ea"/>
              </a:rPr>
              <a:t>창업 지원금</a:t>
            </a:r>
            <a:r>
              <a:rPr lang="ko-KR" altLang="en-US" sz="1600" dirty="0">
                <a:latin typeface="+mn-ea"/>
              </a:rPr>
              <a:t>을 수령하자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8E5CCC-E888-B646-E205-FBA0E4CB52CA}"/>
              </a:ext>
            </a:extLst>
          </p:cNvPr>
          <p:cNvSpPr/>
          <p:nvPr/>
        </p:nvSpPr>
        <p:spPr>
          <a:xfrm>
            <a:off x="7807525" y="3083668"/>
            <a:ext cx="2986391" cy="1329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능력 있는 </a:t>
            </a:r>
            <a:r>
              <a:rPr lang="ko-KR" altLang="en-US" dirty="0">
                <a:solidFill>
                  <a:srgbClr val="FFFF00"/>
                </a:solidFill>
                <a:latin typeface="+mn-ea"/>
              </a:rPr>
              <a:t>개발자</a:t>
            </a:r>
            <a:r>
              <a:rPr lang="ko-KR" altLang="en-US" sz="1600" dirty="0">
                <a:latin typeface="+mn-ea"/>
              </a:rPr>
              <a:t>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고용하자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C4700A-69D7-6288-FF4B-B70471C4F6D4}"/>
              </a:ext>
            </a:extLst>
          </p:cNvPr>
          <p:cNvSpPr/>
          <p:nvPr/>
        </p:nvSpPr>
        <p:spPr>
          <a:xfrm>
            <a:off x="4601183" y="4706049"/>
            <a:ext cx="2986391" cy="1361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FF00"/>
                </a:solidFill>
                <a:latin typeface="+mn-ea"/>
              </a:rPr>
              <a:t>흩어져 있는 이용자</a:t>
            </a:r>
            <a:r>
              <a:rPr lang="ko-KR" altLang="en-US" sz="1600" dirty="0">
                <a:latin typeface="+mn-ea"/>
              </a:rPr>
              <a:t>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한 곳으로 집중시키자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7E9BFC-A7CF-E171-4B7B-8EA208DE8C96}"/>
              </a:ext>
            </a:extLst>
          </p:cNvPr>
          <p:cNvSpPr/>
          <p:nvPr/>
        </p:nvSpPr>
        <p:spPr>
          <a:xfrm>
            <a:off x="7807525" y="4706049"/>
            <a:ext cx="2986391" cy="1361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기존 방식보다 확연하게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dirty="0">
                <a:solidFill>
                  <a:srgbClr val="FFFF00"/>
                </a:solidFill>
                <a:latin typeface="+mn-ea"/>
              </a:rPr>
              <a:t>뛰어난 경험</a:t>
            </a:r>
            <a:r>
              <a:rPr lang="ko-KR" altLang="en-US" sz="1600" dirty="0">
                <a:latin typeface="+mn-ea"/>
              </a:rPr>
              <a:t>을 제공하자</a:t>
            </a:r>
          </a:p>
        </p:txBody>
      </p:sp>
      <p:cxnSp>
        <p:nvCxnSpPr>
          <p:cNvPr id="12" name="直線コネクタ 6">
            <a:extLst>
              <a:ext uri="{FF2B5EF4-FFF2-40B4-BE49-F238E27FC236}">
                <a16:creationId xmlns:a16="http://schemas.microsoft.com/office/drawing/2014/main" id="{B9F7562B-E5B6-A4A7-8D7E-ADEDD37AD226}"/>
              </a:ext>
            </a:extLst>
          </p:cNvPr>
          <p:cNvCxnSpPr>
            <a:cxnSpLocks/>
          </p:cNvCxnSpPr>
          <p:nvPr/>
        </p:nvCxnSpPr>
        <p:spPr>
          <a:xfrm>
            <a:off x="1239316" y="4562730"/>
            <a:ext cx="9735347" cy="0"/>
          </a:xfrm>
          <a:prstGeom prst="line">
            <a:avLst/>
          </a:prstGeom>
          <a:ln w="12700" cmpd="sng">
            <a:solidFill>
              <a:srgbClr val="71DB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3">
            <a:extLst>
              <a:ext uri="{FF2B5EF4-FFF2-40B4-BE49-F238E27FC236}">
                <a16:creationId xmlns:a16="http://schemas.microsoft.com/office/drawing/2014/main" id="{A60B65A6-99A8-AB4E-1578-55D2CBC08D00}"/>
              </a:ext>
            </a:extLst>
          </p:cNvPr>
          <p:cNvCxnSpPr>
            <a:cxnSpLocks/>
          </p:cNvCxnSpPr>
          <p:nvPr/>
        </p:nvCxnSpPr>
        <p:spPr>
          <a:xfrm>
            <a:off x="7707559" y="1277770"/>
            <a:ext cx="1" cy="4948709"/>
          </a:xfrm>
          <a:prstGeom prst="line">
            <a:avLst/>
          </a:prstGeom>
          <a:ln w="12700" cmpd="sng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22">
            <a:extLst>
              <a:ext uri="{FF2B5EF4-FFF2-40B4-BE49-F238E27FC236}">
                <a16:creationId xmlns:a16="http://schemas.microsoft.com/office/drawing/2014/main" id="{01566414-9DB4-9681-3059-85A49C5E9371}"/>
              </a:ext>
            </a:extLst>
          </p:cNvPr>
          <p:cNvSpPr/>
          <p:nvPr/>
        </p:nvSpPr>
        <p:spPr>
          <a:xfrm>
            <a:off x="4495635" y="1277770"/>
            <a:ext cx="6468198" cy="4948707"/>
          </a:xfrm>
          <a:prstGeom prst="rect">
            <a:avLst/>
          </a:prstGeom>
          <a:noFill/>
          <a:ln w="19050" cmpd="sng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9" name="正方形/長方形 23">
            <a:extLst>
              <a:ext uri="{FF2B5EF4-FFF2-40B4-BE49-F238E27FC236}">
                <a16:creationId xmlns:a16="http://schemas.microsoft.com/office/drawing/2014/main" id="{7189D128-5AA7-8EB8-C99B-3D8687A0947B}"/>
              </a:ext>
            </a:extLst>
          </p:cNvPr>
          <p:cNvSpPr/>
          <p:nvPr/>
        </p:nvSpPr>
        <p:spPr>
          <a:xfrm>
            <a:off x="1239315" y="2927338"/>
            <a:ext cx="9724518" cy="3299138"/>
          </a:xfrm>
          <a:prstGeom prst="rect">
            <a:avLst/>
          </a:prstGeom>
          <a:noFill/>
          <a:ln w="19050" cmpd="sng">
            <a:solidFill>
              <a:srgbClr val="71DB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B87286-F523-A739-20F2-2983D2505173}"/>
              </a:ext>
            </a:extLst>
          </p:cNvPr>
          <p:cNvSpPr/>
          <p:nvPr/>
        </p:nvSpPr>
        <p:spPr>
          <a:xfrm>
            <a:off x="1217336" y="1285191"/>
            <a:ext cx="3128901" cy="1498829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  <a:alpha val="98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※ SWOT </a:t>
            </a: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분석 결과 </a:t>
            </a:r>
            <a:r>
              <a:rPr kumimoji="1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&amp; </a:t>
            </a:r>
            <a:r>
              <a:rPr kumimoji="1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Noto Sans KR" panose="020B0500000000000000" pitchFamily="34" charset="-127"/>
              </a:rPr>
              <a:t>전략</a:t>
            </a:r>
            <a:endParaRPr kumimoji="1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ea typeface="Noto Sans KR" panose="020B0500000000000000" pitchFamily="34" charset="-127"/>
            </a:endParaRPr>
          </a:p>
        </p:txBody>
      </p:sp>
      <p:sp>
        <p:nvSpPr>
          <p:cNvPr id="21" name="正方形/長方形 79">
            <a:extLst>
              <a:ext uri="{FF2B5EF4-FFF2-40B4-BE49-F238E27FC236}">
                <a16:creationId xmlns:a16="http://schemas.microsoft.com/office/drawing/2014/main" id="{69DF968D-C529-F06B-8570-A593771E4133}"/>
              </a:ext>
            </a:extLst>
          </p:cNvPr>
          <p:cNvSpPr/>
          <p:nvPr/>
        </p:nvSpPr>
        <p:spPr>
          <a:xfrm>
            <a:off x="1245216" y="2933481"/>
            <a:ext cx="369332" cy="1649567"/>
          </a:xfrm>
          <a:prstGeom prst="rect">
            <a:avLst/>
          </a:prstGeom>
          <a:solidFill>
            <a:srgbClr val="0BC58B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기회 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(Opportunity)</a:t>
            </a:r>
            <a:endParaRPr lang="ja-JP" altLang="en-US" sz="1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2" name="正方形/長方形 84">
            <a:extLst>
              <a:ext uri="{FF2B5EF4-FFF2-40B4-BE49-F238E27FC236}">
                <a16:creationId xmlns:a16="http://schemas.microsoft.com/office/drawing/2014/main" id="{B60BF5C6-5B9E-49F9-F1BC-D708FF386697}"/>
              </a:ext>
            </a:extLst>
          </p:cNvPr>
          <p:cNvSpPr/>
          <p:nvPr/>
        </p:nvSpPr>
        <p:spPr>
          <a:xfrm>
            <a:off x="1245216" y="4569819"/>
            <a:ext cx="369332" cy="1649567"/>
          </a:xfrm>
          <a:prstGeom prst="rect">
            <a:avLst/>
          </a:prstGeom>
          <a:solidFill>
            <a:srgbClr val="0070C0"/>
          </a:solidFill>
        </p:spPr>
        <p:txBody>
          <a:bodyPr vert="eaVert"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위협 </a:t>
            </a:r>
            <a:r>
              <a:rPr lang="en-US" altLang="ko-KR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Threat)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ADE174-4643-453C-D247-3E52113A6F13}"/>
              </a:ext>
            </a:extLst>
          </p:cNvPr>
          <p:cNvSpPr/>
          <p:nvPr/>
        </p:nvSpPr>
        <p:spPr>
          <a:xfrm>
            <a:off x="4502410" y="1287380"/>
            <a:ext cx="320109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강점 </a:t>
            </a:r>
            <a:r>
              <a:rPr lang="en-US" altLang="ko-KR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Strength)</a:t>
            </a:r>
            <a:endParaRPr lang="ja-JP" altLang="en-US" sz="1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92D9228-1AD2-E58C-DA99-ADA8F009503D}"/>
              </a:ext>
            </a:extLst>
          </p:cNvPr>
          <p:cNvSpPr/>
          <p:nvPr/>
        </p:nvSpPr>
        <p:spPr>
          <a:xfrm>
            <a:off x="7714333" y="1284241"/>
            <a:ext cx="3238715" cy="27699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약점</a:t>
            </a:r>
            <a:r>
              <a:rPr lang="ja-JP" altLang="en-US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(Weakness)</a:t>
            </a:r>
            <a:endParaRPr lang="ko-KR" altLang="en-US" sz="1200" b="1" dirty="0"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0" name="사각형: 둥근 모서리 24">
            <a:extLst>
              <a:ext uri="{FF2B5EF4-FFF2-40B4-BE49-F238E27FC236}">
                <a16:creationId xmlns:a16="http://schemas.microsoft.com/office/drawing/2014/main" id="{05A85015-3B04-CDB8-DC18-4B4E958CEA1E}"/>
              </a:ext>
            </a:extLst>
          </p:cNvPr>
          <p:cNvSpPr/>
          <p:nvPr/>
        </p:nvSpPr>
        <p:spPr>
          <a:xfrm>
            <a:off x="4701700" y="2989948"/>
            <a:ext cx="2799796" cy="2163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SO </a:t>
            </a:r>
            <a:r>
              <a:rPr lang="ko-KR" altLang="en-US" sz="1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1" name="사각형: 둥근 모서리 26">
            <a:extLst>
              <a:ext uri="{FF2B5EF4-FFF2-40B4-BE49-F238E27FC236}">
                <a16:creationId xmlns:a16="http://schemas.microsoft.com/office/drawing/2014/main" id="{A8A963AE-367F-E3CC-3A84-2B704659520F}"/>
              </a:ext>
            </a:extLst>
          </p:cNvPr>
          <p:cNvSpPr/>
          <p:nvPr/>
        </p:nvSpPr>
        <p:spPr>
          <a:xfrm>
            <a:off x="7913624" y="2989948"/>
            <a:ext cx="2799796" cy="2163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WO </a:t>
            </a:r>
            <a:r>
              <a:rPr lang="ko-KR" altLang="en-US" sz="1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2" name="사각형: 둥근 모서리 27">
            <a:extLst>
              <a:ext uri="{FF2B5EF4-FFF2-40B4-BE49-F238E27FC236}">
                <a16:creationId xmlns:a16="http://schemas.microsoft.com/office/drawing/2014/main" id="{85ECF723-16EC-A35F-D663-EBB39F0B45DB}"/>
              </a:ext>
            </a:extLst>
          </p:cNvPr>
          <p:cNvSpPr/>
          <p:nvPr/>
        </p:nvSpPr>
        <p:spPr>
          <a:xfrm>
            <a:off x="7913624" y="4645795"/>
            <a:ext cx="2799796" cy="2163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WT </a:t>
            </a:r>
            <a:r>
              <a:rPr lang="ko-KR" altLang="en-US" sz="1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3" name="사각형: 둥근 모서리 28">
            <a:extLst>
              <a:ext uri="{FF2B5EF4-FFF2-40B4-BE49-F238E27FC236}">
                <a16:creationId xmlns:a16="http://schemas.microsoft.com/office/drawing/2014/main" id="{263AD9EF-F485-A154-4065-43BFA941269C}"/>
              </a:ext>
            </a:extLst>
          </p:cNvPr>
          <p:cNvSpPr/>
          <p:nvPr/>
        </p:nvSpPr>
        <p:spPr>
          <a:xfrm>
            <a:off x="4701700" y="4645795"/>
            <a:ext cx="2799796" cy="2163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altLang="ko-KR" sz="1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ST</a:t>
            </a:r>
            <a:r>
              <a:rPr lang="ko-KR" altLang="en-US" sz="1000" dirty="0"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1000" b="1" dirty="0">
                <a:latin typeface="Noto Sans KR" panose="020B0500000000000000" pitchFamily="34" charset="-127"/>
                <a:ea typeface="Noto Sans KR" panose="020B0500000000000000" pitchFamily="34" charset="-127"/>
              </a:rPr>
              <a:t>전략</a:t>
            </a:r>
            <a:endParaRPr lang="ja-JP" altLang="en-US" sz="1000" b="1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2EB9BA-2A37-CFDD-4D5E-D6EED088D05E}"/>
              </a:ext>
            </a:extLst>
          </p:cNvPr>
          <p:cNvSpPr/>
          <p:nvPr/>
        </p:nvSpPr>
        <p:spPr>
          <a:xfrm>
            <a:off x="4601183" y="1663430"/>
            <a:ext cx="2986391" cy="1120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앱 기획 능력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19730A-6CF1-0FE6-BC87-5E820D267F3C}"/>
              </a:ext>
            </a:extLst>
          </p:cNvPr>
          <p:cNvSpPr/>
          <p:nvPr/>
        </p:nvSpPr>
        <p:spPr>
          <a:xfrm>
            <a:off x="7807525" y="1663430"/>
            <a:ext cx="2986391" cy="1120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부족한 웹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앱 개발 능력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54CA7DC-AB9C-ED21-B822-12AF91FDF740}"/>
              </a:ext>
            </a:extLst>
          </p:cNvPr>
          <p:cNvSpPr/>
          <p:nvPr/>
        </p:nvSpPr>
        <p:spPr>
          <a:xfrm>
            <a:off x="1722911" y="3083668"/>
            <a:ext cx="2662480" cy="13338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정부의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창업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지원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예산 증가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BA58CC-F034-067A-831F-919EC16FAE56}"/>
              </a:ext>
            </a:extLst>
          </p:cNvPr>
          <p:cNvSpPr/>
          <p:nvPr/>
        </p:nvSpPr>
        <p:spPr>
          <a:xfrm>
            <a:off x="1722911" y="4706049"/>
            <a:ext cx="2662480" cy="1361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+mn-ea"/>
              </a:rPr>
              <a:t>인터넷으로 팀원을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모집하지 않는 사람들</a:t>
            </a:r>
          </a:p>
        </p:txBody>
      </p:sp>
    </p:spTree>
    <p:extLst>
      <p:ext uri="{BB962C8B-B14F-4D97-AF65-F5344CB8AC3E}">
        <p14:creationId xmlns:p14="http://schemas.microsoft.com/office/powerpoint/2010/main" val="29591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31C5-DF11-E860-5FE8-39C03E63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82661"/>
            <a:ext cx="10515600" cy="78828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현황 분석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DB0925-5A25-8533-C40C-AAB3ED4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202034017 </a:t>
            </a:r>
            <a:r>
              <a:rPr lang="ko-KR" altLang="en-US" dirty="0"/>
              <a:t>최영수 앱 기획 발표자료</a:t>
            </a:r>
          </a:p>
        </p:txBody>
      </p:sp>
    </p:spTree>
    <p:extLst>
      <p:ext uri="{BB962C8B-B14F-4D97-AF65-F5344CB8AC3E}">
        <p14:creationId xmlns:p14="http://schemas.microsoft.com/office/powerpoint/2010/main" val="351653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403</Words>
  <Application>Microsoft Office PowerPoint</Application>
  <PresentationFormat>와이드스크린</PresentationFormat>
  <Paragraphs>164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-apple-system</vt:lpstr>
      <vt:lpstr>D2Coding</vt:lpstr>
      <vt:lpstr>Fira Sans Extra Condensed Medium</vt:lpstr>
      <vt:lpstr>HY헤드라인M</vt:lpstr>
      <vt:lpstr>Noto Sans KR</vt:lpstr>
      <vt:lpstr>맑은 고딕</vt:lpstr>
      <vt:lpstr>Arial</vt:lpstr>
      <vt:lpstr>Office 테마</vt:lpstr>
      <vt:lpstr>모여라! 공모전</vt:lpstr>
      <vt:lpstr>PowerPoint 프레젠테이션</vt:lpstr>
      <vt:lpstr>PowerPoint 프레젠테이션</vt:lpstr>
      <vt:lpstr>현황 분석</vt:lpstr>
      <vt:lpstr>현황 분석</vt:lpstr>
      <vt:lpstr>PowerPoint 프레젠테이션</vt:lpstr>
      <vt:lpstr>PowerPoint 프레젠테이션</vt:lpstr>
      <vt:lpstr>PowerPoint 프레젠테이션</vt:lpstr>
      <vt:lpstr>현황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영수 최</dc:creator>
  <cp:lastModifiedBy>영수 최</cp:lastModifiedBy>
  <cp:revision>2</cp:revision>
  <dcterms:created xsi:type="dcterms:W3CDTF">2024-06-14T11:03:33Z</dcterms:created>
  <dcterms:modified xsi:type="dcterms:W3CDTF">2024-06-16T08:07:30Z</dcterms:modified>
</cp:coreProperties>
</file>