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58" r:id="rId5"/>
    <p:sldId id="259" r:id="rId6"/>
    <p:sldId id="268" r:id="rId7"/>
    <p:sldId id="269" r:id="rId8"/>
    <p:sldId id="271" r:id="rId9"/>
    <p:sldId id="272" r:id="rId10"/>
    <p:sldId id="273" r:id="rId11"/>
    <p:sldId id="267" r:id="rId12"/>
    <p:sldId id="274" r:id="rId13"/>
    <p:sldId id="277" r:id="rId14"/>
    <p:sldId id="275" r:id="rId15"/>
    <p:sldId id="279" r:id="rId16"/>
    <p:sldId id="278" r:id="rId17"/>
    <p:sldId id="280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N" initials="Y" lastIdx="1" clrIdx="0">
    <p:extLst>
      <p:ext uri="{19B8F6BF-5375-455C-9EA6-DF929625EA0E}">
        <p15:presenceInfo xmlns:p15="http://schemas.microsoft.com/office/powerpoint/2012/main" userId="YU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B29"/>
    <a:srgbClr val="0BC58B"/>
    <a:srgbClr val="00E266"/>
    <a:srgbClr val="FF8181"/>
    <a:srgbClr val="9952E0"/>
    <a:srgbClr val="FF5050"/>
    <a:srgbClr val="72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A701-BECF-4E66-B1A9-0DDE51DF3C32}" type="datetimeFigureOut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E57F-108B-4D3D-9095-82CC90BED2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5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EA0E-EAAE-4D3F-AFB4-8B0347A13ED6}" type="datetimeFigureOut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799C-6C35-42D0-BBEF-EEDB7E05DD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4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165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상세한 정보는 뒤에 나올 비즈니스 모델 캔버스에서 다루고 여기선 한 줄로 정리되는 슬로건으로 임팩트 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952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전부 중요한 내용이라 차라리 빠르게 넘기기</a:t>
            </a:r>
            <a:endParaRPr lang="en-US" altLang="ko-KR" dirty="0" smtClean="0"/>
          </a:p>
          <a:p>
            <a:r>
              <a:rPr lang="ko-KR" altLang="en-US" smtClean="0"/>
              <a:t>아예 없애버릴 생각도 할 만함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44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스토리보드는 앱의 </a:t>
            </a:r>
            <a:r>
              <a:rPr lang="ko-KR" altLang="en-US" dirty="0" err="1" smtClean="0"/>
              <a:t>플로우를</a:t>
            </a:r>
            <a:r>
              <a:rPr lang="ko-KR" altLang="en-US" dirty="0" smtClean="0"/>
              <a:t> 설명하는 느낌으로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사용자의 관점에서 예시를 들어가며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57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공모전 정보를 보고 파티를 만드는 </a:t>
            </a:r>
            <a:r>
              <a:rPr lang="ko-KR" altLang="en-US" dirty="0" err="1" smtClean="0"/>
              <a:t>플로우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95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팀장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만든 파티에 들어가는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19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위에서 팀원을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팀에 들어가는 방식으로 만들어진 파티를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공모전에 신청하는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930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신청한 파티로 공모전을 성공적으로 마친 상황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상호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상금 분배와 같은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사용자의 앱 사용 종료 단계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20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전략을 위한 분석한 포인트들의 정리</a:t>
            </a:r>
            <a:endParaRPr lang="en-US" altLang="ko-KR" dirty="0" smtClean="0"/>
          </a:p>
          <a:p>
            <a:r>
              <a:rPr lang="ko-KR" altLang="en-US" dirty="0" smtClean="0"/>
              <a:t>출처 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페이지에 나오는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중점 내용을 짧게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잘 보이게 강조할 것</a:t>
            </a:r>
            <a:endParaRPr lang="en-US" altLang="ko-KR" dirty="0" smtClean="0"/>
          </a:p>
          <a:p>
            <a:r>
              <a:rPr lang="ko-KR" altLang="en-US" dirty="0" smtClean="0"/>
              <a:t>페이지가 좀 모자라면 기회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위기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약점 순서로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페이지로 나눠서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41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앱이 정말 실현 가능성이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에 대한 분석이라고 발표 할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40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간략하게 넘어가기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9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완성되면 삭제할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63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공모전이라는 시장의 현황을 파악한 내용 정리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소설의 줄거리에 들어가기 전에 이 소설의 설정을 먼저 설명하는 느낌으로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4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기존에 불편했던 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72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문제점의 원인을 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94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나열된 문제점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원인을 가지고 있는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문제를 해결하지 못 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유사 콘텐츠 목록이다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해결 방안은 다음페이지에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10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현존하는 앱의 문제점과 원인을 어떻게 고칠 건지 서술한다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0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 타겟의 설명 시간을 늘리고 서브 타겟은 간결하게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10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121-52D7-45D7-83AA-4372C345CB62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6529-A132-4E5C-83A0-D1099610F41A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0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36F7-CC86-4EBF-89EF-4F8C3793C16C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6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3F8-367B-44E7-A104-2C7D7A6AB900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C6E7-2034-4B02-851D-36DFC26C3E9E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67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4B5-1083-4023-B860-A7D6B60AECB0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30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655F-91EA-4219-9715-7A7BD09C898E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9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3425-252E-4438-9174-228309ED25A6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93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3CF-8C6C-4115-A6B7-E92A27B09C35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9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59EF-7AC9-40C5-B2E3-812567DC8B97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83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58F6-550B-4AB7-B8E8-E889E97A6024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4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6CD8-19CA-4A88-B539-DF9B58F792E5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67119" y="6352488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88450DA5-2674-45C9-A461-EAD2254577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9158415" y="6352489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/ 99</a:t>
            </a:r>
          </a:p>
        </p:txBody>
      </p:sp>
    </p:spTree>
    <p:extLst>
      <p:ext uri="{BB962C8B-B14F-4D97-AF65-F5344CB8AC3E}">
        <p14:creationId xmlns:p14="http://schemas.microsoft.com/office/powerpoint/2010/main" val="17388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331" y="297225"/>
            <a:ext cx="9841163" cy="6560775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53400" y="1043754"/>
            <a:ext cx="4628606" cy="1171712"/>
          </a:xfrm>
        </p:spPr>
        <p:txBody>
          <a:bodyPr/>
          <a:lstStyle/>
          <a:p>
            <a:r>
              <a:rPr lang="ko-KR" altLang="en-US" dirty="0" smtClean="0"/>
              <a:t>앱 이름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03762" y="3102381"/>
            <a:ext cx="5327881" cy="1655762"/>
          </a:xfrm>
        </p:spPr>
        <p:txBody>
          <a:bodyPr/>
          <a:lstStyle/>
          <a:p>
            <a:r>
              <a:rPr lang="ko-KR" altLang="en-US" dirty="0" smtClean="0"/>
              <a:t>개발 팀을 구하는</a:t>
            </a:r>
            <a:endParaRPr lang="en-US" altLang="ko-KR" dirty="0" smtClean="0"/>
          </a:p>
          <a:p>
            <a:r>
              <a:rPr lang="ko-KR" altLang="en-US" dirty="0" smtClean="0"/>
              <a:t>가장 쉬운 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컨셉 도출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앱 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앱의 슬로건</a:t>
            </a:r>
            <a:endParaRPr lang="en-US" altLang="ko-KR" dirty="0" smtClean="0"/>
          </a:p>
          <a:p>
            <a:r>
              <a:rPr lang="ko-KR" altLang="en-US" dirty="0" smtClean="0"/>
              <a:t>어떤 컨셉으로 만들지 간결하게 나타내기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248054"/>
              </p:ext>
            </p:extLst>
          </p:nvPr>
        </p:nvGraphicFramePr>
        <p:xfrm>
          <a:off x="1676400" y="1209678"/>
          <a:ext cx="8839200" cy="5142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497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AU" sz="12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ko-KR" altLang="en-US" sz="1200" b="1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파트너십</a:t>
                      </a:r>
                      <a:endParaRPr lang="en-AU" sz="120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</a:t>
                      </a:r>
                      <a:r>
                        <a:rPr lang="en-US" altLang="ko-KR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고등학교 교사</a:t>
                      </a:r>
                      <a:r>
                        <a:rPr lang="en-US" altLang="ko-KR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학생</a:t>
                      </a:r>
                      <a:endParaRPr lang="en-US" altLang="ko-KR" sz="1050" b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1050" b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en-US" altLang="ko-KR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IT/</a:t>
                      </a:r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디자인</a:t>
                      </a:r>
                      <a:r>
                        <a:rPr lang="en-US" altLang="ko-KR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관련 학과</a:t>
                      </a:r>
                      <a:endParaRPr lang="en-US" altLang="ko-KR" sz="1050" b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sz="1050" b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코딩 문제 사이트</a:t>
                      </a:r>
                      <a:endParaRPr lang="en-AU" sz="1050" b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주최자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AU" sz="1200" b="1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ko-KR" altLang="en-US" sz="1200" b="1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활동</a:t>
                      </a:r>
                      <a:endParaRPr lang="en-US" altLang="ko-KR" sz="1200" b="1" baseline="0" dirty="0" smtClean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 smtClean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 smtClean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  <a:r>
                        <a:rPr lang="ko-KR" altLang="en-US" sz="1050" b="0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운영</a:t>
                      </a:r>
                      <a:endParaRPr lang="en-US" altLang="ko-KR" sz="1050" b="0" baseline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소개 글 게시</a:t>
                      </a:r>
                      <a:endParaRPr lang="en-US" altLang="ko-KR" sz="1050" b="0" baseline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앱 홍보</a:t>
                      </a:r>
                      <a:endParaRPr lang="en-US" altLang="ko-KR" sz="1050" b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가치 제안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lang="ko-KR" altLang="en-US" sz="1050" kern="1200" noProof="0" dirty="0" smtClean="0">
                          <a:solidFill>
                            <a:srgbClr val="71DB2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개인 사용자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관련 정보 획득 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팀 참가 인원 모집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손쉬운 공모전 신청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기업 사용자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자사 공모전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고객 관계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소식 공지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고객 세그먼트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게임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/IT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공모전에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참가할 의향이 있는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 중반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~20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중반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프로그래머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디자이너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</a:t>
                      </a:r>
                      <a:r>
                        <a:rPr lang="en-AU" sz="12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자원</a:t>
                      </a:r>
                      <a:endParaRPr lang="en-AU" altLang="ko-KR" sz="1200" b="0" baseline="0" dirty="0" smtClean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AU" sz="110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AU" sz="110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ko-KR" altLang="en-US" sz="110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서비스</a:t>
                      </a:r>
                      <a:r>
                        <a:rPr lang="en-AU" sz="110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이용자 수</a:t>
                      </a:r>
                      <a:endParaRPr lang="en-US" altLang="ko-KR" sz="1050" b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제휴 공모전 기업</a:t>
                      </a:r>
                      <a:r>
                        <a:rPr lang="en-US" altLang="ko-KR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기관</a:t>
                      </a:r>
                      <a:endParaRPr lang="en-US" altLang="ko-KR" sz="1050" b="0" baseline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AU" sz="1050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채널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6436"/>
                  </a:ext>
                </a:extLst>
              </a:tr>
              <a:tr h="141778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비용</a:t>
                      </a:r>
                      <a:endParaRPr lang="en-US" altLang="ko-KR" sz="1200" b="1" kern="1200" dirty="0" smtClean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</a:p>
                    <a:p>
                      <a:pPr algn="ctr"/>
                      <a:r>
                        <a:rPr lang="ko-KR" altLang="en-US" sz="1050" b="0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유지비</a:t>
                      </a:r>
                      <a:endParaRPr lang="en-US" altLang="ko-KR" sz="1050" b="0" baseline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sz="1050" b="0" baseline="0" dirty="0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마케팅 비</a:t>
                      </a:r>
                      <a:endParaRPr lang="en-AU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커뮤니티 관리자 인건비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ko-KR" altLang="en-US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수익</a:t>
                      </a:r>
                      <a:endParaRPr kumimoji="0" lang="en-US" altLang="ko-KR" sz="12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사이트의 배너 광고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1638" y="1304168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1300" y="1218562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7636" y="1184586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6258834" y="4986906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2753" y="1192899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34627" y="1218562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9" cstate="print"/>
          <a:srcRect t="8025" r="6839"/>
          <a:stretch>
            <a:fillRect/>
          </a:stretch>
        </p:blipFill>
        <p:spPr bwMode="auto">
          <a:xfrm>
            <a:off x="1819050" y="5044056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컨셉 도출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비즈니스 모델 캔버스</a:t>
            </a:r>
            <a:endParaRPr lang="ko-KR" altLang="en-US" sz="2800" dirty="0"/>
          </a:p>
        </p:txBody>
      </p:sp>
      <p:pic>
        <p:nvPicPr>
          <p:cNvPr id="20" name="Picture 18"/>
          <p:cNvPicPr>
            <a:picLocks noChangeAspect="1"/>
          </p:cNvPicPr>
          <p:nvPr/>
        </p:nvPicPr>
        <p:blipFill>
          <a:blip r:embed="rId10" cstate="print"/>
          <a:srcRect b="6728"/>
          <a:stretch>
            <a:fillRect/>
          </a:stretch>
        </p:blipFill>
        <p:spPr bwMode="auto">
          <a:xfrm>
            <a:off x="3481096" y="2951127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50768" y="2897152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67119" y="6352488"/>
            <a:ext cx="2403389" cy="365125"/>
          </a:xfrm>
        </p:spPr>
        <p:txBody>
          <a:bodyPr/>
          <a:lstStyle/>
          <a:p>
            <a:fld id="{88450DA5-2674-45C9-A461-EAD2254577B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1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메인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메인 화면 이미지</a:t>
            </a:r>
            <a:endParaRPr lang="en-US" altLang="ko-KR" dirty="0" smtClean="0"/>
          </a:p>
          <a:p>
            <a:r>
              <a:rPr lang="ko-KR" altLang="en-US" dirty="0" smtClean="0"/>
              <a:t>회원가입으로 내 정보 기입하는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팀원 구인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유한대</a:t>
            </a:r>
            <a:r>
              <a:rPr lang="ko-KR" altLang="en-US" dirty="0" smtClean="0"/>
              <a:t> 게임 개발 공모전에 나가고 싶었어요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파티 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파티 찾기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팀원일 때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공모전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위의 방식으로 완성된 파티로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상호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공모전이 끝나고</a:t>
            </a:r>
            <a:r>
              <a:rPr lang="en-US" altLang="ko-KR" dirty="0"/>
              <a:t> </a:t>
            </a:r>
            <a:r>
              <a:rPr lang="ko-KR" altLang="en-US" dirty="0" smtClean="0"/>
              <a:t>팀장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기회와 위기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강점과 약점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기회 </a:t>
            </a:r>
            <a:r>
              <a:rPr lang="en-US" altLang="ko-KR" dirty="0" smtClean="0"/>
              <a:t>: ~</a:t>
            </a:r>
          </a:p>
          <a:p>
            <a:r>
              <a:rPr lang="ko-KR" altLang="en-US" dirty="0" smtClean="0"/>
              <a:t>위기 </a:t>
            </a:r>
            <a:r>
              <a:rPr lang="en-US" altLang="ko-KR" dirty="0" smtClean="0"/>
              <a:t>: ~~</a:t>
            </a:r>
          </a:p>
          <a:p>
            <a:r>
              <a:rPr lang="ko-KR" altLang="en-US" dirty="0" smtClean="0"/>
              <a:t>강점 </a:t>
            </a:r>
            <a:r>
              <a:rPr lang="en-US" altLang="ko-KR" dirty="0" smtClean="0"/>
              <a:t>: ~~~</a:t>
            </a:r>
          </a:p>
          <a:p>
            <a:r>
              <a:rPr lang="ko-KR" altLang="en-US" dirty="0" smtClean="0"/>
              <a:t>약점 </a:t>
            </a:r>
            <a:r>
              <a:rPr lang="en-US" altLang="ko-KR" dirty="0" smtClean="0"/>
              <a:t>: ~~~~</a:t>
            </a:r>
          </a:p>
          <a:p>
            <a:r>
              <a:rPr lang="ko-KR" altLang="en-US" dirty="0" smtClean="0"/>
              <a:t>출처 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중점 내용이 짧게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잘 보이게 정리</a:t>
            </a:r>
            <a:endParaRPr lang="en-US" altLang="ko-KR" dirty="0" smtClean="0"/>
          </a:p>
          <a:p>
            <a:r>
              <a:rPr lang="ko-KR" altLang="en-US" dirty="0" smtClean="0"/>
              <a:t>칸 모자라면 </a:t>
            </a:r>
            <a:r>
              <a:rPr lang="ko-KR" altLang="en-US" dirty="0" err="1" smtClean="0"/>
              <a:t>기회위기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강점약점</a:t>
            </a:r>
            <a:r>
              <a:rPr lang="ko-KR" altLang="en-US" dirty="0" smtClean="0"/>
              <a:t> </a:t>
            </a:r>
            <a:r>
              <a:rPr lang="ko-KR" altLang="en-US" dirty="0" smtClean="0"/>
              <a:t>파트로 나눠서 진행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0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601183" y="3083668"/>
            <a:ext cx="2986391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n-ea"/>
              </a:rPr>
              <a:t>기획서</a:t>
            </a:r>
            <a:r>
              <a:rPr lang="ko-KR" altLang="en-US" sz="1600" dirty="0" smtClean="0">
                <a:latin typeface="+mn-ea"/>
              </a:rPr>
              <a:t>를 바탕으로</a:t>
            </a:r>
            <a:endParaRPr lang="en-US" altLang="ko-KR" sz="1600" dirty="0" smtClean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창업 지원금</a:t>
            </a:r>
            <a:r>
              <a:rPr lang="ko-KR" altLang="en-US" sz="1600" dirty="0" smtClean="0">
                <a:latin typeface="+mn-ea"/>
              </a:rPr>
              <a:t>을 수령하자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07525" y="3083668"/>
            <a:ext cx="2986391" cy="1329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n-ea"/>
              </a:rPr>
              <a:t>능력 있는 </a:t>
            </a:r>
            <a:r>
              <a:rPr lang="ko-KR" altLang="en-US" dirty="0">
                <a:solidFill>
                  <a:srgbClr val="71DB29"/>
                </a:solidFill>
                <a:latin typeface="+mn-ea"/>
              </a:rPr>
              <a:t>개발자</a:t>
            </a:r>
            <a:r>
              <a:rPr lang="ko-KR" altLang="en-US" sz="1600" dirty="0" smtClean="0">
                <a:latin typeface="+mn-ea"/>
              </a:rPr>
              <a:t>를</a:t>
            </a:r>
            <a:endParaRPr lang="en-US" altLang="ko-KR" sz="1600" dirty="0" smtClean="0">
              <a:latin typeface="+mn-ea"/>
            </a:endParaRPr>
          </a:p>
          <a:p>
            <a:pPr algn="ctr"/>
            <a:r>
              <a:rPr lang="ko-KR" altLang="en-US" sz="1600" dirty="0" smtClean="0">
                <a:latin typeface="+mn-ea"/>
              </a:rPr>
              <a:t>고용하자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1183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71DB29"/>
                </a:solidFill>
                <a:latin typeface="+mn-ea"/>
              </a:rPr>
              <a:t>흩어져 있는 </a:t>
            </a:r>
            <a:r>
              <a:rPr lang="ko-KR" altLang="en-US" dirty="0" smtClean="0">
                <a:solidFill>
                  <a:srgbClr val="71DB29"/>
                </a:solidFill>
                <a:latin typeface="+mn-ea"/>
              </a:rPr>
              <a:t>이용자</a:t>
            </a:r>
            <a:r>
              <a:rPr lang="ko-KR" altLang="en-US" sz="1600" dirty="0" smtClean="0">
                <a:latin typeface="+mn-ea"/>
              </a:rPr>
              <a:t>를</a:t>
            </a:r>
            <a:endParaRPr lang="en-US" altLang="ko-KR" sz="1600" dirty="0" smtClean="0">
              <a:latin typeface="+mn-ea"/>
            </a:endParaRPr>
          </a:p>
          <a:p>
            <a:pPr algn="ctr"/>
            <a:r>
              <a:rPr lang="ko-KR" altLang="en-US" sz="1600" dirty="0" smtClean="0">
                <a:latin typeface="+mn-ea"/>
              </a:rPr>
              <a:t>한 곳으로 집결시키자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07525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n-ea"/>
              </a:rPr>
              <a:t>기존 방식보다 확연하게</a:t>
            </a:r>
            <a:endParaRPr lang="en-US" altLang="ko-KR" sz="1600" dirty="0" smtClean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뛰어난 경험</a:t>
            </a:r>
            <a:r>
              <a:rPr lang="ko-KR" altLang="en-US" sz="1600" dirty="0" smtClean="0">
                <a:latin typeface="+mn-ea"/>
              </a:rPr>
              <a:t>을 제공하자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교차 </a:t>
            </a:r>
            <a:r>
              <a:rPr lang="en-US" altLang="ko-KR" sz="2800" dirty="0" smtClean="0"/>
              <a:t>SWOT </a:t>
            </a:r>
            <a:r>
              <a:rPr lang="ko-KR" altLang="en-US" sz="2800" dirty="0" smtClean="0"/>
              <a:t>분석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B3997D23-7F68-9A16-98DD-233CFED69A7E}"/>
              </a:ext>
            </a:extLst>
          </p:cNvPr>
          <p:cNvCxnSpPr/>
          <p:nvPr/>
        </p:nvCxnSpPr>
        <p:spPr>
          <a:xfrm>
            <a:off x="1239316" y="4562730"/>
            <a:ext cx="9735347" cy="0"/>
          </a:xfrm>
          <a:prstGeom prst="line">
            <a:avLst/>
          </a:prstGeom>
          <a:ln w="12700" cmpd="sng">
            <a:solidFill>
              <a:srgbClr val="71DB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3">
            <a:extLst>
              <a:ext uri="{FF2B5EF4-FFF2-40B4-BE49-F238E27FC236}">
                <a16:creationId xmlns:a16="http://schemas.microsoft.com/office/drawing/2014/main" id="{A29FD1F6-7972-1F36-BAF9-33B5511E0FCE}"/>
              </a:ext>
            </a:extLst>
          </p:cNvPr>
          <p:cNvCxnSpPr/>
          <p:nvPr/>
        </p:nvCxnSpPr>
        <p:spPr>
          <a:xfrm>
            <a:off x="7707559" y="1277770"/>
            <a:ext cx="1" cy="4948709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22">
            <a:extLst>
              <a:ext uri="{FF2B5EF4-FFF2-40B4-BE49-F238E27FC236}">
                <a16:creationId xmlns:a16="http://schemas.microsoft.com/office/drawing/2014/main" id="{3470E617-D5E1-6F76-A881-F0752B7F0071}"/>
              </a:ext>
            </a:extLst>
          </p:cNvPr>
          <p:cNvSpPr/>
          <p:nvPr/>
        </p:nvSpPr>
        <p:spPr>
          <a:xfrm>
            <a:off x="4495635" y="1277770"/>
            <a:ext cx="6468198" cy="4948707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正方形/長方形 23">
            <a:extLst>
              <a:ext uri="{FF2B5EF4-FFF2-40B4-BE49-F238E27FC236}">
                <a16:creationId xmlns:a16="http://schemas.microsoft.com/office/drawing/2014/main" id="{C12ED016-8BFD-F36F-CACC-E454F80081DB}"/>
              </a:ext>
            </a:extLst>
          </p:cNvPr>
          <p:cNvSpPr/>
          <p:nvPr/>
        </p:nvSpPr>
        <p:spPr>
          <a:xfrm>
            <a:off x="1239315" y="2927338"/>
            <a:ext cx="9724518" cy="3299138"/>
          </a:xfrm>
          <a:prstGeom prst="rect">
            <a:avLst/>
          </a:prstGeom>
          <a:noFill/>
          <a:ln w="19050" cmpd="sng">
            <a:solidFill>
              <a:srgbClr val="71DB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80D675-6385-CA56-26DA-444EEDD94B39}"/>
              </a:ext>
            </a:extLst>
          </p:cNvPr>
          <p:cNvSpPr/>
          <p:nvPr/>
        </p:nvSpPr>
        <p:spPr>
          <a:xfrm>
            <a:off x="1217336" y="1285191"/>
            <a:ext cx="3128901" cy="149882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  <a:alpha val="98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※ SWOT </a:t>
            </a:r>
            <a:r>
              <a:rPr kumimoji="1"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분석 결과 </a:t>
            </a:r>
            <a:r>
              <a:rPr kumimoji="1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&amp; </a:t>
            </a:r>
            <a:r>
              <a:rPr kumimoji="1"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전략</a:t>
            </a:r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ea typeface="Noto Sans KR" panose="020B0500000000000000" pitchFamily="34" charset="-127"/>
            </a:endParaRPr>
          </a:p>
        </p:txBody>
      </p:sp>
      <p:sp>
        <p:nvSpPr>
          <p:cNvPr id="13" name="正方形/長方形 79">
            <a:extLst>
              <a:ext uri="{FF2B5EF4-FFF2-40B4-BE49-F238E27FC236}">
                <a16:creationId xmlns:a16="http://schemas.microsoft.com/office/drawing/2014/main" id="{25B9692D-E766-6816-4130-3EECEF235EA3}"/>
              </a:ext>
            </a:extLst>
          </p:cNvPr>
          <p:cNvSpPr/>
          <p:nvPr/>
        </p:nvSpPr>
        <p:spPr>
          <a:xfrm>
            <a:off x="1241599" y="2933481"/>
            <a:ext cx="391075" cy="1649567"/>
          </a:xfrm>
          <a:prstGeom prst="rect">
            <a:avLst/>
          </a:prstGeom>
          <a:solidFill>
            <a:srgbClr val="0BC58B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기회 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pportunity)</a:t>
            </a:r>
            <a:endParaRPr lang="ja-JP" altLang="en-US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正方形/長方形 84">
            <a:extLst>
              <a:ext uri="{FF2B5EF4-FFF2-40B4-BE49-F238E27FC236}">
                <a16:creationId xmlns:a16="http://schemas.microsoft.com/office/drawing/2014/main" id="{F1C3F6AC-1E42-EB65-E308-0CC90FE2E69C}"/>
              </a:ext>
            </a:extLst>
          </p:cNvPr>
          <p:cNvSpPr/>
          <p:nvPr/>
        </p:nvSpPr>
        <p:spPr>
          <a:xfrm>
            <a:off x="1241599" y="4569819"/>
            <a:ext cx="391075" cy="1649567"/>
          </a:xfrm>
          <a:prstGeom prst="rect">
            <a:avLst/>
          </a:prstGeom>
          <a:solidFill>
            <a:srgbClr val="FF8181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위협 </a:t>
            </a:r>
            <a:r>
              <a:rPr lang="en-US" altLang="ko-KR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hreat)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A3D14D-6756-CDE7-494C-FA5028071ECD}"/>
              </a:ext>
            </a:extLst>
          </p:cNvPr>
          <p:cNvSpPr/>
          <p:nvPr/>
        </p:nvSpPr>
        <p:spPr>
          <a:xfrm>
            <a:off x="4502410" y="1287380"/>
            <a:ext cx="3201093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강점 </a:t>
            </a:r>
            <a:r>
              <a:rPr lang="en-US" altLang="ko-KR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trength)</a:t>
            </a:r>
            <a:endParaRPr lang="ja-JP" altLang="en-US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69E6E-11DF-A637-4C04-461A738F01C6}"/>
              </a:ext>
            </a:extLst>
          </p:cNvPr>
          <p:cNvSpPr/>
          <p:nvPr/>
        </p:nvSpPr>
        <p:spPr>
          <a:xfrm>
            <a:off x="7714333" y="1284241"/>
            <a:ext cx="323871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약점</a:t>
            </a:r>
            <a:r>
              <a:rPr lang="ja-JP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eakness)</a:t>
            </a:r>
            <a:endParaRPr lang="ko-KR" altLang="en-US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id="{B0A2E6B5-71B2-F7C7-608C-97F54180A959}"/>
              </a:ext>
            </a:extLst>
          </p:cNvPr>
          <p:cNvSpPr/>
          <p:nvPr/>
        </p:nvSpPr>
        <p:spPr>
          <a:xfrm>
            <a:off x="4701700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</a:t>
            </a:r>
            <a:r>
              <a:rPr lang="en-US" altLang="ko-KR" sz="1000" b="1" dirty="0" smtClean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사각형: 둥근 모서리 26">
            <a:extLst>
              <a:ext uri="{FF2B5EF4-FFF2-40B4-BE49-F238E27FC236}">
                <a16:creationId xmlns:a16="http://schemas.microsoft.com/office/drawing/2014/main" id="{14850C54-8147-AB79-4EA3-25A1900E7419}"/>
              </a:ext>
            </a:extLst>
          </p:cNvPr>
          <p:cNvSpPr/>
          <p:nvPr/>
        </p:nvSpPr>
        <p:spPr>
          <a:xfrm>
            <a:off x="7913624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WO</a:t>
            </a:r>
            <a:r>
              <a:rPr lang="en-US" altLang="ko-KR" sz="1000" b="1" dirty="0" smtClean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사각형: 둥근 모서리 27">
            <a:extLst>
              <a:ext uri="{FF2B5EF4-FFF2-40B4-BE49-F238E27FC236}">
                <a16:creationId xmlns:a16="http://schemas.microsoft.com/office/drawing/2014/main" id="{8891634D-5894-5EED-843A-FD2C1F506A8C}"/>
              </a:ext>
            </a:extLst>
          </p:cNvPr>
          <p:cNvSpPr/>
          <p:nvPr/>
        </p:nvSpPr>
        <p:spPr>
          <a:xfrm>
            <a:off x="7913624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WT</a:t>
            </a:r>
            <a:r>
              <a:rPr lang="en-US" altLang="ko-KR" sz="1000" b="1" dirty="0" smtClean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사각형: 둥근 모서리 28">
            <a:extLst>
              <a:ext uri="{FF2B5EF4-FFF2-40B4-BE49-F238E27FC236}">
                <a16:creationId xmlns:a16="http://schemas.microsoft.com/office/drawing/2014/main" id="{63FF2AC3-1C47-0B2A-E69A-6BD8A9D99325}"/>
              </a:ext>
            </a:extLst>
          </p:cNvPr>
          <p:cNvSpPr/>
          <p:nvPr/>
        </p:nvSpPr>
        <p:spPr>
          <a:xfrm>
            <a:off x="4701700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</a:t>
            </a:r>
            <a:r>
              <a:rPr lang="ko-KR" altLang="en-US" sz="10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1183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n-ea"/>
              </a:rPr>
              <a:t>앱 기획 능력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07525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n-ea"/>
              </a:rPr>
              <a:t>개발 능력 부족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2911" y="3083668"/>
            <a:ext cx="2662480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n-ea"/>
              </a:rPr>
              <a:t>정부 창업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지원</a:t>
            </a:r>
            <a:endParaRPr lang="en-US" altLang="ko-KR" sz="1600" dirty="0" smtClean="0">
              <a:latin typeface="+mn-ea"/>
            </a:endParaRPr>
          </a:p>
          <a:p>
            <a:pPr algn="ctr"/>
            <a:r>
              <a:rPr lang="ko-KR" altLang="en-US" sz="1600" dirty="0" smtClean="0">
                <a:latin typeface="+mn-ea"/>
              </a:rPr>
              <a:t>예산 증가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22911" y="4706049"/>
            <a:ext cx="2662480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n-ea"/>
              </a:rPr>
              <a:t>소규모 이용자 수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10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현황분석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타겟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컨셉 도출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프로모션 계획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챕터 제목</a:t>
            </a:r>
            <a:r>
              <a:rPr lang="en-US" altLang="ko-KR" sz="2800" dirty="0" smtClean="0"/>
              <a:t>_</a:t>
            </a:r>
            <a:r>
              <a:rPr lang="ko-KR" altLang="en-US" sz="2800" dirty="0"/>
              <a:t>소</a:t>
            </a:r>
            <a:r>
              <a:rPr lang="ko-KR" altLang="en-US" sz="2800" dirty="0" smtClean="0"/>
              <a:t>제목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강조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주황 강조</a:t>
            </a:r>
            <a:r>
              <a:rPr lang="en-US" altLang="ko-KR" dirty="0" smtClean="0"/>
              <a:t>2 80% </a:t>
            </a:r>
            <a:r>
              <a:rPr lang="ko-KR" altLang="en-US" dirty="0" smtClean="0"/>
              <a:t>더 밝게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강조 </a:t>
            </a:r>
            <a:r>
              <a:rPr lang="en-US" altLang="ko-KR" dirty="0" smtClean="0">
                <a:solidFill>
                  <a:schemeClr val="tx1"/>
                </a:solidFill>
              </a:rPr>
              <a:t>O, </a:t>
            </a:r>
            <a:r>
              <a:rPr lang="ko-KR" altLang="en-US" dirty="0" smtClean="0">
                <a:solidFill>
                  <a:schemeClr val="tx1"/>
                </a:solidFill>
              </a:rPr>
              <a:t>흰 색 텍스트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dirty="0" smtClean="0">
                <a:solidFill>
                  <a:srgbClr val="00B0F0"/>
                </a:solidFill>
              </a:rPr>
              <a:t>기업 사용자</a:t>
            </a:r>
            <a:r>
              <a:rPr lang="en-US" altLang="ko-KR" dirty="0" smtClean="0">
                <a:solidFill>
                  <a:srgbClr val="00B0F0"/>
                </a:solidFill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</a:rPr>
              <a:t>표준 색 연한 파랑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71DB29"/>
                </a:solidFill>
              </a:rPr>
              <a:t>개인 사용자</a:t>
            </a:r>
            <a:r>
              <a:rPr lang="en-US" altLang="ko-KR" dirty="0" smtClean="0">
                <a:solidFill>
                  <a:srgbClr val="71DB29"/>
                </a:solidFill>
              </a:rPr>
              <a:t>-</a:t>
            </a:r>
            <a:r>
              <a:rPr lang="ko-KR" altLang="en-US" dirty="0" smtClean="0">
                <a:solidFill>
                  <a:srgbClr val="71DB29"/>
                </a:solidFill>
              </a:rPr>
              <a:t>팀장</a:t>
            </a:r>
            <a:r>
              <a:rPr lang="en-US" altLang="ko-KR" dirty="0" smtClean="0">
                <a:solidFill>
                  <a:srgbClr val="71DB29"/>
                </a:solidFill>
              </a:rPr>
              <a:t>, 113/219/41</a:t>
            </a:r>
          </a:p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개인 사용자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팀원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녹색 강조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6 40%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더 밝게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1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상황</a:t>
            </a:r>
            <a:r>
              <a:rPr lang="ko-KR" altLang="en-US" dirty="0" smtClean="0">
                <a:solidFill>
                  <a:schemeClr val="accent4"/>
                </a:solidFill>
              </a:rPr>
              <a:t>분석</a:t>
            </a:r>
            <a:r>
              <a:rPr lang="en-US" altLang="ko-KR" sz="2800" dirty="0" smtClean="0">
                <a:solidFill>
                  <a:schemeClr val="accent4"/>
                </a:solidFill>
              </a:rPr>
              <a:t>_</a:t>
            </a:r>
            <a:r>
              <a:rPr lang="ko-KR" altLang="en-US" sz="2800" dirty="0" smtClean="0"/>
              <a:t>현황 파악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게임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앱 개발 현황</a:t>
            </a:r>
            <a:endParaRPr lang="en-US" altLang="ko-KR" b="1" dirty="0" smtClean="0"/>
          </a:p>
          <a:p>
            <a:r>
              <a:rPr lang="ko-KR" altLang="en-US" b="1" dirty="0" smtClean="0"/>
              <a:t>공모전 팀 구하기 </a:t>
            </a:r>
            <a:r>
              <a:rPr lang="ko-KR" altLang="en-US" b="1" dirty="0" smtClean="0"/>
              <a:t>힘들다</a:t>
            </a:r>
            <a:endParaRPr lang="en-US" altLang="ko-KR" b="1" dirty="0" smtClean="0"/>
          </a:p>
          <a:p>
            <a:r>
              <a:rPr lang="ko-KR" altLang="en-US" b="1" dirty="0" smtClean="0"/>
              <a:t>공모전 참가 팀에게 설문조사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어떤 방법으로 팀원을 </a:t>
            </a:r>
            <a:r>
              <a:rPr lang="ko-KR" altLang="en-US" b="1" dirty="0" err="1" smtClean="0"/>
              <a:t>모았나요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/>
              <a:t>공모전 관련 자료 </a:t>
            </a:r>
            <a:r>
              <a:rPr lang="en-US" altLang="ko-KR" dirty="0"/>
              <a:t>/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내용은 팀으로 참가하는 경우 팀원 구성 설문</a:t>
            </a:r>
            <a:r>
              <a:rPr lang="en-US" altLang="ko-KR" dirty="0"/>
              <a:t>? </a:t>
            </a:r>
            <a:r>
              <a:rPr lang="ko-KR" altLang="en-US" dirty="0"/>
              <a:t>있으면 좋겠는데</a:t>
            </a:r>
            <a:r>
              <a:rPr lang="en-US" altLang="ko-KR" dirty="0"/>
              <a:t>(</a:t>
            </a:r>
            <a:r>
              <a:rPr lang="ko-KR" altLang="en-US" dirty="0"/>
              <a:t>기존 팀 구성의 문제점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공모전 참가 조건 여러가지 예시</a:t>
            </a:r>
            <a:r>
              <a:rPr lang="en-US" altLang="ko-KR" dirty="0"/>
              <a:t>(</a:t>
            </a:r>
            <a:r>
              <a:rPr lang="ko-KR" altLang="en-US" dirty="0"/>
              <a:t>팀 구성에 대한 필요성을 주장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상황</a:t>
            </a:r>
            <a:r>
              <a:rPr lang="ko-KR" altLang="en-US" dirty="0" smtClean="0"/>
              <a:t>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문제점 도출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기존에는 이런 문제가 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6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</a:t>
            </a:r>
            <a:r>
              <a:rPr lang="ko-KR" altLang="en-US" dirty="0" smtClean="0"/>
              <a:t>황분석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문제점 원인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문제점의 원인을 나열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3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상황분석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유사 콘텐츠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원인을 해결 못하는 </a:t>
            </a:r>
            <a:r>
              <a:rPr lang="ko-KR" altLang="en-US" dirty="0" smtClean="0"/>
              <a:t>유사 콘텐츠 예시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7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상황분석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해결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원인을 고칠 수 있는</a:t>
            </a:r>
            <a:r>
              <a:rPr lang="en-US" altLang="ko-KR" dirty="0"/>
              <a:t> </a:t>
            </a:r>
            <a:r>
              <a:rPr lang="ko-KR" altLang="en-US" dirty="0" smtClean="0"/>
              <a:t>아이디어 기획</a:t>
            </a:r>
            <a:endParaRPr lang="en-US" altLang="ko-KR" dirty="0" smtClean="0"/>
          </a:p>
          <a:p>
            <a:r>
              <a:rPr lang="ko-KR" altLang="en-US" dirty="0" smtClean="0"/>
              <a:t>내가 이런 앱을 만들겠다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7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타겟 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주 타겟과 서브 타겟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 타겟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서브 타겟 서술</a:t>
            </a:r>
            <a:endParaRPr lang="en-US" altLang="ko-KR" dirty="0"/>
          </a:p>
          <a:p>
            <a:r>
              <a:rPr lang="ko-KR" altLang="en-US" dirty="0" smtClean="0"/>
              <a:t>주 타겟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공모전에 참가하려는 소프트웨어 개발 관련 종사자 또는 관심이 있는 자</a:t>
            </a:r>
            <a:endParaRPr lang="en-US" altLang="ko-KR" dirty="0"/>
          </a:p>
          <a:p>
            <a:r>
              <a:rPr lang="ko-KR" altLang="en-US" dirty="0" smtClean="0"/>
              <a:t>서브 타겟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공모전이 있는지 모르는 자 또는 어떤 공모전에 참가할 지 정하지 못한 자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 only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840</Words>
  <Application>Microsoft Office PowerPoint</Application>
  <PresentationFormat>와이드스크린</PresentationFormat>
  <Paragraphs>232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D2Coding</vt:lpstr>
      <vt:lpstr>Noto Sans KR</vt:lpstr>
      <vt:lpstr>Arial</vt:lpstr>
      <vt:lpstr>맑은 고딕</vt:lpstr>
      <vt:lpstr>1_Office 테마</vt:lpstr>
      <vt:lpstr>앱 이름</vt:lpstr>
      <vt:lpstr>목차</vt:lpstr>
      <vt:lpstr>챕터 제목_소제목</vt:lpstr>
      <vt:lpstr>상황분석_현황 파악</vt:lpstr>
      <vt:lpstr>상황분석_문제점 도출</vt:lpstr>
      <vt:lpstr>상황분석_문제점 원인 분석</vt:lpstr>
      <vt:lpstr>상황분석_유사 콘텐츠 분석</vt:lpstr>
      <vt:lpstr>상황분석_해결 방안</vt:lpstr>
      <vt:lpstr>타겟 분석_주 타겟과 서브 타겟</vt:lpstr>
      <vt:lpstr>컨셉 도출_앱 이름</vt:lpstr>
      <vt:lpstr>컨셉 도출_비즈니스 모델 캔버스</vt:lpstr>
      <vt:lpstr>스토리보드_메인 화면</vt:lpstr>
      <vt:lpstr>스토리보드_팀원 구인</vt:lpstr>
      <vt:lpstr>스토리보드_파티 참가</vt:lpstr>
      <vt:lpstr>스토리보드_공모전 신청</vt:lpstr>
      <vt:lpstr>스토리보드_상호 평가</vt:lpstr>
      <vt:lpstr>구현_기회와 위기, 강점과 약점</vt:lpstr>
      <vt:lpstr>구현_교차 SWOT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48</cp:revision>
  <dcterms:created xsi:type="dcterms:W3CDTF">2024-03-19T04:13:51Z</dcterms:created>
  <dcterms:modified xsi:type="dcterms:W3CDTF">2024-04-02T06:45:17Z</dcterms:modified>
</cp:coreProperties>
</file>