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C58B"/>
    <a:srgbClr val="00E266"/>
    <a:srgbClr val="FF8181"/>
    <a:srgbClr val="9952E0"/>
    <a:srgbClr val="FF5050"/>
    <a:srgbClr val="71DB29"/>
    <a:srgbClr val="72A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8" d="100"/>
          <a:sy n="98" d="100"/>
        </p:scale>
        <p:origin x="78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9A701-BECF-4E66-B1A9-0DDE51DF3C32}" type="datetimeFigureOut">
              <a:rPr lang="ko-KR" altLang="en-US" smtClean="0"/>
              <a:t>2024-03-26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9E57F-108B-4D3D-9095-82CC90BED2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51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4EA0E-EAAE-4D3F-AFB4-8B0347A13ED6}" type="datetimeFigureOut">
              <a:rPr lang="ko-KR" altLang="en-US" smtClean="0"/>
              <a:t>2024-03-26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2799C-6C35-42D0-BBEF-EEDB7E05DD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47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7121-52D7-45D7-83AA-4372C345CB62}" type="datetime1">
              <a:rPr lang="ko-KR" altLang="en-US" smtClean="0"/>
              <a:t>2024-03-26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9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6529-A132-4E5C-83A0-D1099610F41A}" type="datetime1">
              <a:rPr lang="ko-KR" altLang="en-US" smtClean="0"/>
              <a:t>2024-03-26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0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36F7-CC86-4EBF-89EF-4F8C3793C16C}" type="datetime1">
              <a:rPr lang="ko-KR" altLang="en-US" smtClean="0"/>
              <a:t>2024-03-26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16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B3F8-367B-44E7-A104-2C7D7A6AB900}" type="datetime1">
              <a:rPr lang="ko-KR" altLang="en-US" smtClean="0"/>
              <a:t>2024-03-26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6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C6E7-2034-4B02-851D-36DFC26C3E9E}" type="datetime1">
              <a:rPr lang="ko-KR" altLang="en-US" smtClean="0"/>
              <a:t>2024-03-26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67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4B5-1083-4023-B860-A7D6B60AECB0}" type="datetime1">
              <a:rPr lang="ko-KR" altLang="en-US" smtClean="0"/>
              <a:t>2024-03-26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300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655F-91EA-4219-9715-7A7BD09C898E}" type="datetime1">
              <a:rPr lang="ko-KR" altLang="en-US" smtClean="0"/>
              <a:t>2024-03-26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193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3425-252E-4438-9174-228309ED25A6}" type="datetime1">
              <a:rPr lang="ko-KR" altLang="en-US" smtClean="0"/>
              <a:t>2024-03-26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935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3CF-8C6C-4115-A6B7-E92A27B09C35}" type="datetime1">
              <a:rPr lang="ko-KR" altLang="en-US" smtClean="0"/>
              <a:t>2024-03-26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93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59EF-7AC9-40C5-B2E3-812567DC8B97}" type="datetime1">
              <a:rPr lang="ko-KR" altLang="en-US" smtClean="0"/>
              <a:t>2024-03-26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832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58F6-550B-4AB7-B8E8-E889E97A6024}" type="datetime1">
              <a:rPr lang="ko-KR" altLang="en-US" smtClean="0"/>
              <a:t>2024-03-26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648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6CD8-19CA-4A88-B539-DF9B58F792E5}" type="datetime1">
              <a:rPr lang="ko-KR" altLang="en-US" smtClean="0"/>
              <a:t>2024-03-26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67119" y="6352488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88450DA5-2674-45C9-A461-EAD2254577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9010135" y="6352489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738809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331" y="297225"/>
            <a:ext cx="9841163" cy="6560775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53400" y="1043754"/>
            <a:ext cx="4628606" cy="1171712"/>
          </a:xfrm>
        </p:spPr>
        <p:txBody>
          <a:bodyPr/>
          <a:lstStyle/>
          <a:p>
            <a:r>
              <a:rPr lang="ko-KR" altLang="en-US" dirty="0" smtClean="0"/>
              <a:t>앱 이름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03762" y="3102381"/>
            <a:ext cx="5327881" cy="1655762"/>
          </a:xfrm>
        </p:spPr>
        <p:txBody>
          <a:bodyPr/>
          <a:lstStyle/>
          <a:p>
            <a:r>
              <a:rPr lang="ko-KR" altLang="en-US" dirty="0" smtClean="0"/>
              <a:t>개발 팀을 구하는</a:t>
            </a:r>
            <a:endParaRPr lang="en-US" altLang="ko-KR" dirty="0" smtClean="0"/>
          </a:p>
          <a:p>
            <a:r>
              <a:rPr lang="ko-KR" altLang="en-US" dirty="0" smtClean="0"/>
              <a:t>가장 쉬운 방법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5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현황분석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타겟 설정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컨셉 도출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스토리보드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프로모션 계획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8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챕터 제목</a:t>
            </a:r>
            <a:r>
              <a:rPr lang="en-US" altLang="ko-KR" sz="2800" dirty="0" smtClean="0"/>
              <a:t>_</a:t>
            </a:r>
            <a:r>
              <a:rPr lang="ko-KR" altLang="en-US" sz="2800" dirty="0"/>
              <a:t>소</a:t>
            </a:r>
            <a:r>
              <a:rPr lang="ko-KR" altLang="en-US" sz="2800" dirty="0" smtClean="0"/>
              <a:t>제목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강조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주황 강조</a:t>
            </a:r>
            <a:r>
              <a:rPr lang="en-US" altLang="ko-KR" dirty="0" smtClean="0"/>
              <a:t>2 80% </a:t>
            </a:r>
            <a:r>
              <a:rPr lang="ko-KR" altLang="en-US" dirty="0" smtClean="0"/>
              <a:t>더 밝게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chemeClr val="tx1"/>
                </a:solidFill>
              </a:rPr>
              <a:t>강조 </a:t>
            </a:r>
            <a:r>
              <a:rPr lang="en-US" altLang="ko-KR" dirty="0" smtClean="0">
                <a:solidFill>
                  <a:schemeClr val="tx1"/>
                </a:solidFill>
              </a:rPr>
              <a:t>O, </a:t>
            </a:r>
            <a:r>
              <a:rPr lang="ko-KR" altLang="en-US" dirty="0" smtClean="0">
                <a:solidFill>
                  <a:schemeClr val="tx1"/>
                </a:solidFill>
              </a:rPr>
              <a:t>흰 색 텍스트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r>
              <a:rPr lang="ko-KR" altLang="en-US" dirty="0" smtClean="0">
                <a:solidFill>
                  <a:srgbClr val="00B0F0"/>
                </a:solidFill>
              </a:rPr>
              <a:t>기업 사용자</a:t>
            </a:r>
            <a:r>
              <a:rPr lang="en-US" altLang="ko-KR" dirty="0" smtClean="0">
                <a:solidFill>
                  <a:srgbClr val="00B0F0"/>
                </a:solidFill>
              </a:rPr>
              <a:t>, </a:t>
            </a:r>
            <a:r>
              <a:rPr lang="ko-KR" altLang="en-US" dirty="0" smtClean="0">
                <a:solidFill>
                  <a:srgbClr val="00B0F0"/>
                </a:solidFill>
              </a:rPr>
              <a:t>표준 색 연한 파랑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smtClean="0">
                <a:solidFill>
                  <a:srgbClr val="71DB29"/>
                </a:solidFill>
              </a:rPr>
              <a:t>개인 사용자</a:t>
            </a:r>
            <a:r>
              <a:rPr lang="en-US" altLang="ko-KR" dirty="0" smtClean="0">
                <a:solidFill>
                  <a:srgbClr val="71DB29"/>
                </a:solidFill>
              </a:rPr>
              <a:t>-</a:t>
            </a:r>
            <a:r>
              <a:rPr lang="ko-KR" altLang="en-US" dirty="0" smtClean="0">
                <a:solidFill>
                  <a:srgbClr val="71DB29"/>
                </a:solidFill>
              </a:rPr>
              <a:t>팀장</a:t>
            </a:r>
            <a:r>
              <a:rPr lang="en-US" altLang="ko-KR" dirty="0" smtClean="0">
                <a:solidFill>
                  <a:srgbClr val="71DB29"/>
                </a:solidFill>
              </a:rPr>
              <a:t>, 113/219/41</a:t>
            </a:r>
            <a:endParaRPr lang="en-US" altLang="ko-KR" dirty="0" smtClean="0">
              <a:solidFill>
                <a:srgbClr val="71DB29"/>
              </a:solidFill>
            </a:endParaRPr>
          </a:p>
          <a:p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개인 사용자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팀원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녹색 강조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6 40%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더 밝게</a:t>
            </a:r>
            <a:endParaRPr lang="en-US" altLang="ko-K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1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  <a:noFill/>
          <a:effectLst>
            <a:softEdge rad="1270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현황분석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게임</a:t>
            </a:r>
            <a:r>
              <a:rPr lang="en-US" altLang="ko-KR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앱 개발 현황</a:t>
            </a:r>
            <a:endParaRPr lang="en-US" altLang="ko-KR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공모전 팀 구하기 힘들다</a:t>
            </a:r>
            <a:endParaRPr lang="en-US" altLang="ko-KR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7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현황분석</a:t>
            </a:r>
            <a:r>
              <a:rPr lang="en-US" altLang="ko-KR" sz="2800" dirty="0" smtClean="0"/>
              <a:t>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공모전 관련 자료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이미지</a:t>
            </a:r>
            <a:endParaRPr lang="en-US" altLang="ko-KR" dirty="0"/>
          </a:p>
          <a:p>
            <a:r>
              <a:rPr lang="ko-KR" altLang="en-US" dirty="0" smtClean="0"/>
              <a:t>내용은 팀으로 참가하는 경우 팀원 구성 설문</a:t>
            </a:r>
            <a:r>
              <a:rPr lang="en-US" altLang="ko-KR" dirty="0" smtClean="0"/>
              <a:t>? </a:t>
            </a:r>
            <a:r>
              <a:rPr lang="ko-KR" altLang="en-US" dirty="0" smtClean="0"/>
              <a:t>있으면 좋겠는데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팀 구성의 문제점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공모전 참가 조건 여러가지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 구성에 대한 필요성을 주장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6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635485"/>
              </p:ext>
            </p:extLst>
          </p:nvPr>
        </p:nvGraphicFramePr>
        <p:xfrm>
          <a:off x="1676400" y="1209678"/>
          <a:ext cx="8839200" cy="55700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497"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AU" sz="12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</a:t>
                      </a:r>
                      <a:r>
                        <a:rPr lang="ko-KR" altLang="en-US" sz="1200" b="1" dirty="0" smtClean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파트너십</a:t>
                      </a:r>
                      <a:endParaRPr lang="en-AU" sz="1200" b="0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AU" sz="1050" b="0" baseline="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AU" sz="1050" b="0" baseline="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AU" sz="1050" b="0" baseline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ko-KR" altLang="en-US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</a:t>
                      </a:r>
                      <a:r>
                        <a:rPr lang="en-US" altLang="ko-KR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ko-KR" altLang="en-US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고등학교 교사</a:t>
                      </a:r>
                      <a:r>
                        <a:rPr lang="en-US" altLang="ko-KR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학생</a:t>
                      </a:r>
                      <a:endParaRPr lang="en-US" altLang="ko-KR" sz="1050" b="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altLang="ko-KR" sz="1050" b="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en-US" altLang="ko-KR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IT/</a:t>
                      </a:r>
                      <a:r>
                        <a:rPr lang="ko-KR" altLang="en-US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디자인</a:t>
                      </a:r>
                      <a:r>
                        <a:rPr lang="en-US" altLang="ko-KR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관련 학과</a:t>
                      </a:r>
                      <a:endParaRPr lang="en-US" altLang="ko-KR" sz="1050" b="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sz="1050" b="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ko-KR" altLang="en-US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코딩 문제 사이트</a:t>
                      </a:r>
                      <a:endParaRPr lang="en-AU" sz="1050" b="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AU" sz="1050" b="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ko-KR" altLang="en-US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공모전을 개최하는</a:t>
                      </a:r>
                      <a:r>
                        <a:rPr lang="en-US" altLang="ko-KR" sz="1050" b="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기업</a:t>
                      </a:r>
                      <a:r>
                        <a:rPr lang="en-US" altLang="ko-KR" sz="1050" b="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또는 </a:t>
                      </a:r>
                      <a:r>
                        <a:rPr lang="ko-KR" altLang="en-US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정부기관</a:t>
                      </a:r>
                      <a:endParaRPr lang="en-AU" sz="1050" b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AU" sz="1200" b="1" dirty="0" smtClean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ko-KR" altLang="en-US" sz="1200" b="1" dirty="0" smtClean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활동</a:t>
                      </a:r>
                      <a:endParaRPr lang="en-US" altLang="ko-KR" sz="1200" b="1" baseline="0" dirty="0" smtClean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 smtClean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 운영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공모전 소개 글 게시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앱 홍보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가치 제안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1DB29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  <a:r>
                        <a:rPr lang="ko-KR" altLang="en-US" sz="1050" kern="1200" noProof="0" dirty="0" smtClean="0">
                          <a:solidFill>
                            <a:srgbClr val="71DB29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개인 사용자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1DB29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공모전 관련 정보 획득 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팀 참가 인원 모집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손쉬운 공모전 신청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기업 사용자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공모전 홍보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고객 관계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공모전 소식 공지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고객 세그먼트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게임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/IT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공모전에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참가할 의향이 있는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 중반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~20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중반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프로그래머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/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디자이너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endParaRPr kumimoji="0" lang="en-AU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</a:t>
                      </a:r>
                      <a:r>
                        <a:rPr lang="en-AU" sz="12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자원</a:t>
                      </a:r>
                      <a:endParaRPr lang="en-AU" altLang="ko-KR" sz="1200" b="0" baseline="0" dirty="0" smtClean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AU" sz="1100" b="0" baseline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en-AU" sz="110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ko-KR" altLang="en-US" sz="110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서비스</a:t>
                      </a:r>
                      <a:r>
                        <a:rPr lang="en-AU" sz="110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이용자 수</a:t>
                      </a:r>
                      <a:endParaRPr lang="en-US" altLang="ko-KR" sz="1050" b="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제휴 공모전 기업</a:t>
                      </a:r>
                      <a:r>
                        <a:rPr lang="en-US" altLang="ko-KR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en-US" altLang="ko-KR" sz="1050" b="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기관</a:t>
                      </a:r>
                      <a:endParaRPr lang="en-US" altLang="ko-KR" sz="1050" b="0" baseline="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AU" sz="1050" b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채널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앱 또는 사이트</a:t>
                      </a:r>
                      <a:endParaRPr kumimoji="0" lang="en-AU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6436"/>
                  </a:ext>
                </a:extLst>
              </a:tr>
              <a:tr h="1417784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dirty="0" smtClean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비용</a:t>
                      </a:r>
                      <a:endParaRPr lang="en-US" altLang="ko-KR" sz="1200" b="1" kern="1200" dirty="0" smtClean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algn="ctr"/>
                      <a:r>
                        <a:rPr lang="en-US" sz="1200" b="1" baseline="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</a:t>
                      </a:r>
                    </a:p>
                    <a:p>
                      <a:pPr algn="ctr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 유지비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US" sz="1050" b="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마케팅 비</a:t>
                      </a:r>
                      <a:endParaRPr lang="en-AU" sz="105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AU" sz="105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커뮤니티 관리자 인건비</a:t>
                      </a:r>
                      <a:endParaRPr lang="en-AU" sz="105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0" lang="ko-KR" altLang="en-US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수익</a:t>
                      </a:r>
                      <a:endParaRPr kumimoji="0" lang="en-US" altLang="ko-KR" sz="12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앱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또는 사이트의 배너 광고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011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1638" y="1304168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1300" y="1218562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7636" y="1184586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5" cstate="print"/>
          <a:srcRect l="11171"/>
          <a:stretch>
            <a:fillRect/>
          </a:stretch>
        </p:blipFill>
        <p:spPr bwMode="auto">
          <a:xfrm>
            <a:off x="6258834" y="4986906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86249" y="1184586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9794" y="1283030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8" cstate="print"/>
          <a:srcRect t="8025" r="6839"/>
          <a:stretch>
            <a:fillRect/>
          </a:stretch>
        </p:blipFill>
        <p:spPr bwMode="auto">
          <a:xfrm>
            <a:off x="1819050" y="5044056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현황분석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비즈니스 모델 캔버스</a:t>
            </a:r>
            <a:endParaRPr lang="ko-KR" altLang="en-US" sz="2800" dirty="0"/>
          </a:p>
        </p:txBody>
      </p:sp>
      <p:pic>
        <p:nvPicPr>
          <p:cNvPr id="20" name="Picture 18"/>
          <p:cNvPicPr>
            <a:picLocks noChangeAspect="1"/>
          </p:cNvPicPr>
          <p:nvPr/>
        </p:nvPicPr>
        <p:blipFill>
          <a:blip r:embed="rId9" cstate="print"/>
          <a:srcRect b="6728"/>
          <a:stretch>
            <a:fillRect/>
          </a:stretch>
        </p:blipFill>
        <p:spPr bwMode="auto">
          <a:xfrm>
            <a:off x="3481096" y="2951127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50768" y="2897152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55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현황분석</a:t>
            </a:r>
            <a:r>
              <a:rPr lang="en-US" altLang="ko-KR" sz="2800" dirty="0" smtClean="0"/>
              <a:t>_SWOT </a:t>
            </a:r>
            <a:r>
              <a:rPr lang="ko-KR" altLang="en-US" sz="2800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팀</a:t>
            </a:r>
            <a:r>
              <a:rPr lang="en-US" altLang="ko-KR" dirty="0" smtClean="0"/>
              <a:t>/</a:t>
            </a:r>
            <a:r>
              <a:rPr lang="ko-KR" altLang="en-US" dirty="0" smtClean="0"/>
              <a:t>프로젝트의 강점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위협을 분석</a:t>
            </a:r>
            <a:endParaRPr lang="en-US" altLang="ko-KR" dirty="0" smtClean="0"/>
          </a:p>
          <a:p>
            <a:r>
              <a:rPr lang="ko-KR" altLang="en-US" dirty="0" smtClean="0"/>
              <a:t>현재 상황을 분석하는 기법</a:t>
            </a:r>
            <a:endParaRPr lang="en-US" altLang="ko-KR" dirty="0" smtClean="0"/>
          </a:p>
          <a:p>
            <a:r>
              <a:rPr lang="ko-KR" altLang="en-US" dirty="0" smtClean="0"/>
              <a:t>강점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경쟁우위를 제공하는 요소</a:t>
            </a:r>
            <a:endParaRPr lang="en-US" altLang="ko-KR" dirty="0" smtClean="0"/>
          </a:p>
          <a:p>
            <a:r>
              <a:rPr lang="ko-KR" altLang="en-US" dirty="0" smtClean="0"/>
              <a:t>약점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경쟁력을 </a:t>
            </a:r>
            <a:r>
              <a:rPr lang="ko-KR" altLang="en-US" dirty="0" smtClean="0"/>
              <a:t>약화시키는 요소</a:t>
            </a:r>
            <a:endParaRPr lang="en-US" altLang="ko-KR" dirty="0" smtClean="0"/>
          </a:p>
          <a:p>
            <a:r>
              <a:rPr lang="ko-KR" altLang="en-US" dirty="0" smtClean="0"/>
              <a:t>기회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긍정적인 외부 환경 변화</a:t>
            </a:r>
            <a:endParaRPr lang="en-US" altLang="ko-KR" dirty="0" smtClean="0"/>
          </a:p>
          <a:p>
            <a:r>
              <a:rPr lang="ko-KR" altLang="en-US" dirty="0" smtClean="0"/>
              <a:t>위협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부정적인 외부 환경 변화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4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601183" y="3083668"/>
            <a:ext cx="2986391" cy="13338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07525" y="3083668"/>
            <a:ext cx="2986391" cy="1329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01183" y="4706049"/>
            <a:ext cx="2986391" cy="13610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07525" y="4706049"/>
            <a:ext cx="2986391" cy="13610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현황분석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교차 </a:t>
            </a:r>
            <a:r>
              <a:rPr lang="en-US" altLang="ko-KR" sz="2800" dirty="0" smtClean="0"/>
              <a:t>SWOT </a:t>
            </a:r>
            <a:r>
              <a:rPr lang="ko-KR" altLang="en-US" sz="2800" dirty="0" smtClean="0"/>
              <a:t>분석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B3997D23-7F68-9A16-98DD-233CFED69A7E}"/>
              </a:ext>
            </a:extLst>
          </p:cNvPr>
          <p:cNvCxnSpPr/>
          <p:nvPr/>
        </p:nvCxnSpPr>
        <p:spPr>
          <a:xfrm>
            <a:off x="1239316" y="4562730"/>
            <a:ext cx="9735347" cy="0"/>
          </a:xfrm>
          <a:prstGeom prst="line">
            <a:avLst/>
          </a:prstGeom>
          <a:ln w="12700" cmpd="sng">
            <a:solidFill>
              <a:srgbClr val="71DB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3">
            <a:extLst>
              <a:ext uri="{FF2B5EF4-FFF2-40B4-BE49-F238E27FC236}">
                <a16:creationId xmlns:a16="http://schemas.microsoft.com/office/drawing/2014/main" id="{A29FD1F6-7972-1F36-BAF9-33B5511E0FCE}"/>
              </a:ext>
            </a:extLst>
          </p:cNvPr>
          <p:cNvCxnSpPr/>
          <p:nvPr/>
        </p:nvCxnSpPr>
        <p:spPr>
          <a:xfrm>
            <a:off x="7707559" y="1277770"/>
            <a:ext cx="1" cy="4948709"/>
          </a:xfrm>
          <a:prstGeom prst="line">
            <a:avLst/>
          </a:prstGeom>
          <a:ln w="12700" cmpd="sng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22">
            <a:extLst>
              <a:ext uri="{FF2B5EF4-FFF2-40B4-BE49-F238E27FC236}">
                <a16:creationId xmlns:a16="http://schemas.microsoft.com/office/drawing/2014/main" id="{3470E617-D5E1-6F76-A881-F0752B7F0071}"/>
              </a:ext>
            </a:extLst>
          </p:cNvPr>
          <p:cNvSpPr/>
          <p:nvPr/>
        </p:nvSpPr>
        <p:spPr>
          <a:xfrm>
            <a:off x="4495635" y="1277770"/>
            <a:ext cx="6468198" cy="4948707"/>
          </a:xfrm>
          <a:prstGeom prst="rect">
            <a:avLst/>
          </a:prstGeom>
          <a:noFill/>
          <a:ln w="19050" cmpd="sng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正方形/長方形 23">
            <a:extLst>
              <a:ext uri="{FF2B5EF4-FFF2-40B4-BE49-F238E27FC236}">
                <a16:creationId xmlns:a16="http://schemas.microsoft.com/office/drawing/2014/main" id="{C12ED016-8BFD-F36F-CACC-E454F80081DB}"/>
              </a:ext>
            </a:extLst>
          </p:cNvPr>
          <p:cNvSpPr/>
          <p:nvPr/>
        </p:nvSpPr>
        <p:spPr>
          <a:xfrm>
            <a:off x="1239315" y="2927338"/>
            <a:ext cx="9724518" cy="3299138"/>
          </a:xfrm>
          <a:prstGeom prst="rect">
            <a:avLst/>
          </a:prstGeom>
          <a:noFill/>
          <a:ln w="19050" cmpd="sng">
            <a:solidFill>
              <a:srgbClr val="71DB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80D675-6385-CA56-26DA-444EEDD94B39}"/>
              </a:ext>
            </a:extLst>
          </p:cNvPr>
          <p:cNvSpPr/>
          <p:nvPr/>
        </p:nvSpPr>
        <p:spPr>
          <a:xfrm>
            <a:off x="1217336" y="1285191"/>
            <a:ext cx="3128901" cy="149882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  <a:alpha val="98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※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 순서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① 목적 및 목표 설정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② 데이터 및 정보 수집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③ 강점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약점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기회 및 위협 식별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-&gt; SWOT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④ 실행 전략 수립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正方形/長方形 79">
            <a:extLst>
              <a:ext uri="{FF2B5EF4-FFF2-40B4-BE49-F238E27FC236}">
                <a16:creationId xmlns:a16="http://schemas.microsoft.com/office/drawing/2014/main" id="{25B9692D-E766-6816-4130-3EECEF235EA3}"/>
              </a:ext>
            </a:extLst>
          </p:cNvPr>
          <p:cNvSpPr/>
          <p:nvPr/>
        </p:nvSpPr>
        <p:spPr>
          <a:xfrm>
            <a:off x="1241599" y="2933481"/>
            <a:ext cx="391075" cy="1649567"/>
          </a:xfrm>
          <a:prstGeom prst="rect">
            <a:avLst/>
          </a:prstGeom>
          <a:solidFill>
            <a:srgbClr val="0BC58B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기회 </a:t>
            </a:r>
            <a:r>
              <a:rPr lang="en-US" altLang="ja-JP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ja-JP" sz="12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</a:t>
            </a:r>
            <a:r>
              <a:rPr lang="en-US" altLang="ja-JP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pportunity)</a:t>
            </a:r>
            <a:endParaRPr lang="ja-JP" altLang="en-US" sz="12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正方形/長方形 84">
            <a:extLst>
              <a:ext uri="{FF2B5EF4-FFF2-40B4-BE49-F238E27FC236}">
                <a16:creationId xmlns:a16="http://schemas.microsoft.com/office/drawing/2014/main" id="{F1C3F6AC-1E42-EB65-E308-0CC90FE2E69C}"/>
              </a:ext>
            </a:extLst>
          </p:cNvPr>
          <p:cNvSpPr/>
          <p:nvPr/>
        </p:nvSpPr>
        <p:spPr>
          <a:xfrm>
            <a:off x="1241599" y="4569819"/>
            <a:ext cx="391075" cy="1649567"/>
          </a:xfrm>
          <a:prstGeom prst="rect">
            <a:avLst/>
          </a:prstGeom>
          <a:solidFill>
            <a:srgbClr val="FF8181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위협 </a:t>
            </a:r>
            <a:r>
              <a:rPr lang="en-US" altLang="ko-KR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ja-JP" sz="12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</a:t>
            </a:r>
            <a:r>
              <a:rPr lang="en-US" altLang="ja-JP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hreat)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A3D14D-6756-CDE7-494C-FA5028071ECD}"/>
              </a:ext>
            </a:extLst>
          </p:cNvPr>
          <p:cNvSpPr/>
          <p:nvPr/>
        </p:nvSpPr>
        <p:spPr>
          <a:xfrm>
            <a:off x="4502410" y="1287380"/>
            <a:ext cx="3201093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강점 </a:t>
            </a:r>
            <a:r>
              <a:rPr lang="en-US" altLang="ko-KR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ja-JP" sz="12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</a:t>
            </a:r>
            <a:r>
              <a:rPr lang="en-US" altLang="ja-JP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trength)</a:t>
            </a:r>
            <a:endParaRPr lang="ja-JP" altLang="en-US" sz="12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D69E6E-11DF-A637-4C04-461A738F01C6}"/>
              </a:ext>
            </a:extLst>
          </p:cNvPr>
          <p:cNvSpPr/>
          <p:nvPr/>
        </p:nvSpPr>
        <p:spPr>
          <a:xfrm>
            <a:off x="7714333" y="1284241"/>
            <a:ext cx="323871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약점</a:t>
            </a:r>
            <a:r>
              <a:rPr lang="ja-JP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ja-JP" sz="12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</a:t>
            </a:r>
            <a:r>
              <a:rPr lang="en-US" altLang="ja-JP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eakness)</a:t>
            </a:r>
            <a:endParaRPr lang="ko-KR" altLang="en-US" sz="12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사각형: 둥근 모서리 24">
            <a:extLst>
              <a:ext uri="{FF2B5EF4-FFF2-40B4-BE49-F238E27FC236}">
                <a16:creationId xmlns:a16="http://schemas.microsoft.com/office/drawing/2014/main" id="{B0A2E6B5-71B2-F7C7-608C-97F54180A959}"/>
              </a:ext>
            </a:extLst>
          </p:cNvPr>
          <p:cNvSpPr/>
          <p:nvPr/>
        </p:nvSpPr>
        <p:spPr>
          <a:xfrm>
            <a:off x="4701700" y="3005889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</a:t>
            </a:r>
            <a:r>
              <a:rPr lang="en-US" altLang="ko-KR" sz="1000" b="1" dirty="0" smtClean="0">
                <a:solidFill>
                  <a:srgbClr val="FF60A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사각형: 둥근 모서리 26">
            <a:extLst>
              <a:ext uri="{FF2B5EF4-FFF2-40B4-BE49-F238E27FC236}">
                <a16:creationId xmlns:a16="http://schemas.microsoft.com/office/drawing/2014/main" id="{14850C54-8147-AB79-4EA3-25A1900E7419}"/>
              </a:ext>
            </a:extLst>
          </p:cNvPr>
          <p:cNvSpPr/>
          <p:nvPr/>
        </p:nvSpPr>
        <p:spPr>
          <a:xfrm>
            <a:off x="7913624" y="3005889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WO</a:t>
            </a:r>
            <a:r>
              <a:rPr lang="en-US" altLang="ko-KR" sz="1000" b="1" dirty="0" smtClean="0">
                <a:solidFill>
                  <a:srgbClr val="FF60A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사각형: 둥근 모서리 27">
            <a:extLst>
              <a:ext uri="{FF2B5EF4-FFF2-40B4-BE49-F238E27FC236}">
                <a16:creationId xmlns:a16="http://schemas.microsoft.com/office/drawing/2014/main" id="{8891634D-5894-5EED-843A-FD2C1F506A8C}"/>
              </a:ext>
            </a:extLst>
          </p:cNvPr>
          <p:cNvSpPr/>
          <p:nvPr/>
        </p:nvSpPr>
        <p:spPr>
          <a:xfrm>
            <a:off x="7913624" y="4661736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WT</a:t>
            </a:r>
            <a:r>
              <a:rPr lang="en-US" altLang="ko-KR" sz="1000" b="1" dirty="0" smtClean="0">
                <a:solidFill>
                  <a:srgbClr val="FF60A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b="1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사각형: 둥근 모서리 28">
            <a:extLst>
              <a:ext uri="{FF2B5EF4-FFF2-40B4-BE49-F238E27FC236}">
                <a16:creationId xmlns:a16="http://schemas.microsoft.com/office/drawing/2014/main" id="{63FF2AC3-1C47-0B2A-E69A-6BD8A9D99325}"/>
              </a:ext>
            </a:extLst>
          </p:cNvPr>
          <p:cNvSpPr/>
          <p:nvPr/>
        </p:nvSpPr>
        <p:spPr>
          <a:xfrm>
            <a:off x="4701700" y="4661736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ST</a:t>
            </a:r>
            <a:r>
              <a:rPr lang="ko-KR" altLang="en-US" sz="10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b="1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01183" y="1663430"/>
            <a:ext cx="2986391" cy="11205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latin typeface="+mn-ea"/>
              </a:rPr>
              <a:t>앱 </a:t>
            </a:r>
            <a:r>
              <a:rPr lang="ko-KR" altLang="en-US" sz="1600" smtClean="0">
                <a:latin typeface="+mn-ea"/>
              </a:rPr>
              <a:t>기획 능력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07525" y="1663430"/>
            <a:ext cx="2986391" cy="11205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2911" y="3083668"/>
            <a:ext cx="2662480" cy="13338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22911" y="4706049"/>
            <a:ext cx="2662480" cy="13610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10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2coding only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381</Words>
  <Application>Microsoft Office PowerPoint</Application>
  <PresentationFormat>와이드스크린</PresentationFormat>
  <Paragraphs>130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D2Coding</vt:lpstr>
      <vt:lpstr>Noto Sans KR</vt:lpstr>
      <vt:lpstr>맑은 고딕</vt:lpstr>
      <vt:lpstr>Arial</vt:lpstr>
      <vt:lpstr>1_Office 테마</vt:lpstr>
      <vt:lpstr>앱 이름</vt:lpstr>
      <vt:lpstr>목차</vt:lpstr>
      <vt:lpstr>챕터 제목_소제목</vt:lpstr>
      <vt:lpstr>현황분석</vt:lpstr>
      <vt:lpstr>현황분석_</vt:lpstr>
      <vt:lpstr>현황분석_비즈니스 모델 캔버스</vt:lpstr>
      <vt:lpstr>현황분석_SWOT 분석</vt:lpstr>
      <vt:lpstr>현황분석_교차 SWOT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37</cp:revision>
  <dcterms:created xsi:type="dcterms:W3CDTF">2024-03-19T04:13:51Z</dcterms:created>
  <dcterms:modified xsi:type="dcterms:W3CDTF">2024-03-26T06:41:58Z</dcterms:modified>
</cp:coreProperties>
</file>