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60" r:id="rId2"/>
    <p:sldId id="256" r:id="rId3"/>
    <p:sldId id="257" r:id="rId4"/>
    <p:sldId id="285" r:id="rId5"/>
    <p:sldId id="258" r:id="rId6"/>
    <p:sldId id="284" r:id="rId7"/>
    <p:sldId id="282" r:id="rId8"/>
    <p:sldId id="259" r:id="rId9"/>
    <p:sldId id="268" r:id="rId10"/>
    <p:sldId id="269" r:id="rId11"/>
    <p:sldId id="271" r:id="rId12"/>
    <p:sldId id="272" r:id="rId13"/>
    <p:sldId id="273" r:id="rId14"/>
    <p:sldId id="267" r:id="rId15"/>
    <p:sldId id="274" r:id="rId16"/>
    <p:sldId id="277" r:id="rId17"/>
    <p:sldId id="275" r:id="rId18"/>
    <p:sldId id="279" r:id="rId19"/>
    <p:sldId id="278" r:id="rId20"/>
    <p:sldId id="280" r:id="rId21"/>
    <p:sldId id="281" r:id="rId22"/>
    <p:sldId id="26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HAN" initials="Y" lastIdx="1" clrIdx="0">
    <p:extLst>
      <p:ext uri="{19B8F6BF-5375-455C-9EA6-DF929625EA0E}">
        <p15:presenceInfo xmlns:p15="http://schemas.microsoft.com/office/powerpoint/2012/main" userId="YU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B29"/>
    <a:srgbClr val="FF6600"/>
    <a:srgbClr val="FF5050"/>
    <a:srgbClr val="0BC58B"/>
    <a:srgbClr val="00E266"/>
    <a:srgbClr val="FF8181"/>
    <a:srgbClr val="9952E0"/>
    <a:srgbClr val="72A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606" autoAdjust="0"/>
  </p:normalViewPr>
  <p:slideViewPr>
    <p:cSldViewPr snapToGrid="0">
      <p:cViewPr>
        <p:scale>
          <a:sx n="100" d="100"/>
          <a:sy n="100" d="100"/>
        </p:scale>
        <p:origin x="1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9A701-BECF-4E66-B1A9-0DDE51DF3C32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E57F-108B-4D3D-9095-82CC90BED23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5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EA0E-EAAE-4D3F-AFB4-8B0347A13ED6}" type="datetimeFigureOut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799C-6C35-42D0-BBEF-EEDB7E05DD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47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완성되면 삭제할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639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나열된 문제점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원인을 가지고 있는 </a:t>
            </a:r>
            <a:r>
              <a:rPr lang="en-US" altLang="ko-KR" baseline="0" dirty="0"/>
              <a:t>(</a:t>
            </a:r>
            <a:r>
              <a:rPr lang="ko-KR" altLang="en-US" baseline="0" dirty="0"/>
              <a:t>문제를 해결하지 못 한</a:t>
            </a:r>
            <a:r>
              <a:rPr lang="en-US" altLang="ko-KR" baseline="0" dirty="0"/>
              <a:t>)</a:t>
            </a:r>
            <a:r>
              <a:rPr lang="ko-KR" altLang="en-US" baseline="0" dirty="0"/>
              <a:t> 유사 콘텐츠 목록이다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해결 방안은 다음페이지에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10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현존하는 앱의 문제점과 원인을 어떻게 고칠 건지 서술한다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04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 타겟의 설명 시간을 늘리고 서브 타겟은 간결하게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109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상세한 정보는 뒤에 나올 비즈니스 모델 캔버스에서 다루고 여기선 한 줄로 정리되는 슬로건으로 임팩트 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952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전부 중요한 내용이라 차라리 빠르게 넘기기</a:t>
            </a:r>
            <a:endParaRPr lang="en-US" altLang="ko-KR" dirty="0"/>
          </a:p>
          <a:p>
            <a:r>
              <a:rPr lang="ko-KR" altLang="en-US"/>
              <a:t>아예 없애버릴 생각도 할 만함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44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스토리보드는 앱의 </a:t>
            </a:r>
            <a:r>
              <a:rPr lang="ko-KR" altLang="en-US" dirty="0" err="1"/>
              <a:t>플로우를</a:t>
            </a:r>
            <a:r>
              <a:rPr lang="ko-KR" altLang="en-US" dirty="0"/>
              <a:t> 설명하는 느낌으로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사용자의 관점에서 예시를 들어가며 설명</a:t>
            </a:r>
            <a:endParaRPr lang="en-US" altLang="ko-KR" dirty="0"/>
          </a:p>
          <a:p>
            <a:r>
              <a:rPr lang="ko-KR" altLang="en-US" dirty="0" err="1"/>
              <a:t>메인화면</a:t>
            </a:r>
            <a:r>
              <a:rPr lang="en-US" altLang="ko-KR" dirty="0"/>
              <a:t>,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57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en-US" altLang="ko-KR" dirty="0"/>
              <a:t>A</a:t>
            </a:r>
            <a:r>
              <a:rPr lang="ko-KR" altLang="en-US" dirty="0"/>
              <a:t>가 공모전 정보를 보고 파티를 만드는 </a:t>
            </a:r>
            <a:r>
              <a:rPr lang="ko-KR" altLang="en-US" dirty="0" err="1"/>
              <a:t>플로우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957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팀원 </a:t>
            </a:r>
            <a:r>
              <a:rPr lang="en-US" altLang="ko-KR" dirty="0"/>
              <a:t>B</a:t>
            </a:r>
            <a:r>
              <a:rPr lang="ko-KR" altLang="en-US" dirty="0"/>
              <a:t>가 팀장 </a:t>
            </a:r>
            <a:r>
              <a:rPr lang="en-US" altLang="ko-KR" dirty="0"/>
              <a:t>A</a:t>
            </a:r>
            <a:r>
              <a:rPr lang="ko-KR" altLang="en-US" dirty="0"/>
              <a:t>가 만든 파티에 들어가는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019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팀원을 찾고</a:t>
            </a:r>
            <a:r>
              <a:rPr lang="en-US" altLang="ko-KR" dirty="0"/>
              <a:t>, </a:t>
            </a:r>
            <a:r>
              <a:rPr lang="ko-KR" altLang="en-US" dirty="0"/>
              <a:t>팀에 들어가는 방식으로 만들어진 파티를 활용</a:t>
            </a:r>
            <a:r>
              <a:rPr lang="en-US" altLang="ko-KR" dirty="0"/>
              <a:t>, </a:t>
            </a:r>
            <a:r>
              <a:rPr lang="ko-KR" altLang="en-US" dirty="0"/>
              <a:t>공모전에 신청하는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93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신청한 파티로 공모전을 성공적으로 마친 상황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상호 평가</a:t>
            </a:r>
            <a:r>
              <a:rPr lang="en-US" altLang="ko-KR" dirty="0"/>
              <a:t>, </a:t>
            </a:r>
            <a:r>
              <a:rPr lang="ko-KR" altLang="en-US" dirty="0"/>
              <a:t>상금 분배와 같은 </a:t>
            </a:r>
            <a:r>
              <a:rPr lang="en-US" altLang="ko-KR" dirty="0"/>
              <a:t>“</a:t>
            </a:r>
            <a:r>
              <a:rPr lang="ko-KR" altLang="en-US" dirty="0"/>
              <a:t>사용자의 앱 사용 종료 단계</a:t>
            </a:r>
            <a:r>
              <a:rPr lang="en-US" altLang="ko-KR" dirty="0"/>
              <a:t>”</a:t>
            </a:r>
            <a:r>
              <a:rPr lang="ko-KR" altLang="en-US" dirty="0"/>
              <a:t>의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22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인스턴스 던전에서 </a:t>
            </a:r>
            <a:r>
              <a:rPr lang="ko-KR" altLang="en-US" dirty="0" err="1"/>
              <a:t>따옴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165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전략을 위한 분석한 포인트들의 정리</a:t>
            </a:r>
            <a:endParaRPr lang="en-US" altLang="ko-KR" dirty="0"/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다음 페이지에 나오는</a:t>
            </a:r>
            <a:r>
              <a:rPr lang="en-US" altLang="ko-KR" dirty="0"/>
              <a:t> </a:t>
            </a:r>
            <a:r>
              <a:rPr lang="ko-KR" altLang="en-US" dirty="0"/>
              <a:t>중점 내용을 짧게</a:t>
            </a:r>
            <a:r>
              <a:rPr lang="en-US" altLang="ko-KR" dirty="0"/>
              <a:t>,</a:t>
            </a:r>
            <a:r>
              <a:rPr lang="ko-KR" altLang="en-US" dirty="0"/>
              <a:t> 잘 보이게 강조할 것</a:t>
            </a:r>
            <a:endParaRPr lang="en-US" altLang="ko-KR" dirty="0"/>
          </a:p>
          <a:p>
            <a:r>
              <a:rPr lang="ko-KR" altLang="en-US" dirty="0"/>
              <a:t>페이지가 좀 모자라면 기회</a:t>
            </a:r>
            <a:r>
              <a:rPr lang="en-US" altLang="ko-KR" dirty="0"/>
              <a:t>,</a:t>
            </a:r>
            <a:r>
              <a:rPr lang="ko-KR" altLang="en-US" dirty="0"/>
              <a:t>위기</a:t>
            </a:r>
            <a:r>
              <a:rPr lang="en-US" altLang="ko-KR" dirty="0"/>
              <a:t>/ </a:t>
            </a:r>
            <a:r>
              <a:rPr lang="ko-KR" altLang="en-US" dirty="0"/>
              <a:t>강점</a:t>
            </a:r>
            <a:r>
              <a:rPr lang="en-US" altLang="ko-KR" dirty="0"/>
              <a:t>,</a:t>
            </a:r>
            <a:r>
              <a:rPr lang="ko-KR" altLang="en-US" dirty="0"/>
              <a:t>약점 순서로 </a:t>
            </a:r>
            <a:r>
              <a:rPr lang="en-US" altLang="ko-KR" dirty="0"/>
              <a:t>2</a:t>
            </a:r>
            <a:r>
              <a:rPr lang="ko-KR" altLang="en-US" dirty="0"/>
              <a:t>페이지로 나눠서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41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앱이 정말 실현 가능성이 있을까</a:t>
            </a:r>
            <a:r>
              <a:rPr lang="en-US" altLang="ko-KR" dirty="0"/>
              <a:t>? </a:t>
            </a:r>
            <a:r>
              <a:rPr lang="ko-KR" altLang="en-US" dirty="0"/>
              <a:t>에 대한 분석이라고 발표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40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간략하게 넘어가기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9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5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공모전이라는 시장의 현황을 파악한 내용 정리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소설의 줄거리에 들어가기 전에 이 소설의 설정을 먼저 설명하는 느낌으로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48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공모전이라는 시장의 현황을 파악한 내용 정리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소설의 줄거리에 들어가기 전에 이 소설의 설정을 먼저 설명하는 느낌으로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34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공모전이라는 시장의 현황을 파악한 내용 정리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소설의 줄거리에 들어가기 전에 이 소설의 설정을 먼저 설명하는 느낌으로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기업과　정부기관은　여러　분야에서　공모전을　열고는　한다</a:t>
            </a:r>
            <a:endParaRPr lang="en-US" altLang="ko-KR" sz="1200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여기에　어떤　문제점이　있을까？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158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72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문제점의 원인을 나열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방식은 이러한 문제점들이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　게임　공모전에　한번　나간다고　생각을　해볼까요？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제출품의　완성도가　떨어지는　것만이　아니라　창의성과　다양성마저　해치고　있습니다．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799C-6C35-42D0-BBEF-EEDB7E05DD8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94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7121-52D7-45D7-83AA-4372C345CB62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9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6529-A132-4E5C-83A0-D1099610F41A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36F7-CC86-4EBF-89EF-4F8C3793C16C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16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3F8-367B-44E7-A104-2C7D7A6AB900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65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C6E7-2034-4B02-851D-36DFC26C3E9E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67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94B5-1083-4023-B860-A7D6B60AECB0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30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655F-91EA-4219-9715-7A7BD09C898E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19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3425-252E-4438-9174-228309ED25A6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9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53CF-8C6C-4115-A6B7-E92A27B09C35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9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59EF-7AC9-40C5-B2E3-812567DC8B97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8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58F6-550B-4AB7-B8E8-E889E97A6024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64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211119" y="6365875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88450DA5-2674-45C9-A461-EAD2254577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5602415" y="6365876"/>
            <a:ext cx="240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 99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6CD8-19CA-4A88-B539-DF9B58F792E5}" type="datetime1">
              <a:rPr lang="ko-KR" altLang="en-US" smtClean="0"/>
              <a:t>2024-04-07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</p:spTree>
    <p:extLst>
      <p:ext uri="{BB962C8B-B14F-4D97-AF65-F5344CB8AC3E}">
        <p14:creationId xmlns:p14="http://schemas.microsoft.com/office/powerpoint/2010/main" val="173880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>
              <a:lumMod val="20000"/>
              <a:lumOff val="80000"/>
            </a:schemeClr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챕터 제목</a:t>
            </a:r>
            <a:r>
              <a:rPr lang="en-US" altLang="ko-KR" sz="2800" dirty="0"/>
              <a:t>_</a:t>
            </a:r>
            <a:r>
              <a:rPr lang="ko-KR" altLang="en-US" sz="2800" dirty="0"/>
              <a:t>소제목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강조 </a:t>
            </a:r>
            <a:r>
              <a:rPr lang="en-US" altLang="ko-KR" dirty="0"/>
              <a:t>X, </a:t>
            </a:r>
            <a:r>
              <a:rPr lang="ko-KR" altLang="en-US" dirty="0"/>
              <a:t>주황 강조</a:t>
            </a:r>
            <a:r>
              <a:rPr lang="en-US" altLang="ko-KR" dirty="0"/>
              <a:t>2 80% </a:t>
            </a:r>
            <a:r>
              <a:rPr lang="ko-KR" altLang="en-US" dirty="0"/>
              <a:t>더 밝게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강조 </a:t>
            </a:r>
            <a:r>
              <a:rPr lang="en-US" altLang="ko-KR" dirty="0">
                <a:solidFill>
                  <a:schemeClr val="tx1"/>
                </a:solidFill>
              </a:rPr>
              <a:t>O, </a:t>
            </a:r>
            <a:r>
              <a:rPr lang="ko-KR" altLang="en-US" dirty="0">
                <a:solidFill>
                  <a:schemeClr val="tx1"/>
                </a:solidFill>
              </a:rPr>
              <a:t>흰 색 텍스트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기업 사용자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표준 색 연한 파랑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71DB29"/>
                </a:solidFill>
              </a:rPr>
              <a:t>개인 사용자</a:t>
            </a:r>
            <a:r>
              <a:rPr lang="en-US" altLang="ko-KR" dirty="0">
                <a:solidFill>
                  <a:srgbClr val="71DB29"/>
                </a:solidFill>
              </a:rPr>
              <a:t>-</a:t>
            </a:r>
            <a:r>
              <a:rPr lang="ko-KR" altLang="en-US" dirty="0">
                <a:solidFill>
                  <a:srgbClr val="71DB29"/>
                </a:solidFill>
              </a:rPr>
              <a:t>팀장</a:t>
            </a:r>
            <a:r>
              <a:rPr lang="en-US" altLang="ko-KR" dirty="0">
                <a:solidFill>
                  <a:srgbClr val="71DB29"/>
                </a:solidFill>
              </a:rPr>
              <a:t>, 113/219/41</a:t>
            </a:r>
          </a:p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개인 사용자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팀원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녹색 강조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6 40% 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더 밝게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17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상황분석</a:t>
            </a:r>
            <a:r>
              <a:rPr lang="en-US" altLang="ko-KR" sz="2800" dirty="0"/>
              <a:t>_</a:t>
            </a:r>
            <a:r>
              <a:rPr lang="ko-KR" altLang="en-US" sz="2800" dirty="0"/>
              <a:t>유사 콘텐츠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원인을 해결 못하는 유사 콘텐츠 예시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78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상황분석</a:t>
            </a:r>
            <a:r>
              <a:rPr lang="en-US" altLang="ko-KR" sz="2800" dirty="0"/>
              <a:t>_</a:t>
            </a:r>
            <a:r>
              <a:rPr lang="ko-KR" altLang="en-US" sz="2800" dirty="0"/>
              <a:t>해결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원인을 고칠 수 있는</a:t>
            </a:r>
            <a:r>
              <a:rPr lang="en-US" altLang="ko-KR" dirty="0"/>
              <a:t> </a:t>
            </a:r>
            <a:r>
              <a:rPr lang="ko-KR" altLang="en-US" dirty="0"/>
              <a:t>아이디어 기획</a:t>
            </a:r>
            <a:endParaRPr lang="en-US" altLang="ko-KR" dirty="0"/>
          </a:p>
          <a:p>
            <a:r>
              <a:rPr lang="ko-KR" altLang="en-US" dirty="0"/>
              <a:t>내가 이런 앱을 만들겠다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74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분석</a:t>
            </a:r>
            <a:r>
              <a:rPr lang="en-US" altLang="ko-KR" sz="2800" dirty="0"/>
              <a:t>_</a:t>
            </a:r>
            <a:r>
              <a:rPr lang="ko-KR" altLang="en-US" sz="2800" dirty="0"/>
              <a:t>주 타겟과 서브 타겟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 타겟 </a:t>
            </a:r>
            <a:r>
              <a:rPr lang="en-US" altLang="ko-KR" dirty="0"/>
              <a:t>+ </a:t>
            </a:r>
            <a:r>
              <a:rPr lang="ko-KR" altLang="en-US" dirty="0"/>
              <a:t>서브 타겟 서술</a:t>
            </a:r>
            <a:endParaRPr lang="en-US" altLang="ko-KR" dirty="0"/>
          </a:p>
          <a:p>
            <a:r>
              <a:rPr lang="ko-KR" altLang="en-US" dirty="0"/>
              <a:t>주 타겟</a:t>
            </a:r>
            <a:r>
              <a:rPr lang="en-US" altLang="ko-KR" dirty="0"/>
              <a:t>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공모전에 참가하려는 소프트웨어 개발 관련 종사자 또는 관심이 있는 자</a:t>
            </a:r>
            <a:endParaRPr lang="en-US" altLang="ko-KR" dirty="0"/>
          </a:p>
          <a:p>
            <a:r>
              <a:rPr lang="ko-KR" altLang="en-US" dirty="0"/>
              <a:t>서브 타겟</a:t>
            </a:r>
            <a:r>
              <a:rPr lang="en-US" altLang="ko-KR" dirty="0"/>
              <a:t>: </a:t>
            </a:r>
            <a:r>
              <a:rPr lang="ko-KR" altLang="en-US" dirty="0"/>
              <a:t>어떤 공모전이 있는지 모르는 자 또는 어떤 공모전에 참가할 지 정하지 못한 자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2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컨셉 도출</a:t>
            </a:r>
            <a:r>
              <a:rPr lang="en-US" altLang="ko-KR" sz="2800" dirty="0"/>
              <a:t>_</a:t>
            </a:r>
            <a:r>
              <a:rPr lang="ko-KR" altLang="en-US" sz="2800" dirty="0"/>
              <a:t>앱 이름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앱의 슬로건</a:t>
            </a:r>
            <a:endParaRPr lang="en-US" altLang="ko-KR" dirty="0"/>
          </a:p>
          <a:p>
            <a:r>
              <a:rPr lang="ko-KR" altLang="en-US" dirty="0"/>
              <a:t>어떤 컨셉으로 만들지 간결하게 나타내기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08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248054"/>
              </p:ext>
            </p:extLst>
          </p:nvPr>
        </p:nvGraphicFramePr>
        <p:xfrm>
          <a:off x="1676400" y="1209678"/>
          <a:ext cx="8839200" cy="5142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497">
                <a:tc rowSpan="2">
                  <a:txBody>
                    <a:bodyPr/>
                    <a:lstStyle/>
                    <a:p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ko-KR" altLang="en-US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파트너십</a:t>
                      </a:r>
                      <a:endParaRPr lang="en-AU" sz="120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고등학교 교사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학생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IT/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디자인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관련 학과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US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코딩 문제 사이트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주최자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ko-KR" altLang="en-US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활동</a:t>
                      </a:r>
                      <a:endParaRPr lang="en-US" altLang="ko-KR" sz="1200" b="1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운영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소개 글 게시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앱 홍보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가치 제안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lang="ko-KR" altLang="en-US" sz="1050" kern="1200" noProof="0" dirty="0">
                          <a:solidFill>
                            <a:srgbClr val="71DB29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개인 사용자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1DB29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관련 정보 획득 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팀 참가 인원 모집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손쉬운 공모전 신청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기업 사용자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자사 공모전 홍보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    고객 관계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소식 공지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       고객 세그먼트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게임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/IT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공모전에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참가할 의향이 있는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 중반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~20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중반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프로그래머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디자이너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</a:t>
                      </a:r>
                      <a:r>
                        <a:rPr lang="ko-KR" altLang="en-US" sz="1200" b="1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자원</a:t>
                      </a:r>
                      <a:endParaRPr lang="en-AU" altLang="ko-KR" sz="1200" b="0" baseline="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AU" sz="1100" b="0" baseline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en-AU" sz="1100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</a:t>
                      </a:r>
                      <a:r>
                        <a:rPr lang="ko-KR" altLang="en-US" sz="11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서비스</a:t>
                      </a:r>
                      <a:r>
                        <a:rPr lang="en-AU" sz="110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이용자 수</a:t>
                      </a:r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endParaRPr lang="en-US" altLang="ko-KR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제휴 공모전 기업</a:t>
                      </a:r>
                      <a:r>
                        <a:rPr lang="en-US" altLang="ko-KR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en-US" altLang="ko-KR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기관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r"/>
                      <a:r>
                        <a:rPr lang="ko-KR" altLang="en-US" sz="1050" b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AU" sz="1050" b="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채널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</a:t>
                      </a:r>
                      <a:endParaRPr kumimoji="0" lang="en-AU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6436"/>
                  </a:ext>
                </a:extLst>
              </a:tr>
              <a:tr h="141778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 b="1" kern="1200" dirty="0">
                          <a:solidFill>
                            <a:srgbClr val="92D05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비용</a:t>
                      </a:r>
                      <a:endParaRPr lang="en-US" altLang="ko-KR" sz="1200" b="1" kern="1200" dirty="0">
                        <a:solidFill>
                          <a:srgbClr val="92D05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algn="ctr"/>
                      <a:r>
                        <a:rPr lang="en-US" sz="1200" b="1" baseline="0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</a:p>
                    <a:p>
                      <a:pPr algn="ct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유지비</a:t>
                      </a:r>
                      <a:endParaRPr lang="en-US" altLang="ko-KR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baseline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마케팅 비</a:t>
                      </a:r>
                      <a:endParaRPr lang="en-AU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050" b="0" baseline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050" b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커뮤니티 관리자 인건비</a:t>
                      </a:r>
                      <a:endParaRPr lang="en-AU" sz="1050" b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수익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사이트의 배너 광고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Picture 1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1638" y="1304168"/>
            <a:ext cx="5619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21300" y="1218562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7636" y="1184586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/>
          <p:cNvPicPr>
            <a:picLocks noChangeAspect="1"/>
          </p:cNvPicPr>
          <p:nvPr/>
        </p:nvPicPr>
        <p:blipFill>
          <a:blip r:embed="rId6" cstate="print"/>
          <a:srcRect l="11171"/>
          <a:stretch>
            <a:fillRect/>
          </a:stretch>
        </p:blipFill>
        <p:spPr bwMode="auto">
          <a:xfrm>
            <a:off x="6258834" y="4986906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9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52753" y="1192899"/>
            <a:ext cx="766652" cy="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0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34627" y="1218562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1"/>
          <p:cNvPicPr>
            <a:picLocks noChangeAspect="1"/>
          </p:cNvPicPr>
          <p:nvPr/>
        </p:nvPicPr>
        <p:blipFill>
          <a:blip r:embed="rId9" cstate="print"/>
          <a:srcRect t="8025" r="6839"/>
          <a:stretch>
            <a:fillRect/>
          </a:stretch>
        </p:blipFill>
        <p:spPr bwMode="auto">
          <a:xfrm>
            <a:off x="1819050" y="5044056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컨셉 도출</a:t>
            </a:r>
            <a:r>
              <a:rPr lang="en-US" altLang="ko-KR" sz="2800" dirty="0"/>
              <a:t>_</a:t>
            </a:r>
            <a:r>
              <a:rPr lang="ko-KR" altLang="en-US" sz="2800" dirty="0"/>
              <a:t>비즈니스 모델 캔버스</a:t>
            </a:r>
          </a:p>
        </p:txBody>
      </p:sp>
      <p:pic>
        <p:nvPicPr>
          <p:cNvPr id="20" name="Picture 18"/>
          <p:cNvPicPr>
            <a:picLocks noChangeAspect="1"/>
          </p:cNvPicPr>
          <p:nvPr/>
        </p:nvPicPr>
        <p:blipFill>
          <a:blip r:embed="rId10" cstate="print"/>
          <a:srcRect b="6728"/>
          <a:stretch>
            <a:fillRect/>
          </a:stretch>
        </p:blipFill>
        <p:spPr bwMode="auto">
          <a:xfrm>
            <a:off x="3481096" y="2951127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50768" y="2897152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67119" y="6352488"/>
            <a:ext cx="2403389" cy="365125"/>
          </a:xfrm>
        </p:spPr>
        <p:txBody>
          <a:bodyPr/>
          <a:lstStyle/>
          <a:p>
            <a:fld id="{88450DA5-2674-45C9-A461-EAD2254577B9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</p:spTree>
    <p:extLst>
      <p:ext uri="{BB962C8B-B14F-4D97-AF65-F5344CB8AC3E}">
        <p14:creationId xmlns:p14="http://schemas.microsoft.com/office/powerpoint/2010/main" val="141317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A227F63-C3C3-1DE9-602F-75FF2E2FCE6B}"/>
              </a:ext>
            </a:extLst>
          </p:cNvPr>
          <p:cNvSpPr/>
          <p:nvPr/>
        </p:nvSpPr>
        <p:spPr>
          <a:xfrm>
            <a:off x="1" y="1043708"/>
            <a:ext cx="12192000" cy="53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  <a:r>
              <a:rPr lang="en-US" altLang="ko-KR" sz="2800" dirty="0"/>
              <a:t>_</a:t>
            </a:r>
            <a:r>
              <a:rPr lang="ko-KR" altLang="en-US" sz="2800" dirty="0"/>
              <a:t>메인 화면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A327D4-C2D9-7BBE-6B34-28CDB1CBF1EE}"/>
              </a:ext>
            </a:extLst>
          </p:cNvPr>
          <p:cNvSpPr/>
          <p:nvPr/>
        </p:nvSpPr>
        <p:spPr>
          <a:xfrm>
            <a:off x="2798617" y="1528474"/>
            <a:ext cx="2826327" cy="457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AF5D5-9B23-5985-51F9-82CB5DFA9627}"/>
              </a:ext>
            </a:extLst>
          </p:cNvPr>
          <p:cNvSpPr/>
          <p:nvPr/>
        </p:nvSpPr>
        <p:spPr>
          <a:xfrm>
            <a:off x="6844147" y="1528474"/>
            <a:ext cx="2826327" cy="457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F2F626-51FD-CD03-DC94-0057AAD4B072}"/>
              </a:ext>
            </a:extLst>
          </p:cNvPr>
          <p:cNvSpPr/>
          <p:nvPr/>
        </p:nvSpPr>
        <p:spPr>
          <a:xfrm>
            <a:off x="138547" y="1528474"/>
            <a:ext cx="1791852" cy="7573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설명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  <a:r>
              <a:rPr lang="en-US" altLang="ko-KR" sz="2800" dirty="0"/>
              <a:t>_</a:t>
            </a:r>
            <a:r>
              <a:rPr lang="ko-KR" altLang="en-US" sz="2800" dirty="0"/>
              <a:t>팀원 구인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팀장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유한대</a:t>
            </a:r>
            <a:r>
              <a:rPr lang="ko-KR" altLang="en-US" dirty="0"/>
              <a:t> 게임 개발 공모전에 나가고 싶었어요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5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  <a:r>
              <a:rPr lang="en-US" altLang="ko-KR" sz="2800" dirty="0"/>
              <a:t>_</a:t>
            </a:r>
            <a:r>
              <a:rPr lang="ko-KR" altLang="en-US" sz="2800" dirty="0"/>
              <a:t>파티 참가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파티 찾기</a:t>
            </a:r>
            <a:r>
              <a:rPr lang="en-US" altLang="ko-KR" dirty="0"/>
              <a:t>(</a:t>
            </a:r>
            <a:r>
              <a:rPr lang="ko-KR" altLang="en-US" dirty="0"/>
              <a:t>내가 팀원일 때</a:t>
            </a:r>
            <a:r>
              <a:rPr lang="en-US" altLang="ko-KR" dirty="0"/>
              <a:t>) </a:t>
            </a:r>
            <a:r>
              <a:rPr lang="ko-KR" altLang="en-US" dirty="0" err="1"/>
              <a:t>플로우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3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  <a:r>
              <a:rPr lang="en-US" altLang="ko-KR" sz="2800" dirty="0"/>
              <a:t>_</a:t>
            </a:r>
            <a:r>
              <a:rPr lang="ko-KR" altLang="en-US" sz="2800" dirty="0"/>
              <a:t>공모전 신청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방식으로 완성된 파티로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3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  <a:r>
              <a:rPr lang="en-US" altLang="ko-KR" sz="2800" dirty="0"/>
              <a:t>_</a:t>
            </a:r>
            <a:r>
              <a:rPr lang="ko-KR" altLang="en-US" sz="2800" dirty="0"/>
              <a:t>상호 평가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공모전이 끝나고</a:t>
            </a:r>
            <a:r>
              <a:rPr lang="en-US" altLang="ko-KR" dirty="0"/>
              <a:t> </a:t>
            </a:r>
            <a:r>
              <a:rPr lang="ko-KR" altLang="en-US" dirty="0"/>
              <a:t>팀장 </a:t>
            </a:r>
            <a:r>
              <a:rPr lang="en-US" altLang="ko-KR" dirty="0"/>
              <a:t>A</a:t>
            </a:r>
            <a:r>
              <a:rPr lang="ko-KR" altLang="en-US" dirty="0"/>
              <a:t>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7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981" y="127000"/>
            <a:ext cx="9841163" cy="6560775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06961" y="710402"/>
            <a:ext cx="4628606" cy="2078941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공모전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57324" y="3051581"/>
            <a:ext cx="5327881" cy="1655762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latin typeface="+mn-ea"/>
                <a:ea typeface="+mn-ea"/>
              </a:rPr>
              <a:t>팀원을 구하는</a:t>
            </a:r>
            <a:endParaRPr lang="en-US" altLang="ko-KR" sz="2000" i="1" dirty="0">
              <a:latin typeface="+mn-ea"/>
              <a:ea typeface="+mn-ea"/>
            </a:endParaRPr>
          </a:p>
          <a:p>
            <a:r>
              <a:rPr lang="ko-KR" altLang="en-US" sz="2000" i="1" dirty="0">
                <a:latin typeface="+mn-ea"/>
                <a:ea typeface="+mn-ea"/>
              </a:rPr>
              <a:t>가장 쉬운 방법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581CB98-AF2F-D2C3-0922-EDCC56F79956}"/>
              </a:ext>
            </a:extLst>
          </p:cNvPr>
          <p:cNvSpPr txBox="1">
            <a:spLocks/>
          </p:cNvSpPr>
          <p:nvPr/>
        </p:nvSpPr>
        <p:spPr>
          <a:xfrm>
            <a:off x="8006961" y="436352"/>
            <a:ext cx="4628606" cy="54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lang="en-US" altLang="ko-KR" sz="2000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#Project Party Competition</a:t>
            </a:r>
            <a:endParaRPr lang="ko-KR" altLang="en-US" sz="2000" i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B11F19E-795A-E1D6-03A9-2F68A87B2C10}"/>
              </a:ext>
            </a:extLst>
          </p:cNvPr>
          <p:cNvSpPr txBox="1">
            <a:spLocks/>
          </p:cNvSpPr>
          <p:nvPr/>
        </p:nvSpPr>
        <p:spPr>
          <a:xfrm>
            <a:off x="8006961" y="5257796"/>
            <a:ext cx="4628606" cy="548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r>
              <a:rPr lang="ko-KR" altLang="en-US" sz="2000" dirty="0">
                <a:latin typeface="+mj-lt"/>
              </a:rPr>
              <a:t>발표자</a:t>
            </a:r>
            <a:r>
              <a:rPr lang="en-US" altLang="ko-KR" sz="2000" dirty="0">
                <a:latin typeface="+mj-lt"/>
              </a:rPr>
              <a:t>: </a:t>
            </a:r>
            <a:r>
              <a:rPr lang="ko-KR" altLang="en-US" sz="2000" dirty="0">
                <a:latin typeface="+mj-lt"/>
              </a:rPr>
              <a:t>최영수</a:t>
            </a:r>
          </a:p>
        </p:txBody>
      </p:sp>
    </p:spTree>
    <p:extLst>
      <p:ext uri="{BB962C8B-B14F-4D97-AF65-F5344CB8AC3E}">
        <p14:creationId xmlns:p14="http://schemas.microsoft.com/office/powerpoint/2010/main" val="304754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sz="2800" dirty="0"/>
              <a:t>_</a:t>
            </a:r>
            <a:r>
              <a:rPr lang="ko-KR" altLang="en-US" sz="2800" dirty="0"/>
              <a:t>기회와 위기</a:t>
            </a:r>
            <a:r>
              <a:rPr lang="en-US" altLang="ko-KR" sz="2800" dirty="0"/>
              <a:t>, </a:t>
            </a:r>
            <a:r>
              <a:rPr lang="ko-KR" altLang="en-US" sz="2800" dirty="0"/>
              <a:t>강점과 약점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기회 </a:t>
            </a:r>
            <a:r>
              <a:rPr lang="en-US" altLang="ko-KR" dirty="0"/>
              <a:t>: ~</a:t>
            </a:r>
          </a:p>
          <a:p>
            <a:r>
              <a:rPr lang="ko-KR" altLang="en-US" dirty="0"/>
              <a:t>위기 </a:t>
            </a:r>
            <a:r>
              <a:rPr lang="en-US" altLang="ko-KR" dirty="0"/>
              <a:t>: ~~</a:t>
            </a:r>
          </a:p>
          <a:p>
            <a:r>
              <a:rPr lang="ko-KR" altLang="en-US" dirty="0"/>
              <a:t>강점 </a:t>
            </a:r>
            <a:r>
              <a:rPr lang="en-US" altLang="ko-KR" dirty="0"/>
              <a:t>: ~~~</a:t>
            </a:r>
          </a:p>
          <a:p>
            <a:r>
              <a:rPr lang="ko-KR" altLang="en-US" dirty="0"/>
              <a:t>약점 </a:t>
            </a:r>
            <a:r>
              <a:rPr lang="en-US" altLang="ko-KR" dirty="0"/>
              <a:t>: ~~~~</a:t>
            </a:r>
          </a:p>
          <a:p>
            <a:r>
              <a:rPr lang="ko-KR" altLang="en-US" dirty="0"/>
              <a:t>출처 포함하고</a:t>
            </a:r>
            <a:r>
              <a:rPr lang="en-US" altLang="ko-KR" dirty="0"/>
              <a:t>, </a:t>
            </a:r>
            <a:r>
              <a:rPr lang="ko-KR" altLang="en-US" dirty="0"/>
              <a:t>중점 내용이 짧게</a:t>
            </a:r>
            <a:r>
              <a:rPr lang="en-US" altLang="ko-KR" dirty="0"/>
              <a:t>,</a:t>
            </a:r>
            <a:r>
              <a:rPr lang="ko-KR" altLang="en-US" dirty="0"/>
              <a:t> 잘 보이게 정리</a:t>
            </a:r>
            <a:endParaRPr lang="en-US" altLang="ko-KR" dirty="0"/>
          </a:p>
          <a:p>
            <a:r>
              <a:rPr lang="ko-KR" altLang="en-US" dirty="0"/>
              <a:t>칸 모자라면 </a:t>
            </a:r>
            <a:r>
              <a:rPr lang="ko-KR" altLang="en-US" dirty="0" err="1"/>
              <a:t>기회위기</a:t>
            </a:r>
            <a:r>
              <a:rPr lang="en-US" altLang="ko-KR" dirty="0"/>
              <a:t>/ </a:t>
            </a:r>
            <a:r>
              <a:rPr lang="ko-KR" altLang="en-US" dirty="0" err="1"/>
              <a:t>강점약점</a:t>
            </a:r>
            <a:r>
              <a:rPr lang="ko-KR" altLang="en-US" dirty="0"/>
              <a:t> 파트로 나눠서 진행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8083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D1D50E-7623-66DF-14E2-FBAB965B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17F54-47DE-4BEA-6B62-0D3084C3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ADEE7D2C-8C0F-3382-311F-38C65846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>
            <a:normAutofit/>
          </a:bodyPr>
          <a:lstStyle/>
          <a:p>
            <a:r>
              <a:rPr lang="ko-KR" altLang="en-US" dirty="0"/>
              <a:t>구현</a:t>
            </a:r>
            <a:r>
              <a:rPr lang="en-US" altLang="ko-KR" sz="2800" dirty="0"/>
              <a:t>_SWOT </a:t>
            </a:r>
            <a:r>
              <a:rPr lang="ko-KR" altLang="en-US" sz="2800" dirty="0"/>
              <a:t>분석</a:t>
            </a:r>
            <a:endParaRPr lang="ko-KR" altLang="en-US" dirty="0"/>
          </a:p>
        </p:txBody>
      </p:sp>
      <p:grpSp>
        <p:nvGrpSpPr>
          <p:cNvPr id="2" name="Google Shape;593;p25">
            <a:extLst>
              <a:ext uri="{FF2B5EF4-FFF2-40B4-BE49-F238E27FC236}">
                <a16:creationId xmlns:a16="http://schemas.microsoft.com/office/drawing/2014/main" id="{31ABF3B5-4463-E31B-6DCD-2572D713F1F9}"/>
              </a:ext>
            </a:extLst>
          </p:cNvPr>
          <p:cNvGrpSpPr/>
          <p:nvPr/>
        </p:nvGrpSpPr>
        <p:grpSpPr>
          <a:xfrm>
            <a:off x="1420279" y="1141433"/>
            <a:ext cx="4268841" cy="2364913"/>
            <a:chOff x="1303652" y="1208166"/>
            <a:chExt cx="2908673" cy="1611388"/>
          </a:xfrm>
        </p:grpSpPr>
        <p:sp>
          <p:nvSpPr>
            <p:cNvPr id="3" name="Google Shape;594;p25">
              <a:extLst>
                <a:ext uri="{FF2B5EF4-FFF2-40B4-BE49-F238E27FC236}">
                  <a16:creationId xmlns:a16="http://schemas.microsoft.com/office/drawing/2014/main" id="{9DF03F5F-2CF9-E14E-1228-45BA5CF9EA55}"/>
                </a:ext>
              </a:extLst>
            </p:cNvPr>
            <p:cNvSpPr/>
            <p:nvPr/>
          </p:nvSpPr>
          <p:spPr>
            <a:xfrm rot="-5400000">
              <a:off x="1423877" y="1203098"/>
              <a:ext cx="1140288" cy="115042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95;p25">
              <a:extLst>
                <a:ext uri="{FF2B5EF4-FFF2-40B4-BE49-F238E27FC236}">
                  <a16:creationId xmlns:a16="http://schemas.microsoft.com/office/drawing/2014/main" id="{14BC19B3-14E3-7DE0-744A-7FC9E8596986}"/>
                </a:ext>
              </a:extLst>
            </p:cNvPr>
            <p:cNvSpPr/>
            <p:nvPr/>
          </p:nvSpPr>
          <p:spPr>
            <a:xfrm>
              <a:off x="1535514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96" y="0"/>
                  </a:moveTo>
                  <a:cubicBezTo>
                    <a:pt x="1167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67" y="57508"/>
                    <a:pt x="2596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기존보다 빠르고 쉬운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신청 방식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공모전 참가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20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팀 대상 설문조사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</p:txBody>
        </p:sp>
        <p:sp>
          <p:nvSpPr>
            <p:cNvPr id="7" name="Google Shape;596;p25">
              <a:extLst>
                <a:ext uri="{FF2B5EF4-FFF2-40B4-BE49-F238E27FC236}">
                  <a16:creationId xmlns:a16="http://schemas.microsoft.com/office/drawing/2014/main" id="{35EB8F5D-046D-739A-E1B2-05040D419595}"/>
                </a:ext>
              </a:extLst>
            </p:cNvPr>
            <p:cNvSpPr/>
            <p:nvPr/>
          </p:nvSpPr>
          <p:spPr>
            <a:xfrm rot="-5400000">
              <a:off x="1422053" y="1204922"/>
              <a:ext cx="1140288" cy="1146775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7;p25">
              <a:extLst>
                <a:ext uri="{FF2B5EF4-FFF2-40B4-BE49-F238E27FC236}">
                  <a16:creationId xmlns:a16="http://schemas.microsoft.com/office/drawing/2014/main" id="{1DF73D45-627F-AE76-BF1D-15C994061A01}"/>
                </a:ext>
              </a:extLst>
            </p:cNvPr>
            <p:cNvSpPr txBox="1"/>
            <p:nvPr/>
          </p:nvSpPr>
          <p:spPr>
            <a:xfrm rot="-2700000">
              <a:off x="1303652" y="1500868"/>
              <a:ext cx="1111996" cy="29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" name="Google Shape;598;p25">
            <a:extLst>
              <a:ext uri="{FF2B5EF4-FFF2-40B4-BE49-F238E27FC236}">
                <a16:creationId xmlns:a16="http://schemas.microsoft.com/office/drawing/2014/main" id="{B6563CA4-855C-1EB8-7AC6-A7F66872E379}"/>
              </a:ext>
            </a:extLst>
          </p:cNvPr>
          <p:cNvGrpSpPr/>
          <p:nvPr/>
        </p:nvGrpSpPr>
        <p:grpSpPr>
          <a:xfrm>
            <a:off x="6320835" y="1025778"/>
            <a:ext cx="4208241" cy="2480577"/>
            <a:chOff x="4912876" y="1129357"/>
            <a:chExt cx="2867382" cy="1690198"/>
          </a:xfrm>
        </p:grpSpPr>
        <p:sp>
          <p:nvSpPr>
            <p:cNvPr id="10" name="Google Shape;599;p25">
              <a:extLst>
                <a:ext uri="{FF2B5EF4-FFF2-40B4-BE49-F238E27FC236}">
                  <a16:creationId xmlns:a16="http://schemas.microsoft.com/office/drawing/2014/main" id="{D7202B25-C346-5B8B-C3D7-368B498364E6}"/>
                </a:ext>
              </a:extLst>
            </p:cNvPr>
            <p:cNvSpPr/>
            <p:nvPr/>
          </p:nvSpPr>
          <p:spPr>
            <a:xfrm>
              <a:off x="6550275" y="1188539"/>
              <a:ext cx="1171394" cy="118180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0;p25">
              <a:extLst>
                <a:ext uri="{FF2B5EF4-FFF2-40B4-BE49-F238E27FC236}">
                  <a16:creationId xmlns:a16="http://schemas.microsoft.com/office/drawing/2014/main" id="{9C19F7C0-A315-6016-4269-59203476F9F7}"/>
                </a:ext>
              </a:extLst>
            </p:cNvPr>
            <p:cNvSpPr/>
            <p:nvPr/>
          </p:nvSpPr>
          <p:spPr>
            <a:xfrm>
              <a:off x="4912876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84" y="0"/>
                  </a:moveTo>
                  <a:cubicBezTo>
                    <a:pt x="1155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55" y="57508"/>
                    <a:pt x="2584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앱 개발 능력 부족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앱 개발 경험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X</a:t>
              </a:r>
            </a:p>
          </p:txBody>
        </p:sp>
        <p:sp>
          <p:nvSpPr>
            <p:cNvPr id="12" name="Google Shape;601;p25">
              <a:extLst>
                <a:ext uri="{FF2B5EF4-FFF2-40B4-BE49-F238E27FC236}">
                  <a16:creationId xmlns:a16="http://schemas.microsoft.com/office/drawing/2014/main" id="{84BD994B-4B34-224D-3149-3C3BD3F7AB70}"/>
                </a:ext>
              </a:extLst>
            </p:cNvPr>
            <p:cNvSpPr/>
            <p:nvPr/>
          </p:nvSpPr>
          <p:spPr>
            <a:xfrm>
              <a:off x="6550275" y="1188539"/>
              <a:ext cx="1171394" cy="1178056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2;p25">
              <a:extLst>
                <a:ext uri="{FF2B5EF4-FFF2-40B4-BE49-F238E27FC236}">
                  <a16:creationId xmlns:a16="http://schemas.microsoft.com/office/drawing/2014/main" id="{C6E9951E-55BC-FA53-24AD-FC6067E80EAA}"/>
                </a:ext>
              </a:extLst>
            </p:cNvPr>
            <p:cNvSpPr txBox="1"/>
            <p:nvPr/>
          </p:nvSpPr>
          <p:spPr>
            <a:xfrm rot="2700000">
              <a:off x="6696737" y="1488448"/>
              <a:ext cx="1142543" cy="3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" name="Google Shape;603;p25">
            <a:extLst>
              <a:ext uri="{FF2B5EF4-FFF2-40B4-BE49-F238E27FC236}">
                <a16:creationId xmlns:a16="http://schemas.microsoft.com/office/drawing/2014/main" id="{CACEE7EA-71AA-CE4D-C2E0-CDC0B1F97B28}"/>
              </a:ext>
            </a:extLst>
          </p:cNvPr>
          <p:cNvGrpSpPr/>
          <p:nvPr/>
        </p:nvGrpSpPr>
        <p:grpSpPr>
          <a:xfrm>
            <a:off x="6327774" y="3987862"/>
            <a:ext cx="4294096" cy="2387361"/>
            <a:chOff x="4912876" y="2966592"/>
            <a:chExt cx="2925882" cy="1626684"/>
          </a:xfrm>
        </p:grpSpPr>
        <p:sp>
          <p:nvSpPr>
            <p:cNvPr id="15" name="Google Shape;604;p25">
              <a:extLst>
                <a:ext uri="{FF2B5EF4-FFF2-40B4-BE49-F238E27FC236}">
                  <a16:creationId xmlns:a16="http://schemas.microsoft.com/office/drawing/2014/main" id="{8FCA6B31-5C99-49D0-1222-E576689D9ABB}"/>
                </a:ext>
              </a:extLst>
            </p:cNvPr>
            <p:cNvSpPr/>
            <p:nvPr/>
          </p:nvSpPr>
          <p:spPr>
            <a:xfrm rot="5400000">
              <a:off x="6555402" y="3427116"/>
              <a:ext cx="1161000" cy="1171319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5;p25">
              <a:extLst>
                <a:ext uri="{FF2B5EF4-FFF2-40B4-BE49-F238E27FC236}">
                  <a16:creationId xmlns:a16="http://schemas.microsoft.com/office/drawing/2014/main" id="{2F2905BD-1EE6-1296-5A51-BB91F183823A}"/>
                </a:ext>
              </a:extLst>
            </p:cNvPr>
            <p:cNvSpPr/>
            <p:nvPr/>
          </p:nvSpPr>
          <p:spPr>
            <a:xfrm>
              <a:off x="4912876" y="2966592"/>
              <a:ext cx="2676811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84" y="0"/>
                  </a:moveTo>
                  <a:cubicBezTo>
                    <a:pt x="1155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55" y="57519"/>
                    <a:pt x="2584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R="0" algn="ctr" fontAlgn="auto">
                <a:lnSpc>
                  <a:spcPct val="100000"/>
                </a:lnSpc>
                <a:buClr>
                  <a:schemeClr val="dk1"/>
                </a:buClr>
                <a:buSzPts val="1100"/>
                <a:tabLst/>
                <a:defRPr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‘</a:t>
              </a:r>
              <a:r>
                <a:rPr lang="en-US" altLang="ko-KR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24</a:t>
              </a: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년 정부 창업 지원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R="0" algn="ctr" fontAlgn="auto">
                <a:lnSpc>
                  <a:spcPct val="100000"/>
                </a:lnSpc>
                <a:buClr>
                  <a:schemeClr val="dk1"/>
                </a:buClr>
                <a:buSzPts val="1100"/>
                <a:tabLst/>
                <a:defRPr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사업 예산 증가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정부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24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정책뉴스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2024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년 중앙부처 및 지자체창업지원사업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통합공고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  <a:sym typeface="Roboto"/>
              </a:endParaRPr>
            </a:p>
          </p:txBody>
        </p:sp>
        <p:sp>
          <p:nvSpPr>
            <p:cNvPr id="17" name="Google Shape;606;p25">
              <a:extLst>
                <a:ext uri="{FF2B5EF4-FFF2-40B4-BE49-F238E27FC236}">
                  <a16:creationId xmlns:a16="http://schemas.microsoft.com/office/drawing/2014/main" id="{63405E99-2281-4ADF-D15F-B6F9F9379C00}"/>
                </a:ext>
              </a:extLst>
            </p:cNvPr>
            <p:cNvSpPr/>
            <p:nvPr/>
          </p:nvSpPr>
          <p:spPr>
            <a:xfrm rot="5400000">
              <a:off x="6557259" y="3428973"/>
              <a:ext cx="1161000" cy="1167604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7;p25">
              <a:extLst>
                <a:ext uri="{FF2B5EF4-FFF2-40B4-BE49-F238E27FC236}">
                  <a16:creationId xmlns:a16="http://schemas.microsoft.com/office/drawing/2014/main" id="{6E229F79-932C-5806-AD40-43F77BBF5420}"/>
                </a:ext>
              </a:extLst>
            </p:cNvPr>
            <p:cNvSpPr txBox="1"/>
            <p:nvPr/>
          </p:nvSpPr>
          <p:spPr>
            <a:xfrm rot="-2700000">
              <a:off x="6706397" y="3991914"/>
              <a:ext cx="1132361" cy="303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5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" name="Google Shape;608;p25">
            <a:extLst>
              <a:ext uri="{FF2B5EF4-FFF2-40B4-BE49-F238E27FC236}">
                <a16:creationId xmlns:a16="http://schemas.microsoft.com/office/drawing/2014/main" id="{532E4563-6243-4AA4-05E2-986D7479AF5A}"/>
              </a:ext>
            </a:extLst>
          </p:cNvPr>
          <p:cNvGrpSpPr/>
          <p:nvPr/>
        </p:nvGrpSpPr>
        <p:grpSpPr>
          <a:xfrm>
            <a:off x="1501215" y="3990639"/>
            <a:ext cx="4184900" cy="2473015"/>
            <a:chOff x="1360846" y="2966592"/>
            <a:chExt cx="2851479" cy="1685046"/>
          </a:xfrm>
        </p:grpSpPr>
        <p:sp>
          <p:nvSpPr>
            <p:cNvPr id="20" name="Google Shape;609;p25">
              <a:extLst>
                <a:ext uri="{FF2B5EF4-FFF2-40B4-BE49-F238E27FC236}">
                  <a16:creationId xmlns:a16="http://schemas.microsoft.com/office/drawing/2014/main" id="{9D20C35F-1D1A-7A77-5F8A-D98A5B3E289C}"/>
                </a:ext>
              </a:extLst>
            </p:cNvPr>
            <p:cNvSpPr/>
            <p:nvPr/>
          </p:nvSpPr>
          <p:spPr>
            <a:xfrm rot="10800000">
              <a:off x="1418667" y="3432273"/>
              <a:ext cx="1150533" cy="116083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0;p25">
              <a:extLst>
                <a:ext uri="{FF2B5EF4-FFF2-40B4-BE49-F238E27FC236}">
                  <a16:creationId xmlns:a16="http://schemas.microsoft.com/office/drawing/2014/main" id="{64A848EE-E733-B19D-F01E-DCCB94FB0174}"/>
                </a:ext>
              </a:extLst>
            </p:cNvPr>
            <p:cNvSpPr/>
            <p:nvPr/>
          </p:nvSpPr>
          <p:spPr>
            <a:xfrm>
              <a:off x="1535514" y="2966592"/>
              <a:ext cx="2676811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67" y="57519"/>
                    <a:pt x="2596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유사한 사이트</a:t>
              </a:r>
              <a:r>
                <a:rPr lang="en-US" altLang="ko-KR" dirty="0">
                  <a:solidFill>
                    <a:srgbClr val="434343"/>
                  </a:solidFill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,</a:t>
              </a:r>
              <a:r>
                <a:rPr lang="ko-KR" altLang="en-US" dirty="0">
                  <a:solidFill>
                    <a:srgbClr val="434343"/>
                  </a:solidFill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앱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 존재</a:t>
              </a:r>
              <a:endParaRPr lang="en-US" altLang="ko-KR" dirty="0">
                <a:solidFill>
                  <a:srgbClr val="434343"/>
                </a:solidFill>
                <a:latin typeface="D2Coding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구글 앱 스토어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,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유사 사이트 조사 결과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</p:txBody>
        </p:sp>
        <p:sp>
          <p:nvSpPr>
            <p:cNvPr id="22" name="Google Shape;611;p25">
              <a:extLst>
                <a:ext uri="{FF2B5EF4-FFF2-40B4-BE49-F238E27FC236}">
                  <a16:creationId xmlns:a16="http://schemas.microsoft.com/office/drawing/2014/main" id="{F09F8EB2-1171-287B-FA3D-D477A743E5A4}"/>
                </a:ext>
              </a:extLst>
            </p:cNvPr>
            <p:cNvSpPr/>
            <p:nvPr/>
          </p:nvSpPr>
          <p:spPr>
            <a:xfrm rot="10800000">
              <a:off x="1418667" y="3435954"/>
              <a:ext cx="1150533" cy="1157153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2;p25">
              <a:extLst>
                <a:ext uri="{FF2B5EF4-FFF2-40B4-BE49-F238E27FC236}">
                  <a16:creationId xmlns:a16="http://schemas.microsoft.com/office/drawing/2014/main" id="{748526C8-58C9-1938-0EBB-C378A0A5F002}"/>
                </a:ext>
              </a:extLst>
            </p:cNvPr>
            <p:cNvSpPr txBox="1"/>
            <p:nvPr/>
          </p:nvSpPr>
          <p:spPr>
            <a:xfrm rot="2700000">
              <a:off x="1303007" y="3997774"/>
              <a:ext cx="1122178" cy="301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" name="Google Shape;613;p25">
            <a:extLst>
              <a:ext uri="{FF2B5EF4-FFF2-40B4-BE49-F238E27FC236}">
                <a16:creationId xmlns:a16="http://schemas.microsoft.com/office/drawing/2014/main" id="{FB9BA4BC-CE1D-8617-14BB-CFE396E17616}"/>
              </a:ext>
            </a:extLst>
          </p:cNvPr>
          <p:cNvGrpSpPr/>
          <p:nvPr/>
        </p:nvGrpSpPr>
        <p:grpSpPr>
          <a:xfrm>
            <a:off x="4949874" y="2704047"/>
            <a:ext cx="2091612" cy="2089323"/>
            <a:chOff x="3853147" y="2179376"/>
            <a:chExt cx="1425168" cy="1423609"/>
          </a:xfrm>
        </p:grpSpPr>
        <p:sp>
          <p:nvSpPr>
            <p:cNvPr id="25" name="Google Shape;614;p25">
              <a:extLst>
                <a:ext uri="{FF2B5EF4-FFF2-40B4-BE49-F238E27FC236}">
                  <a16:creationId xmlns:a16="http://schemas.microsoft.com/office/drawing/2014/main" id="{EF40B9E1-3E75-4029-8C01-7008A9D79143}"/>
                </a:ext>
              </a:extLst>
            </p:cNvPr>
            <p:cNvSpPr/>
            <p:nvPr/>
          </p:nvSpPr>
          <p:spPr>
            <a:xfrm>
              <a:off x="3949375" y="2255139"/>
              <a:ext cx="1254765" cy="1254739"/>
            </a:xfrm>
            <a:custGeom>
              <a:avLst/>
              <a:gdLst/>
              <a:ahLst/>
              <a:cxnLst/>
              <a:rect l="l" t="t" r="r" b="b"/>
              <a:pathLst>
                <a:path w="48126" h="48125" extrusionOk="0">
                  <a:moveTo>
                    <a:pt x="24063" y="0"/>
                  </a:moveTo>
                  <a:cubicBezTo>
                    <a:pt x="10776" y="0"/>
                    <a:pt x="1" y="10775"/>
                    <a:pt x="1" y="24062"/>
                  </a:cubicBezTo>
                  <a:cubicBezTo>
                    <a:pt x="1" y="37350"/>
                    <a:pt x="10776" y="48125"/>
                    <a:pt x="24063" y="48125"/>
                  </a:cubicBezTo>
                  <a:cubicBezTo>
                    <a:pt x="37351" y="48125"/>
                    <a:pt x="48126" y="37350"/>
                    <a:pt x="48126" y="24062"/>
                  </a:cubicBezTo>
                  <a:cubicBezTo>
                    <a:pt x="48126" y="10775"/>
                    <a:pt x="37351" y="0"/>
                    <a:pt x="2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5;p25">
              <a:extLst>
                <a:ext uri="{FF2B5EF4-FFF2-40B4-BE49-F238E27FC236}">
                  <a16:creationId xmlns:a16="http://schemas.microsoft.com/office/drawing/2014/main" id="{A4C21442-2C4B-E4D5-9AFE-BF68F5BABA67}"/>
                </a:ext>
              </a:extLst>
            </p:cNvPr>
            <p:cNvSpPr/>
            <p:nvPr/>
          </p:nvSpPr>
          <p:spPr>
            <a:xfrm>
              <a:off x="4492279" y="2705517"/>
              <a:ext cx="785408" cy="897468"/>
            </a:xfrm>
            <a:custGeom>
              <a:avLst/>
              <a:gdLst/>
              <a:ahLst/>
              <a:cxnLst/>
              <a:rect l="l" t="t" r="r" b="b"/>
              <a:pathLst>
                <a:path w="30124" h="34422" extrusionOk="0">
                  <a:moveTo>
                    <a:pt x="28790" y="1"/>
                  </a:moveTo>
                  <a:cubicBezTo>
                    <a:pt x="26778" y="822"/>
                    <a:pt x="25361" y="1477"/>
                    <a:pt x="23278" y="2061"/>
                  </a:cubicBezTo>
                  <a:cubicBezTo>
                    <a:pt x="23682" y="3680"/>
                    <a:pt x="23659" y="5347"/>
                    <a:pt x="23659" y="7085"/>
                  </a:cubicBezTo>
                  <a:cubicBezTo>
                    <a:pt x="23659" y="18563"/>
                    <a:pt x="14550" y="27933"/>
                    <a:pt x="3073" y="27933"/>
                  </a:cubicBezTo>
                  <a:cubicBezTo>
                    <a:pt x="2930" y="27933"/>
                    <a:pt x="2787" y="27933"/>
                    <a:pt x="2644" y="27921"/>
                  </a:cubicBezTo>
                  <a:cubicBezTo>
                    <a:pt x="1834" y="29028"/>
                    <a:pt x="1180" y="29636"/>
                    <a:pt x="1" y="30814"/>
                  </a:cubicBezTo>
                  <a:cubicBezTo>
                    <a:pt x="989" y="31993"/>
                    <a:pt x="2561" y="33481"/>
                    <a:pt x="3251" y="34422"/>
                  </a:cubicBezTo>
                  <a:cubicBezTo>
                    <a:pt x="18229" y="34315"/>
                    <a:pt x="30124" y="22230"/>
                    <a:pt x="30124" y="7228"/>
                  </a:cubicBezTo>
                  <a:cubicBezTo>
                    <a:pt x="30124" y="4728"/>
                    <a:pt x="29421" y="2311"/>
                    <a:pt x="287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6;p25">
              <a:extLst>
                <a:ext uri="{FF2B5EF4-FFF2-40B4-BE49-F238E27FC236}">
                  <a16:creationId xmlns:a16="http://schemas.microsoft.com/office/drawing/2014/main" id="{A5FDA67B-EAD9-DBDF-B512-265628F3B8E7}"/>
                </a:ext>
              </a:extLst>
            </p:cNvPr>
            <p:cNvSpPr/>
            <p:nvPr/>
          </p:nvSpPr>
          <p:spPr>
            <a:xfrm>
              <a:off x="4451009" y="2179376"/>
              <a:ext cx="827306" cy="786659"/>
            </a:xfrm>
            <a:custGeom>
              <a:avLst/>
              <a:gdLst/>
              <a:ahLst/>
              <a:cxnLst/>
              <a:rect l="l" t="t" r="r" b="b"/>
              <a:pathLst>
                <a:path w="31731" h="30172" extrusionOk="0">
                  <a:moveTo>
                    <a:pt x="4418" y="1"/>
                  </a:moveTo>
                  <a:cubicBezTo>
                    <a:pt x="3191" y="1"/>
                    <a:pt x="1965" y="84"/>
                    <a:pt x="774" y="239"/>
                  </a:cubicBezTo>
                  <a:cubicBezTo>
                    <a:pt x="453" y="2477"/>
                    <a:pt x="227" y="4716"/>
                    <a:pt x="0" y="6966"/>
                  </a:cubicBezTo>
                  <a:cubicBezTo>
                    <a:pt x="1429" y="6656"/>
                    <a:pt x="2905" y="6478"/>
                    <a:pt x="4418" y="6478"/>
                  </a:cubicBezTo>
                  <a:cubicBezTo>
                    <a:pt x="15907" y="6478"/>
                    <a:pt x="25242" y="15824"/>
                    <a:pt x="25242" y="27302"/>
                  </a:cubicBezTo>
                  <a:cubicBezTo>
                    <a:pt x="25242" y="27421"/>
                    <a:pt x="25230" y="27540"/>
                    <a:pt x="25230" y="27671"/>
                  </a:cubicBezTo>
                  <a:cubicBezTo>
                    <a:pt x="25849" y="28183"/>
                    <a:pt x="26563" y="28766"/>
                    <a:pt x="28563" y="30171"/>
                  </a:cubicBezTo>
                  <a:cubicBezTo>
                    <a:pt x="29992" y="28945"/>
                    <a:pt x="31016" y="28028"/>
                    <a:pt x="31731" y="27266"/>
                  </a:cubicBezTo>
                  <a:cubicBezTo>
                    <a:pt x="31707" y="12229"/>
                    <a:pt x="19467" y="1"/>
                    <a:pt x="441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7;p25">
              <a:extLst>
                <a:ext uri="{FF2B5EF4-FFF2-40B4-BE49-F238E27FC236}">
                  <a16:creationId xmlns:a16="http://schemas.microsoft.com/office/drawing/2014/main" id="{122228D1-CE9A-A082-AFD9-180138A9B0CE}"/>
                </a:ext>
              </a:extLst>
            </p:cNvPr>
            <p:cNvSpPr/>
            <p:nvPr/>
          </p:nvSpPr>
          <p:spPr>
            <a:xfrm>
              <a:off x="3853460" y="2179376"/>
              <a:ext cx="790701" cy="910191"/>
            </a:xfrm>
            <a:custGeom>
              <a:avLst/>
              <a:gdLst/>
              <a:ahLst/>
              <a:cxnLst/>
              <a:rect l="l" t="t" r="r" b="b"/>
              <a:pathLst>
                <a:path w="30327" h="34910" extrusionOk="0">
                  <a:moveTo>
                    <a:pt x="27528" y="1"/>
                  </a:moveTo>
                  <a:cubicBezTo>
                    <a:pt x="12467" y="1"/>
                    <a:pt x="1" y="12288"/>
                    <a:pt x="1" y="27349"/>
                  </a:cubicBezTo>
                  <a:cubicBezTo>
                    <a:pt x="1" y="30005"/>
                    <a:pt x="489" y="32481"/>
                    <a:pt x="1203" y="34910"/>
                  </a:cubicBezTo>
                  <a:cubicBezTo>
                    <a:pt x="3251" y="34207"/>
                    <a:pt x="5097" y="33696"/>
                    <a:pt x="7168" y="33088"/>
                  </a:cubicBezTo>
                  <a:cubicBezTo>
                    <a:pt x="6645" y="31255"/>
                    <a:pt x="6525" y="29302"/>
                    <a:pt x="6525" y="27302"/>
                  </a:cubicBezTo>
                  <a:cubicBezTo>
                    <a:pt x="6525" y="15967"/>
                    <a:pt x="15812" y="6728"/>
                    <a:pt x="27088" y="6490"/>
                  </a:cubicBezTo>
                  <a:cubicBezTo>
                    <a:pt x="27611" y="5930"/>
                    <a:pt x="28969" y="4871"/>
                    <a:pt x="30326" y="3513"/>
                  </a:cubicBezTo>
                  <a:cubicBezTo>
                    <a:pt x="29064" y="1787"/>
                    <a:pt x="28064" y="703"/>
                    <a:pt x="276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8;p25">
              <a:extLst>
                <a:ext uri="{FF2B5EF4-FFF2-40B4-BE49-F238E27FC236}">
                  <a16:creationId xmlns:a16="http://schemas.microsoft.com/office/drawing/2014/main" id="{DF0D6A41-C6BD-113F-64F8-671268BD5919}"/>
                </a:ext>
              </a:extLst>
            </p:cNvPr>
            <p:cNvSpPr/>
            <p:nvPr/>
          </p:nvSpPr>
          <p:spPr>
            <a:xfrm>
              <a:off x="3853147" y="2799894"/>
              <a:ext cx="865190" cy="803085"/>
            </a:xfrm>
            <a:custGeom>
              <a:avLst/>
              <a:gdLst/>
              <a:ahLst/>
              <a:cxnLst/>
              <a:rect l="l" t="t" r="r" b="b"/>
              <a:pathLst>
                <a:path w="33184" h="30802" extrusionOk="0">
                  <a:moveTo>
                    <a:pt x="3478" y="0"/>
                  </a:moveTo>
                  <a:cubicBezTo>
                    <a:pt x="1870" y="1560"/>
                    <a:pt x="1323" y="2036"/>
                    <a:pt x="1" y="3453"/>
                  </a:cubicBezTo>
                  <a:cubicBezTo>
                    <a:pt x="263" y="19312"/>
                    <a:pt x="13229" y="30802"/>
                    <a:pt x="27350" y="30802"/>
                  </a:cubicBezTo>
                  <a:cubicBezTo>
                    <a:pt x="29350" y="30802"/>
                    <a:pt x="31302" y="30588"/>
                    <a:pt x="33184" y="30183"/>
                  </a:cubicBezTo>
                  <a:cubicBezTo>
                    <a:pt x="31981" y="28218"/>
                    <a:pt x="30719" y="26385"/>
                    <a:pt x="29862" y="24265"/>
                  </a:cubicBezTo>
                  <a:cubicBezTo>
                    <a:pt x="29392" y="24320"/>
                    <a:pt x="28919" y="24331"/>
                    <a:pt x="28440" y="24331"/>
                  </a:cubicBezTo>
                  <a:cubicBezTo>
                    <a:pt x="28080" y="24331"/>
                    <a:pt x="27717" y="24325"/>
                    <a:pt x="27350" y="24325"/>
                  </a:cubicBezTo>
                  <a:cubicBezTo>
                    <a:pt x="15872" y="24325"/>
                    <a:pt x="6537" y="14978"/>
                    <a:pt x="6537" y="3501"/>
                  </a:cubicBezTo>
                  <a:cubicBezTo>
                    <a:pt x="6537" y="3394"/>
                    <a:pt x="6537" y="3287"/>
                    <a:pt x="6549" y="3179"/>
                  </a:cubicBezTo>
                  <a:cubicBezTo>
                    <a:pt x="5728" y="2370"/>
                    <a:pt x="4216" y="870"/>
                    <a:pt x="34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9;p25">
              <a:extLst>
                <a:ext uri="{FF2B5EF4-FFF2-40B4-BE49-F238E27FC236}">
                  <a16:creationId xmlns:a16="http://schemas.microsoft.com/office/drawing/2014/main" id="{716FA85A-6517-8475-5000-FC90CE87FF11}"/>
                </a:ext>
              </a:extLst>
            </p:cNvPr>
            <p:cNvSpPr/>
            <p:nvPr/>
          </p:nvSpPr>
          <p:spPr>
            <a:xfrm>
              <a:off x="4483285" y="3411078"/>
              <a:ext cx="294619" cy="191868"/>
            </a:xfrm>
            <a:custGeom>
              <a:avLst/>
              <a:gdLst/>
              <a:ahLst/>
              <a:cxnLst/>
              <a:rect l="l" t="t" r="r" b="b"/>
              <a:pathLst>
                <a:path w="11300" h="7359" extrusionOk="0">
                  <a:moveTo>
                    <a:pt x="9395" y="1"/>
                  </a:moveTo>
                  <a:cubicBezTo>
                    <a:pt x="7502" y="560"/>
                    <a:pt x="5489" y="870"/>
                    <a:pt x="3418" y="870"/>
                  </a:cubicBezTo>
                  <a:cubicBezTo>
                    <a:pt x="3275" y="870"/>
                    <a:pt x="3132" y="870"/>
                    <a:pt x="2989" y="858"/>
                  </a:cubicBezTo>
                  <a:cubicBezTo>
                    <a:pt x="2060" y="1918"/>
                    <a:pt x="1179" y="2882"/>
                    <a:pt x="1" y="4049"/>
                  </a:cubicBezTo>
                  <a:cubicBezTo>
                    <a:pt x="1060" y="5168"/>
                    <a:pt x="2501" y="6371"/>
                    <a:pt x="3596" y="7359"/>
                  </a:cubicBezTo>
                  <a:cubicBezTo>
                    <a:pt x="6275" y="7335"/>
                    <a:pt x="8859" y="6930"/>
                    <a:pt x="11300" y="6192"/>
                  </a:cubicBezTo>
                  <a:cubicBezTo>
                    <a:pt x="11002" y="5442"/>
                    <a:pt x="10728" y="4668"/>
                    <a:pt x="10478" y="3894"/>
                  </a:cubicBezTo>
                  <a:cubicBezTo>
                    <a:pt x="10073" y="2644"/>
                    <a:pt x="9883" y="1227"/>
                    <a:pt x="93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21;p25">
            <a:extLst>
              <a:ext uri="{FF2B5EF4-FFF2-40B4-BE49-F238E27FC236}">
                <a16:creationId xmlns:a16="http://schemas.microsoft.com/office/drawing/2014/main" id="{72C4ACE8-772F-57A9-250E-D0B787E668AA}"/>
              </a:ext>
            </a:extLst>
          </p:cNvPr>
          <p:cNvGrpSpPr/>
          <p:nvPr/>
        </p:nvGrpSpPr>
        <p:grpSpPr>
          <a:xfrm>
            <a:off x="5432324" y="3270209"/>
            <a:ext cx="1151737" cy="987438"/>
            <a:chOff x="4165739" y="2553705"/>
            <a:chExt cx="784763" cy="672814"/>
          </a:xfrm>
        </p:grpSpPr>
        <p:sp>
          <p:nvSpPr>
            <p:cNvPr id="32" name="Google Shape;622;p25">
              <a:extLst>
                <a:ext uri="{FF2B5EF4-FFF2-40B4-BE49-F238E27FC236}">
                  <a16:creationId xmlns:a16="http://schemas.microsoft.com/office/drawing/2014/main" id="{CF3FB688-5F01-6B7B-A271-99B176EC675C}"/>
                </a:ext>
              </a:extLst>
            </p:cNvPr>
            <p:cNvSpPr/>
            <p:nvPr/>
          </p:nvSpPr>
          <p:spPr>
            <a:xfrm>
              <a:off x="4517125" y="2799685"/>
              <a:ext cx="433377" cy="426833"/>
            </a:xfrm>
            <a:custGeom>
              <a:avLst/>
              <a:gdLst/>
              <a:ahLst/>
              <a:cxnLst/>
              <a:rect l="l" t="t" r="r" b="b"/>
              <a:pathLst>
                <a:path w="16622" h="16371" extrusionOk="0">
                  <a:moveTo>
                    <a:pt x="8347" y="5236"/>
                  </a:moveTo>
                  <a:cubicBezTo>
                    <a:pt x="9399" y="5236"/>
                    <a:pt x="10414" y="5781"/>
                    <a:pt x="10942" y="6747"/>
                  </a:cubicBezTo>
                  <a:cubicBezTo>
                    <a:pt x="11716" y="8164"/>
                    <a:pt x="11168" y="9974"/>
                    <a:pt x="9716" y="10760"/>
                  </a:cubicBezTo>
                  <a:cubicBezTo>
                    <a:pt x="9254" y="11015"/>
                    <a:pt x="8754" y="11136"/>
                    <a:pt x="8261" y="11136"/>
                  </a:cubicBezTo>
                  <a:cubicBezTo>
                    <a:pt x="7215" y="11136"/>
                    <a:pt x="6206" y="10592"/>
                    <a:pt x="5680" y="9629"/>
                  </a:cubicBezTo>
                  <a:cubicBezTo>
                    <a:pt x="4906" y="8212"/>
                    <a:pt x="5453" y="6402"/>
                    <a:pt x="6894" y="5604"/>
                  </a:cubicBezTo>
                  <a:cubicBezTo>
                    <a:pt x="7356" y="5354"/>
                    <a:pt x="7855" y="5236"/>
                    <a:pt x="8347" y="5236"/>
                  </a:cubicBezTo>
                  <a:close/>
                  <a:moveTo>
                    <a:pt x="9717" y="1"/>
                  </a:moveTo>
                  <a:cubicBezTo>
                    <a:pt x="9559" y="1"/>
                    <a:pt x="9417" y="64"/>
                    <a:pt x="9299" y="199"/>
                  </a:cubicBezTo>
                  <a:cubicBezTo>
                    <a:pt x="8894" y="675"/>
                    <a:pt x="8501" y="1163"/>
                    <a:pt x="8109" y="1651"/>
                  </a:cubicBezTo>
                  <a:cubicBezTo>
                    <a:pt x="8013" y="1782"/>
                    <a:pt x="7906" y="1830"/>
                    <a:pt x="7751" y="1866"/>
                  </a:cubicBezTo>
                  <a:cubicBezTo>
                    <a:pt x="7675" y="1883"/>
                    <a:pt x="7603" y="1892"/>
                    <a:pt x="7534" y="1892"/>
                  </a:cubicBezTo>
                  <a:cubicBezTo>
                    <a:pt x="7325" y="1892"/>
                    <a:pt x="7151" y="1810"/>
                    <a:pt x="6989" y="1640"/>
                  </a:cubicBezTo>
                  <a:cubicBezTo>
                    <a:pt x="6906" y="1556"/>
                    <a:pt x="6799" y="1485"/>
                    <a:pt x="6704" y="1413"/>
                  </a:cubicBezTo>
                  <a:cubicBezTo>
                    <a:pt x="6370" y="1163"/>
                    <a:pt x="6025" y="913"/>
                    <a:pt x="5692" y="663"/>
                  </a:cubicBezTo>
                  <a:cubicBezTo>
                    <a:pt x="5572" y="575"/>
                    <a:pt x="5453" y="530"/>
                    <a:pt x="5330" y="530"/>
                  </a:cubicBezTo>
                  <a:cubicBezTo>
                    <a:pt x="5220" y="530"/>
                    <a:pt x="5107" y="566"/>
                    <a:pt x="4989" y="639"/>
                  </a:cubicBezTo>
                  <a:cubicBezTo>
                    <a:pt x="4560" y="890"/>
                    <a:pt x="4132" y="1128"/>
                    <a:pt x="3703" y="1342"/>
                  </a:cubicBezTo>
                  <a:cubicBezTo>
                    <a:pt x="3406" y="1485"/>
                    <a:pt x="3287" y="1699"/>
                    <a:pt x="3310" y="2009"/>
                  </a:cubicBezTo>
                  <a:cubicBezTo>
                    <a:pt x="3358" y="2521"/>
                    <a:pt x="3394" y="3045"/>
                    <a:pt x="3477" y="3545"/>
                  </a:cubicBezTo>
                  <a:cubicBezTo>
                    <a:pt x="3537" y="3878"/>
                    <a:pt x="3489" y="4128"/>
                    <a:pt x="3251" y="4354"/>
                  </a:cubicBezTo>
                  <a:cubicBezTo>
                    <a:pt x="3156" y="4449"/>
                    <a:pt x="3072" y="4509"/>
                    <a:pt x="2929" y="4533"/>
                  </a:cubicBezTo>
                  <a:cubicBezTo>
                    <a:pt x="2310" y="4604"/>
                    <a:pt x="1679" y="4699"/>
                    <a:pt x="1060" y="4795"/>
                  </a:cubicBezTo>
                  <a:cubicBezTo>
                    <a:pt x="762" y="4830"/>
                    <a:pt x="608" y="5009"/>
                    <a:pt x="524" y="5283"/>
                  </a:cubicBezTo>
                  <a:cubicBezTo>
                    <a:pt x="393" y="5747"/>
                    <a:pt x="262" y="6212"/>
                    <a:pt x="108" y="6676"/>
                  </a:cubicBezTo>
                  <a:cubicBezTo>
                    <a:pt x="0" y="6974"/>
                    <a:pt x="60" y="7200"/>
                    <a:pt x="298" y="7390"/>
                  </a:cubicBezTo>
                  <a:cubicBezTo>
                    <a:pt x="703" y="7724"/>
                    <a:pt x="1108" y="8057"/>
                    <a:pt x="1536" y="8355"/>
                  </a:cubicBezTo>
                  <a:cubicBezTo>
                    <a:pt x="1810" y="8545"/>
                    <a:pt x="1941" y="8748"/>
                    <a:pt x="1941" y="9081"/>
                  </a:cubicBezTo>
                  <a:cubicBezTo>
                    <a:pt x="1941" y="9200"/>
                    <a:pt x="1917" y="9295"/>
                    <a:pt x="1846" y="9391"/>
                  </a:cubicBezTo>
                  <a:cubicBezTo>
                    <a:pt x="1584" y="9676"/>
                    <a:pt x="1346" y="9974"/>
                    <a:pt x="1108" y="10284"/>
                  </a:cubicBezTo>
                  <a:cubicBezTo>
                    <a:pt x="929" y="10510"/>
                    <a:pt x="762" y="10760"/>
                    <a:pt x="596" y="10998"/>
                  </a:cubicBezTo>
                  <a:cubicBezTo>
                    <a:pt x="477" y="11176"/>
                    <a:pt x="489" y="11343"/>
                    <a:pt x="596" y="11522"/>
                  </a:cubicBezTo>
                  <a:cubicBezTo>
                    <a:pt x="846" y="11962"/>
                    <a:pt x="1108" y="12391"/>
                    <a:pt x="1310" y="12843"/>
                  </a:cubicBezTo>
                  <a:cubicBezTo>
                    <a:pt x="1446" y="13126"/>
                    <a:pt x="1637" y="13243"/>
                    <a:pt x="1908" y="13243"/>
                  </a:cubicBezTo>
                  <a:cubicBezTo>
                    <a:pt x="1945" y="13243"/>
                    <a:pt x="1984" y="13241"/>
                    <a:pt x="2024" y="13236"/>
                  </a:cubicBezTo>
                  <a:cubicBezTo>
                    <a:pt x="2632" y="13165"/>
                    <a:pt x="3239" y="13093"/>
                    <a:pt x="3846" y="13010"/>
                  </a:cubicBezTo>
                  <a:cubicBezTo>
                    <a:pt x="3886" y="13010"/>
                    <a:pt x="3936" y="12999"/>
                    <a:pt x="3976" y="12999"/>
                  </a:cubicBezTo>
                  <a:cubicBezTo>
                    <a:pt x="3996" y="12999"/>
                    <a:pt x="4013" y="13002"/>
                    <a:pt x="4025" y="13010"/>
                  </a:cubicBezTo>
                  <a:cubicBezTo>
                    <a:pt x="4251" y="13189"/>
                    <a:pt x="4525" y="13308"/>
                    <a:pt x="4537" y="13689"/>
                  </a:cubicBezTo>
                  <a:cubicBezTo>
                    <a:pt x="4572" y="14260"/>
                    <a:pt x="4680" y="14832"/>
                    <a:pt x="4751" y="15403"/>
                  </a:cubicBezTo>
                  <a:cubicBezTo>
                    <a:pt x="4787" y="15701"/>
                    <a:pt x="4953" y="15868"/>
                    <a:pt x="5251" y="15939"/>
                  </a:cubicBezTo>
                  <a:cubicBezTo>
                    <a:pt x="5727" y="16046"/>
                    <a:pt x="6204" y="16189"/>
                    <a:pt x="6680" y="16332"/>
                  </a:cubicBezTo>
                  <a:cubicBezTo>
                    <a:pt x="6760" y="16357"/>
                    <a:pt x="6835" y="16371"/>
                    <a:pt x="6907" y="16371"/>
                  </a:cubicBezTo>
                  <a:cubicBezTo>
                    <a:pt x="7069" y="16371"/>
                    <a:pt x="7211" y="16302"/>
                    <a:pt x="7335" y="16153"/>
                  </a:cubicBezTo>
                  <a:cubicBezTo>
                    <a:pt x="7739" y="15665"/>
                    <a:pt x="8132" y="15165"/>
                    <a:pt x="8537" y="14677"/>
                  </a:cubicBezTo>
                  <a:cubicBezTo>
                    <a:pt x="8585" y="14617"/>
                    <a:pt x="8621" y="14546"/>
                    <a:pt x="8680" y="14534"/>
                  </a:cubicBezTo>
                  <a:cubicBezTo>
                    <a:pt x="8823" y="14517"/>
                    <a:pt x="8966" y="14483"/>
                    <a:pt x="9108" y="14483"/>
                  </a:cubicBezTo>
                  <a:cubicBezTo>
                    <a:pt x="9261" y="14483"/>
                    <a:pt x="9413" y="14523"/>
                    <a:pt x="9561" y="14665"/>
                  </a:cubicBezTo>
                  <a:cubicBezTo>
                    <a:pt x="10002" y="15046"/>
                    <a:pt x="10478" y="15367"/>
                    <a:pt x="10942" y="15713"/>
                  </a:cubicBezTo>
                  <a:cubicBezTo>
                    <a:pt x="11054" y="15793"/>
                    <a:pt x="11169" y="15832"/>
                    <a:pt x="11287" y="15832"/>
                  </a:cubicBezTo>
                  <a:cubicBezTo>
                    <a:pt x="11395" y="15832"/>
                    <a:pt x="11507" y="15799"/>
                    <a:pt x="11621" y="15737"/>
                  </a:cubicBezTo>
                  <a:cubicBezTo>
                    <a:pt x="12050" y="15475"/>
                    <a:pt x="12502" y="15225"/>
                    <a:pt x="12954" y="14998"/>
                  </a:cubicBezTo>
                  <a:cubicBezTo>
                    <a:pt x="13216" y="14867"/>
                    <a:pt x="13335" y="14665"/>
                    <a:pt x="13312" y="14379"/>
                  </a:cubicBezTo>
                  <a:cubicBezTo>
                    <a:pt x="13252" y="13867"/>
                    <a:pt x="13228" y="13343"/>
                    <a:pt x="13145" y="12831"/>
                  </a:cubicBezTo>
                  <a:cubicBezTo>
                    <a:pt x="13085" y="12498"/>
                    <a:pt x="13133" y="12236"/>
                    <a:pt x="13383" y="11998"/>
                  </a:cubicBezTo>
                  <a:cubicBezTo>
                    <a:pt x="13466" y="11915"/>
                    <a:pt x="13538" y="11855"/>
                    <a:pt x="13669" y="11843"/>
                  </a:cubicBezTo>
                  <a:cubicBezTo>
                    <a:pt x="14216" y="11772"/>
                    <a:pt x="14752" y="11700"/>
                    <a:pt x="15300" y="11629"/>
                  </a:cubicBezTo>
                  <a:cubicBezTo>
                    <a:pt x="15467" y="11605"/>
                    <a:pt x="15621" y="11557"/>
                    <a:pt x="15836" y="11510"/>
                  </a:cubicBezTo>
                  <a:cubicBezTo>
                    <a:pt x="15907" y="11403"/>
                    <a:pt x="16014" y="11284"/>
                    <a:pt x="16062" y="11153"/>
                  </a:cubicBezTo>
                  <a:cubicBezTo>
                    <a:pt x="16217" y="10665"/>
                    <a:pt x="16348" y="10176"/>
                    <a:pt x="16514" y="9700"/>
                  </a:cubicBezTo>
                  <a:cubicBezTo>
                    <a:pt x="16622" y="9391"/>
                    <a:pt x="16562" y="9164"/>
                    <a:pt x="16324" y="8974"/>
                  </a:cubicBezTo>
                  <a:cubicBezTo>
                    <a:pt x="15907" y="8652"/>
                    <a:pt x="15514" y="8307"/>
                    <a:pt x="15086" y="8009"/>
                  </a:cubicBezTo>
                  <a:cubicBezTo>
                    <a:pt x="14812" y="7819"/>
                    <a:pt x="14669" y="7617"/>
                    <a:pt x="14681" y="7295"/>
                  </a:cubicBezTo>
                  <a:cubicBezTo>
                    <a:pt x="14681" y="7176"/>
                    <a:pt x="14693" y="7081"/>
                    <a:pt x="14776" y="6985"/>
                  </a:cubicBezTo>
                  <a:cubicBezTo>
                    <a:pt x="15026" y="6688"/>
                    <a:pt x="15276" y="6390"/>
                    <a:pt x="15502" y="6093"/>
                  </a:cubicBezTo>
                  <a:cubicBezTo>
                    <a:pt x="15693" y="5842"/>
                    <a:pt x="15860" y="5592"/>
                    <a:pt x="16038" y="5331"/>
                  </a:cubicBezTo>
                  <a:cubicBezTo>
                    <a:pt x="16133" y="5176"/>
                    <a:pt x="16121" y="5021"/>
                    <a:pt x="16026" y="4854"/>
                  </a:cubicBezTo>
                  <a:cubicBezTo>
                    <a:pt x="15776" y="4402"/>
                    <a:pt x="15514" y="3961"/>
                    <a:pt x="15288" y="3485"/>
                  </a:cubicBezTo>
                  <a:cubicBezTo>
                    <a:pt x="15163" y="3234"/>
                    <a:pt x="14983" y="3121"/>
                    <a:pt x="14739" y="3121"/>
                  </a:cubicBezTo>
                  <a:cubicBezTo>
                    <a:pt x="14705" y="3121"/>
                    <a:pt x="14670" y="3123"/>
                    <a:pt x="14633" y="3128"/>
                  </a:cubicBezTo>
                  <a:cubicBezTo>
                    <a:pt x="14062" y="3187"/>
                    <a:pt x="13490" y="3247"/>
                    <a:pt x="12931" y="3342"/>
                  </a:cubicBezTo>
                  <a:cubicBezTo>
                    <a:pt x="12881" y="3350"/>
                    <a:pt x="12835" y="3353"/>
                    <a:pt x="12790" y="3353"/>
                  </a:cubicBezTo>
                  <a:cubicBezTo>
                    <a:pt x="12623" y="3353"/>
                    <a:pt x="12489" y="3298"/>
                    <a:pt x="12347" y="3175"/>
                  </a:cubicBezTo>
                  <a:cubicBezTo>
                    <a:pt x="12180" y="3045"/>
                    <a:pt x="12097" y="2914"/>
                    <a:pt x="12085" y="2699"/>
                  </a:cubicBezTo>
                  <a:cubicBezTo>
                    <a:pt x="12026" y="2116"/>
                    <a:pt x="11942" y="1521"/>
                    <a:pt x="11859" y="937"/>
                  </a:cubicBezTo>
                  <a:cubicBezTo>
                    <a:pt x="11823" y="651"/>
                    <a:pt x="11669" y="497"/>
                    <a:pt x="11395" y="437"/>
                  </a:cubicBezTo>
                  <a:cubicBezTo>
                    <a:pt x="10895" y="318"/>
                    <a:pt x="10406" y="175"/>
                    <a:pt x="9918" y="32"/>
                  </a:cubicBezTo>
                  <a:cubicBezTo>
                    <a:pt x="9849" y="11"/>
                    <a:pt x="9781" y="1"/>
                    <a:pt x="97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3;p25">
              <a:extLst>
                <a:ext uri="{FF2B5EF4-FFF2-40B4-BE49-F238E27FC236}">
                  <a16:creationId xmlns:a16="http://schemas.microsoft.com/office/drawing/2014/main" id="{E5A08A78-98C0-9A44-3D33-FD52AC78B085}"/>
                </a:ext>
              </a:extLst>
            </p:cNvPr>
            <p:cNvSpPr/>
            <p:nvPr/>
          </p:nvSpPr>
          <p:spPr>
            <a:xfrm>
              <a:off x="4165739" y="2553705"/>
              <a:ext cx="438044" cy="428215"/>
            </a:xfrm>
            <a:custGeom>
              <a:avLst/>
              <a:gdLst/>
              <a:ahLst/>
              <a:cxnLst/>
              <a:rect l="l" t="t" r="r" b="b"/>
              <a:pathLst>
                <a:path w="16801" h="16424" extrusionOk="0">
                  <a:moveTo>
                    <a:pt x="8415" y="5273"/>
                  </a:moveTo>
                  <a:cubicBezTo>
                    <a:pt x="9805" y="5273"/>
                    <a:pt x="11055" y="6228"/>
                    <a:pt x="11335" y="7610"/>
                  </a:cubicBezTo>
                  <a:cubicBezTo>
                    <a:pt x="11657" y="9193"/>
                    <a:pt x="10609" y="10765"/>
                    <a:pt x="8990" y="11086"/>
                  </a:cubicBezTo>
                  <a:cubicBezTo>
                    <a:pt x="8783" y="11129"/>
                    <a:pt x="8577" y="11149"/>
                    <a:pt x="8374" y="11149"/>
                  </a:cubicBezTo>
                  <a:cubicBezTo>
                    <a:pt x="6987" y="11149"/>
                    <a:pt x="5746" y="10194"/>
                    <a:pt x="5465" y="8812"/>
                  </a:cubicBezTo>
                  <a:cubicBezTo>
                    <a:pt x="5132" y="7229"/>
                    <a:pt x="6192" y="5669"/>
                    <a:pt x="7799" y="5336"/>
                  </a:cubicBezTo>
                  <a:cubicBezTo>
                    <a:pt x="8006" y="5293"/>
                    <a:pt x="8212" y="5273"/>
                    <a:pt x="8415" y="5273"/>
                  </a:cubicBezTo>
                  <a:close/>
                  <a:moveTo>
                    <a:pt x="7625" y="1"/>
                  </a:moveTo>
                  <a:cubicBezTo>
                    <a:pt x="7565" y="1"/>
                    <a:pt x="7500" y="9"/>
                    <a:pt x="7430" y="26"/>
                  </a:cubicBezTo>
                  <a:cubicBezTo>
                    <a:pt x="6966" y="145"/>
                    <a:pt x="6478" y="240"/>
                    <a:pt x="6001" y="323"/>
                  </a:cubicBezTo>
                  <a:cubicBezTo>
                    <a:pt x="5680" y="371"/>
                    <a:pt x="5501" y="538"/>
                    <a:pt x="5442" y="835"/>
                  </a:cubicBezTo>
                  <a:cubicBezTo>
                    <a:pt x="5335" y="1347"/>
                    <a:pt x="5215" y="1847"/>
                    <a:pt x="5144" y="2359"/>
                  </a:cubicBezTo>
                  <a:cubicBezTo>
                    <a:pt x="5096" y="2693"/>
                    <a:pt x="4977" y="2919"/>
                    <a:pt x="4680" y="3074"/>
                  </a:cubicBezTo>
                  <a:cubicBezTo>
                    <a:pt x="4580" y="3123"/>
                    <a:pt x="4498" y="3148"/>
                    <a:pt x="4397" y="3148"/>
                  </a:cubicBezTo>
                  <a:cubicBezTo>
                    <a:pt x="4377" y="3148"/>
                    <a:pt x="4356" y="3147"/>
                    <a:pt x="4334" y="3145"/>
                  </a:cubicBezTo>
                  <a:cubicBezTo>
                    <a:pt x="3715" y="3026"/>
                    <a:pt x="3084" y="2931"/>
                    <a:pt x="2465" y="2835"/>
                  </a:cubicBezTo>
                  <a:cubicBezTo>
                    <a:pt x="2422" y="2829"/>
                    <a:pt x="2381" y="2825"/>
                    <a:pt x="2341" y="2825"/>
                  </a:cubicBezTo>
                  <a:cubicBezTo>
                    <a:pt x="2110" y="2825"/>
                    <a:pt x="1943" y="2943"/>
                    <a:pt x="1810" y="3157"/>
                  </a:cubicBezTo>
                  <a:cubicBezTo>
                    <a:pt x="1548" y="3562"/>
                    <a:pt x="1286" y="3967"/>
                    <a:pt x="1001" y="4359"/>
                  </a:cubicBezTo>
                  <a:cubicBezTo>
                    <a:pt x="810" y="4610"/>
                    <a:pt x="798" y="4848"/>
                    <a:pt x="977" y="5098"/>
                  </a:cubicBezTo>
                  <a:cubicBezTo>
                    <a:pt x="1274" y="5538"/>
                    <a:pt x="1548" y="5979"/>
                    <a:pt x="1870" y="6384"/>
                  </a:cubicBezTo>
                  <a:cubicBezTo>
                    <a:pt x="2072" y="6645"/>
                    <a:pt x="2156" y="6884"/>
                    <a:pt x="2048" y="7193"/>
                  </a:cubicBezTo>
                  <a:cubicBezTo>
                    <a:pt x="2013" y="7312"/>
                    <a:pt x="1965" y="7396"/>
                    <a:pt x="1858" y="7467"/>
                  </a:cubicBezTo>
                  <a:cubicBezTo>
                    <a:pt x="1536" y="7669"/>
                    <a:pt x="1215" y="7884"/>
                    <a:pt x="893" y="8098"/>
                  </a:cubicBezTo>
                  <a:cubicBezTo>
                    <a:pt x="655" y="8265"/>
                    <a:pt x="429" y="8455"/>
                    <a:pt x="203" y="8646"/>
                  </a:cubicBezTo>
                  <a:cubicBezTo>
                    <a:pt x="36" y="8765"/>
                    <a:pt x="1" y="8931"/>
                    <a:pt x="48" y="9146"/>
                  </a:cubicBezTo>
                  <a:cubicBezTo>
                    <a:pt x="155" y="9634"/>
                    <a:pt x="274" y="10122"/>
                    <a:pt x="346" y="10610"/>
                  </a:cubicBezTo>
                  <a:cubicBezTo>
                    <a:pt x="393" y="10967"/>
                    <a:pt x="584" y="11134"/>
                    <a:pt x="905" y="11194"/>
                  </a:cubicBezTo>
                  <a:cubicBezTo>
                    <a:pt x="1513" y="11313"/>
                    <a:pt x="2120" y="11408"/>
                    <a:pt x="2715" y="11515"/>
                  </a:cubicBezTo>
                  <a:cubicBezTo>
                    <a:pt x="2775" y="11527"/>
                    <a:pt x="2858" y="11527"/>
                    <a:pt x="2882" y="11563"/>
                  </a:cubicBezTo>
                  <a:cubicBezTo>
                    <a:pt x="3049" y="11813"/>
                    <a:pt x="3275" y="11991"/>
                    <a:pt x="3179" y="12360"/>
                  </a:cubicBezTo>
                  <a:cubicBezTo>
                    <a:pt x="3037" y="12920"/>
                    <a:pt x="2977" y="13492"/>
                    <a:pt x="2870" y="14063"/>
                  </a:cubicBezTo>
                  <a:cubicBezTo>
                    <a:pt x="2822" y="14361"/>
                    <a:pt x="2929" y="14563"/>
                    <a:pt x="3191" y="14718"/>
                  </a:cubicBezTo>
                  <a:cubicBezTo>
                    <a:pt x="3620" y="14968"/>
                    <a:pt x="4037" y="15254"/>
                    <a:pt x="4442" y="15528"/>
                  </a:cubicBezTo>
                  <a:cubicBezTo>
                    <a:pt x="4561" y="15603"/>
                    <a:pt x="4681" y="15645"/>
                    <a:pt x="4801" y="15645"/>
                  </a:cubicBezTo>
                  <a:cubicBezTo>
                    <a:pt x="4907" y="15645"/>
                    <a:pt x="5014" y="15612"/>
                    <a:pt x="5120" y="15539"/>
                  </a:cubicBezTo>
                  <a:cubicBezTo>
                    <a:pt x="5656" y="15194"/>
                    <a:pt x="6180" y="14837"/>
                    <a:pt x="6716" y="14480"/>
                  </a:cubicBezTo>
                  <a:cubicBezTo>
                    <a:pt x="6759" y="14447"/>
                    <a:pt x="6822" y="14395"/>
                    <a:pt x="6869" y="14395"/>
                  </a:cubicBezTo>
                  <a:cubicBezTo>
                    <a:pt x="6874" y="14395"/>
                    <a:pt x="6878" y="14395"/>
                    <a:pt x="6882" y="14396"/>
                  </a:cubicBezTo>
                  <a:cubicBezTo>
                    <a:pt x="7180" y="14444"/>
                    <a:pt x="7490" y="14432"/>
                    <a:pt x="7704" y="14777"/>
                  </a:cubicBezTo>
                  <a:cubicBezTo>
                    <a:pt x="8002" y="15266"/>
                    <a:pt x="8359" y="15718"/>
                    <a:pt x="8704" y="16182"/>
                  </a:cubicBezTo>
                  <a:cubicBezTo>
                    <a:pt x="8829" y="16343"/>
                    <a:pt x="8974" y="16423"/>
                    <a:pt x="9154" y="16423"/>
                  </a:cubicBezTo>
                  <a:cubicBezTo>
                    <a:pt x="9214" y="16423"/>
                    <a:pt x="9278" y="16415"/>
                    <a:pt x="9347" y="16397"/>
                  </a:cubicBezTo>
                  <a:cubicBezTo>
                    <a:pt x="9835" y="16278"/>
                    <a:pt x="10335" y="16170"/>
                    <a:pt x="10835" y="16087"/>
                  </a:cubicBezTo>
                  <a:cubicBezTo>
                    <a:pt x="11133" y="16039"/>
                    <a:pt x="11300" y="15885"/>
                    <a:pt x="11359" y="15599"/>
                  </a:cubicBezTo>
                  <a:cubicBezTo>
                    <a:pt x="11466" y="15087"/>
                    <a:pt x="11585" y="14587"/>
                    <a:pt x="11645" y="14075"/>
                  </a:cubicBezTo>
                  <a:cubicBezTo>
                    <a:pt x="11692" y="13730"/>
                    <a:pt x="11823" y="13492"/>
                    <a:pt x="12133" y="13349"/>
                  </a:cubicBezTo>
                  <a:cubicBezTo>
                    <a:pt x="12217" y="13302"/>
                    <a:pt x="12287" y="13270"/>
                    <a:pt x="12371" y="13270"/>
                  </a:cubicBezTo>
                  <a:cubicBezTo>
                    <a:pt x="12393" y="13270"/>
                    <a:pt x="12417" y="13272"/>
                    <a:pt x="12443" y="13277"/>
                  </a:cubicBezTo>
                  <a:cubicBezTo>
                    <a:pt x="12990" y="13384"/>
                    <a:pt x="13526" y="13468"/>
                    <a:pt x="14062" y="13563"/>
                  </a:cubicBezTo>
                  <a:cubicBezTo>
                    <a:pt x="14228" y="13587"/>
                    <a:pt x="14395" y="13587"/>
                    <a:pt x="14621" y="13611"/>
                  </a:cubicBezTo>
                  <a:cubicBezTo>
                    <a:pt x="14717" y="13527"/>
                    <a:pt x="14848" y="13444"/>
                    <a:pt x="14943" y="13325"/>
                  </a:cubicBezTo>
                  <a:cubicBezTo>
                    <a:pt x="15229" y="12908"/>
                    <a:pt x="15491" y="12480"/>
                    <a:pt x="15800" y="12063"/>
                  </a:cubicBezTo>
                  <a:cubicBezTo>
                    <a:pt x="15991" y="11813"/>
                    <a:pt x="15991" y="11575"/>
                    <a:pt x="15824" y="11325"/>
                  </a:cubicBezTo>
                  <a:cubicBezTo>
                    <a:pt x="15526" y="10884"/>
                    <a:pt x="15252" y="10444"/>
                    <a:pt x="14919" y="10039"/>
                  </a:cubicBezTo>
                  <a:cubicBezTo>
                    <a:pt x="14717" y="9777"/>
                    <a:pt x="14645" y="9539"/>
                    <a:pt x="14752" y="9229"/>
                  </a:cubicBezTo>
                  <a:cubicBezTo>
                    <a:pt x="14788" y="9110"/>
                    <a:pt x="14824" y="9027"/>
                    <a:pt x="14931" y="8955"/>
                  </a:cubicBezTo>
                  <a:cubicBezTo>
                    <a:pt x="15252" y="8753"/>
                    <a:pt x="15586" y="8550"/>
                    <a:pt x="15895" y="8324"/>
                  </a:cubicBezTo>
                  <a:cubicBezTo>
                    <a:pt x="16145" y="8146"/>
                    <a:pt x="16384" y="7955"/>
                    <a:pt x="16622" y="7753"/>
                  </a:cubicBezTo>
                  <a:cubicBezTo>
                    <a:pt x="16765" y="7634"/>
                    <a:pt x="16800" y="7479"/>
                    <a:pt x="16753" y="7300"/>
                  </a:cubicBezTo>
                  <a:cubicBezTo>
                    <a:pt x="16645" y="6788"/>
                    <a:pt x="16526" y="6288"/>
                    <a:pt x="16443" y="5776"/>
                  </a:cubicBezTo>
                  <a:cubicBezTo>
                    <a:pt x="16395" y="5455"/>
                    <a:pt x="16229" y="5288"/>
                    <a:pt x="15931" y="5241"/>
                  </a:cubicBezTo>
                  <a:cubicBezTo>
                    <a:pt x="15371" y="5133"/>
                    <a:pt x="14800" y="5014"/>
                    <a:pt x="14240" y="4943"/>
                  </a:cubicBezTo>
                  <a:cubicBezTo>
                    <a:pt x="14002" y="4907"/>
                    <a:pt x="13847" y="4812"/>
                    <a:pt x="13728" y="4610"/>
                  </a:cubicBezTo>
                  <a:cubicBezTo>
                    <a:pt x="13609" y="4443"/>
                    <a:pt x="13574" y="4288"/>
                    <a:pt x="13609" y="4086"/>
                  </a:cubicBezTo>
                  <a:cubicBezTo>
                    <a:pt x="13728" y="3502"/>
                    <a:pt x="13824" y="2907"/>
                    <a:pt x="13919" y="2324"/>
                  </a:cubicBezTo>
                  <a:cubicBezTo>
                    <a:pt x="13967" y="2050"/>
                    <a:pt x="13871" y="1859"/>
                    <a:pt x="13621" y="1704"/>
                  </a:cubicBezTo>
                  <a:cubicBezTo>
                    <a:pt x="13181" y="1454"/>
                    <a:pt x="12764" y="1169"/>
                    <a:pt x="12335" y="895"/>
                  </a:cubicBezTo>
                  <a:cubicBezTo>
                    <a:pt x="12219" y="817"/>
                    <a:pt x="12103" y="775"/>
                    <a:pt x="11987" y="775"/>
                  </a:cubicBezTo>
                  <a:cubicBezTo>
                    <a:pt x="11889" y="775"/>
                    <a:pt x="11791" y="805"/>
                    <a:pt x="11692" y="871"/>
                  </a:cubicBezTo>
                  <a:cubicBezTo>
                    <a:pt x="11169" y="1204"/>
                    <a:pt x="10645" y="1550"/>
                    <a:pt x="10133" y="1907"/>
                  </a:cubicBezTo>
                  <a:cubicBezTo>
                    <a:pt x="10022" y="1987"/>
                    <a:pt x="9920" y="2017"/>
                    <a:pt x="9790" y="2017"/>
                  </a:cubicBezTo>
                  <a:cubicBezTo>
                    <a:pt x="9766" y="2017"/>
                    <a:pt x="9742" y="2016"/>
                    <a:pt x="9716" y="2014"/>
                  </a:cubicBezTo>
                  <a:cubicBezTo>
                    <a:pt x="9406" y="1990"/>
                    <a:pt x="9192" y="1847"/>
                    <a:pt x="9049" y="1573"/>
                  </a:cubicBezTo>
                  <a:cubicBezTo>
                    <a:pt x="9002" y="1466"/>
                    <a:pt x="8918" y="1371"/>
                    <a:pt x="8847" y="1276"/>
                  </a:cubicBezTo>
                  <a:cubicBezTo>
                    <a:pt x="8609" y="930"/>
                    <a:pt x="8359" y="597"/>
                    <a:pt x="8097" y="252"/>
                  </a:cubicBezTo>
                  <a:cubicBezTo>
                    <a:pt x="7969" y="88"/>
                    <a:pt x="7821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21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4601183" y="3083668"/>
            <a:ext cx="2986391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기획서를 바탕으로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창업 지원금</a:t>
            </a:r>
            <a:r>
              <a:rPr lang="ko-KR" altLang="en-US" sz="1600" dirty="0">
                <a:latin typeface="+mn-ea"/>
              </a:rPr>
              <a:t>을 수령하자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807525" y="3083668"/>
            <a:ext cx="2986391" cy="13296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능력 있는 </a:t>
            </a:r>
            <a:r>
              <a:rPr lang="ko-KR" altLang="en-US" dirty="0">
                <a:solidFill>
                  <a:srgbClr val="71DB29"/>
                </a:solidFill>
                <a:latin typeface="+mn-ea"/>
              </a:rPr>
              <a:t>개발자</a:t>
            </a:r>
            <a:r>
              <a:rPr lang="ko-KR" altLang="en-US" sz="1600" dirty="0">
                <a:latin typeface="+mn-ea"/>
              </a:rPr>
              <a:t>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고용하자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01183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흩어져 있는 이용자</a:t>
            </a:r>
            <a:r>
              <a:rPr lang="ko-KR" altLang="en-US" sz="1600" dirty="0">
                <a:latin typeface="+mn-ea"/>
              </a:rPr>
              <a:t>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한 곳으로 집결시키자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807525" y="4706049"/>
            <a:ext cx="2986391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기존 방식보다 확연하게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71DB29"/>
                </a:solidFill>
                <a:latin typeface="+mn-ea"/>
              </a:rPr>
              <a:t>뛰어난 경험</a:t>
            </a:r>
            <a:r>
              <a:rPr lang="ko-KR" altLang="en-US" sz="1600" dirty="0">
                <a:latin typeface="+mn-ea"/>
              </a:rPr>
              <a:t>을 제공하자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sz="2800" dirty="0"/>
              <a:t>_SWOT </a:t>
            </a:r>
            <a:r>
              <a:rPr lang="ko-KR" altLang="en-US" sz="2800" dirty="0"/>
              <a:t>분석 전략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22</a:t>
            </a:fld>
            <a:endParaRPr lang="ko-KR" altLang="en-US" dirty="0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B3997D23-7F68-9A16-98DD-233CFED69A7E}"/>
              </a:ext>
            </a:extLst>
          </p:cNvPr>
          <p:cNvCxnSpPr/>
          <p:nvPr/>
        </p:nvCxnSpPr>
        <p:spPr>
          <a:xfrm>
            <a:off x="1239316" y="4562730"/>
            <a:ext cx="9735347" cy="0"/>
          </a:xfrm>
          <a:prstGeom prst="line">
            <a:avLst/>
          </a:prstGeom>
          <a:ln w="12700" cmpd="sng">
            <a:solidFill>
              <a:srgbClr val="71DB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3">
            <a:extLst>
              <a:ext uri="{FF2B5EF4-FFF2-40B4-BE49-F238E27FC236}">
                <a16:creationId xmlns:a16="http://schemas.microsoft.com/office/drawing/2014/main" id="{A29FD1F6-7972-1F36-BAF9-33B5511E0FCE}"/>
              </a:ext>
            </a:extLst>
          </p:cNvPr>
          <p:cNvCxnSpPr/>
          <p:nvPr/>
        </p:nvCxnSpPr>
        <p:spPr>
          <a:xfrm>
            <a:off x="7707559" y="1277770"/>
            <a:ext cx="1" cy="4948709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22">
            <a:extLst>
              <a:ext uri="{FF2B5EF4-FFF2-40B4-BE49-F238E27FC236}">
                <a16:creationId xmlns:a16="http://schemas.microsoft.com/office/drawing/2014/main" id="{3470E617-D5E1-6F76-A881-F0752B7F0071}"/>
              </a:ext>
            </a:extLst>
          </p:cNvPr>
          <p:cNvSpPr/>
          <p:nvPr/>
        </p:nvSpPr>
        <p:spPr>
          <a:xfrm>
            <a:off x="4495635" y="1277770"/>
            <a:ext cx="6468198" cy="4948707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" name="正方形/長方形 23">
            <a:extLst>
              <a:ext uri="{FF2B5EF4-FFF2-40B4-BE49-F238E27FC236}">
                <a16:creationId xmlns:a16="http://schemas.microsoft.com/office/drawing/2014/main" id="{C12ED016-8BFD-F36F-CACC-E454F80081DB}"/>
              </a:ext>
            </a:extLst>
          </p:cNvPr>
          <p:cNvSpPr/>
          <p:nvPr/>
        </p:nvSpPr>
        <p:spPr>
          <a:xfrm>
            <a:off x="1239315" y="2927338"/>
            <a:ext cx="9724518" cy="3299138"/>
          </a:xfrm>
          <a:prstGeom prst="rect">
            <a:avLst/>
          </a:prstGeom>
          <a:noFill/>
          <a:ln w="19050" cmpd="sng">
            <a:solidFill>
              <a:srgbClr val="71DB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80D675-6385-CA56-26DA-444EEDD94B39}"/>
              </a:ext>
            </a:extLst>
          </p:cNvPr>
          <p:cNvSpPr/>
          <p:nvPr/>
        </p:nvSpPr>
        <p:spPr>
          <a:xfrm>
            <a:off x="1217336" y="1285191"/>
            <a:ext cx="3128901" cy="149882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  <a:alpha val="98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※ SWOT 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분석 결과 </a:t>
            </a: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&amp; 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전략</a:t>
            </a:r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ea typeface="Noto Sans KR" panose="020B0500000000000000" pitchFamily="34" charset="-127"/>
            </a:endParaRPr>
          </a:p>
        </p:txBody>
      </p:sp>
      <p:sp>
        <p:nvSpPr>
          <p:cNvPr id="13" name="正方形/長方形 79">
            <a:extLst>
              <a:ext uri="{FF2B5EF4-FFF2-40B4-BE49-F238E27FC236}">
                <a16:creationId xmlns:a16="http://schemas.microsoft.com/office/drawing/2014/main" id="{25B9692D-E766-6816-4130-3EECEF235EA3}"/>
              </a:ext>
            </a:extLst>
          </p:cNvPr>
          <p:cNvSpPr/>
          <p:nvPr/>
        </p:nvSpPr>
        <p:spPr>
          <a:xfrm>
            <a:off x="1233998" y="2933481"/>
            <a:ext cx="369332" cy="1649567"/>
          </a:xfrm>
          <a:prstGeom prst="rect">
            <a:avLst/>
          </a:prstGeom>
          <a:solidFill>
            <a:srgbClr val="0BC58B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기회 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(Opportunity)</a:t>
            </a:r>
            <a:endParaRPr lang="ja-JP" altLang="en-US" sz="1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正方形/長方形 84">
            <a:extLst>
              <a:ext uri="{FF2B5EF4-FFF2-40B4-BE49-F238E27FC236}">
                <a16:creationId xmlns:a16="http://schemas.microsoft.com/office/drawing/2014/main" id="{F1C3F6AC-1E42-EB65-E308-0CC90FE2E69C}"/>
              </a:ext>
            </a:extLst>
          </p:cNvPr>
          <p:cNvSpPr/>
          <p:nvPr/>
        </p:nvSpPr>
        <p:spPr>
          <a:xfrm>
            <a:off x="1233998" y="4569819"/>
            <a:ext cx="369332" cy="1649567"/>
          </a:xfrm>
          <a:prstGeom prst="rect">
            <a:avLst/>
          </a:prstGeom>
          <a:solidFill>
            <a:srgbClr val="0070C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위협 </a:t>
            </a:r>
            <a:r>
              <a:rPr lang="en-US" altLang="ko-KR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Threat)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A3D14D-6756-CDE7-494C-FA5028071ECD}"/>
              </a:ext>
            </a:extLst>
          </p:cNvPr>
          <p:cNvSpPr/>
          <p:nvPr/>
        </p:nvSpPr>
        <p:spPr>
          <a:xfrm>
            <a:off x="4502410" y="1287380"/>
            <a:ext cx="320109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강점 </a:t>
            </a:r>
            <a:r>
              <a:rPr lang="en-US" altLang="ko-KR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Strength)</a:t>
            </a:r>
            <a:endParaRPr lang="ja-JP" altLang="en-US" sz="1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D69E6E-11DF-A637-4C04-461A738F01C6}"/>
              </a:ext>
            </a:extLst>
          </p:cNvPr>
          <p:cNvSpPr/>
          <p:nvPr/>
        </p:nvSpPr>
        <p:spPr>
          <a:xfrm>
            <a:off x="7714333" y="1284241"/>
            <a:ext cx="3238715" cy="27699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약점</a:t>
            </a:r>
            <a:r>
              <a:rPr lang="ja-JP" altLang="en-US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ja-JP" sz="12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(Weakness)</a:t>
            </a:r>
            <a:endParaRPr lang="ko-KR" altLang="en-US" sz="1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사각형: 둥근 모서리 24">
            <a:extLst>
              <a:ext uri="{FF2B5EF4-FFF2-40B4-BE49-F238E27FC236}">
                <a16:creationId xmlns:a16="http://schemas.microsoft.com/office/drawing/2014/main" id="{B0A2E6B5-71B2-F7C7-608C-97F54180A959}"/>
              </a:ext>
            </a:extLst>
          </p:cNvPr>
          <p:cNvSpPr/>
          <p:nvPr/>
        </p:nvSpPr>
        <p:spPr>
          <a:xfrm>
            <a:off x="4701700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SO</a:t>
            </a:r>
            <a:r>
              <a:rPr lang="en-US" altLang="ko-KR" sz="1000" b="1" dirty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8" name="사각형: 둥근 모서리 26">
            <a:extLst>
              <a:ext uri="{FF2B5EF4-FFF2-40B4-BE49-F238E27FC236}">
                <a16:creationId xmlns:a16="http://schemas.microsoft.com/office/drawing/2014/main" id="{14850C54-8147-AB79-4EA3-25A1900E7419}"/>
              </a:ext>
            </a:extLst>
          </p:cNvPr>
          <p:cNvSpPr/>
          <p:nvPr/>
        </p:nvSpPr>
        <p:spPr>
          <a:xfrm>
            <a:off x="7913624" y="3005889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WO</a:t>
            </a:r>
            <a:r>
              <a:rPr lang="en-US" altLang="ko-KR" sz="1000" b="1" dirty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사각형: 둥근 모서리 27">
            <a:extLst>
              <a:ext uri="{FF2B5EF4-FFF2-40B4-BE49-F238E27FC236}">
                <a16:creationId xmlns:a16="http://schemas.microsoft.com/office/drawing/2014/main" id="{8891634D-5894-5EED-843A-FD2C1F506A8C}"/>
              </a:ext>
            </a:extLst>
          </p:cNvPr>
          <p:cNvSpPr/>
          <p:nvPr/>
        </p:nvSpPr>
        <p:spPr>
          <a:xfrm>
            <a:off x="7913624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WT</a:t>
            </a:r>
            <a:r>
              <a:rPr lang="en-US" altLang="ko-KR" sz="1000" b="1" dirty="0">
                <a:solidFill>
                  <a:srgbClr val="FF60A6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사각형: 둥근 모서리 28">
            <a:extLst>
              <a:ext uri="{FF2B5EF4-FFF2-40B4-BE49-F238E27FC236}">
                <a16:creationId xmlns:a16="http://schemas.microsoft.com/office/drawing/2014/main" id="{63FF2AC3-1C47-0B2A-E69A-6BD8A9D99325}"/>
              </a:ext>
            </a:extLst>
          </p:cNvPr>
          <p:cNvSpPr/>
          <p:nvPr/>
        </p:nvSpPr>
        <p:spPr>
          <a:xfrm>
            <a:off x="4701700" y="4661736"/>
            <a:ext cx="2799796" cy="18451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</a:scheme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9952E0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</a:t>
            </a:r>
            <a:r>
              <a:rPr lang="ko-KR" altLang="en-US" sz="10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solidFill>
                  <a:schemeClr val="accent2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solidFill>
                <a:schemeClr val="accent2">
                  <a:lumMod val="50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01183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앱 기획 능력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807525" y="1663430"/>
            <a:ext cx="2986391" cy="11205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개발 능력 부족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722911" y="3083668"/>
            <a:ext cx="2662480" cy="133387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정부 창업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지원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예산 증가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722911" y="4706049"/>
            <a:ext cx="2662480" cy="136106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소규모 이용자 수</a:t>
            </a:r>
          </a:p>
        </p:txBody>
      </p:sp>
    </p:spTree>
    <p:extLst>
      <p:ext uri="{BB962C8B-B14F-4D97-AF65-F5344CB8AC3E}">
        <p14:creationId xmlns:p14="http://schemas.microsoft.com/office/powerpoint/2010/main" val="267103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0C0FA8-93E1-38B5-AE36-B90AE1418105}"/>
              </a:ext>
            </a:extLst>
          </p:cNvPr>
          <p:cNvGrpSpPr/>
          <p:nvPr/>
        </p:nvGrpSpPr>
        <p:grpSpPr>
          <a:xfrm>
            <a:off x="4307021" y="1907190"/>
            <a:ext cx="4262878" cy="3911230"/>
            <a:chOff x="3919550" y="1953562"/>
            <a:chExt cx="4352899" cy="399382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009AD1C-CFFB-6A21-ED37-90FAB34D2B09}"/>
                </a:ext>
              </a:extLst>
            </p:cNvPr>
            <p:cNvSpPr/>
            <p:nvPr/>
          </p:nvSpPr>
          <p:spPr>
            <a:xfrm>
              <a:off x="3919550" y="1973875"/>
              <a:ext cx="4352899" cy="3973512"/>
            </a:xfrm>
            <a:custGeom>
              <a:avLst/>
              <a:gdLst/>
              <a:ahLst/>
              <a:cxnLst/>
              <a:rect l="l" t="t" r="r" b="b"/>
              <a:pathLst>
                <a:path w="2041082" h="1863186">
                  <a:moveTo>
                    <a:pt x="32967" y="0"/>
                  </a:moveTo>
                  <a:lnTo>
                    <a:pt x="2008115" y="0"/>
                  </a:lnTo>
                  <a:cubicBezTo>
                    <a:pt x="2016858" y="0"/>
                    <a:pt x="2025244" y="3473"/>
                    <a:pt x="2031426" y="9656"/>
                  </a:cubicBezTo>
                  <a:cubicBezTo>
                    <a:pt x="2037609" y="15838"/>
                    <a:pt x="2041082" y="24223"/>
                    <a:pt x="2041082" y="32967"/>
                  </a:cubicBezTo>
                  <a:lnTo>
                    <a:pt x="2041082" y="1830220"/>
                  </a:lnTo>
                  <a:cubicBezTo>
                    <a:pt x="2041082" y="1838963"/>
                    <a:pt x="2037609" y="1847348"/>
                    <a:pt x="2031426" y="1853531"/>
                  </a:cubicBezTo>
                  <a:cubicBezTo>
                    <a:pt x="2025244" y="1859713"/>
                    <a:pt x="2016858" y="1863186"/>
                    <a:pt x="2008115" y="1863186"/>
                  </a:cubicBezTo>
                  <a:lnTo>
                    <a:pt x="32967" y="1863186"/>
                  </a:lnTo>
                  <a:cubicBezTo>
                    <a:pt x="24223" y="1863186"/>
                    <a:pt x="15838" y="1859713"/>
                    <a:pt x="9656" y="1853531"/>
                  </a:cubicBezTo>
                  <a:cubicBezTo>
                    <a:pt x="3473" y="1847348"/>
                    <a:pt x="0" y="1838963"/>
                    <a:pt x="0" y="1830220"/>
                  </a:cubicBezTo>
                  <a:lnTo>
                    <a:pt x="0" y="32967"/>
                  </a:lnTo>
                  <a:cubicBezTo>
                    <a:pt x="0" y="24223"/>
                    <a:pt x="3473" y="15838"/>
                    <a:pt x="9656" y="9656"/>
                  </a:cubicBezTo>
                  <a:cubicBezTo>
                    <a:pt x="15838" y="3473"/>
                    <a:pt x="24223" y="0"/>
                    <a:pt x="3296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26AA24-58A4-8915-A894-986A0D9B350B}"/>
                </a:ext>
              </a:extLst>
            </p:cNvPr>
            <p:cNvSpPr txBox="1"/>
            <p:nvPr/>
          </p:nvSpPr>
          <p:spPr>
            <a:xfrm>
              <a:off x="3919550" y="1953562"/>
              <a:ext cx="4352899" cy="3993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0"/>
                </a:lnSpc>
              </a:pPr>
              <a:endParaRPr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67654"/>
            <a:ext cx="10515600" cy="844550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944" y="2295262"/>
            <a:ext cx="3686175" cy="3744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현황 분석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타겟 설정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컨셉 도출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스토리보드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구현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프로모션 계획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향후 계획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8E1A59-249C-DB86-DE57-9CE7DF85BD4B}"/>
              </a:ext>
            </a:extLst>
          </p:cNvPr>
          <p:cNvSpPr/>
          <p:nvPr/>
        </p:nvSpPr>
        <p:spPr>
          <a:xfrm rot="11700000">
            <a:off x="-1624200" y="-1280049"/>
            <a:ext cx="4151918" cy="8160749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2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B8D24-766C-B26B-89D3-C8AC8FEB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0" y="1525587"/>
            <a:ext cx="10515600" cy="844550"/>
          </a:xfrm>
        </p:spPr>
        <p:txBody>
          <a:bodyPr/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이 앱은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...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562B5-3487-F98D-1C47-56C6FF23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325" y="2608262"/>
            <a:ext cx="10515600" cy="3659188"/>
          </a:xfrm>
        </p:spPr>
        <p:txBody>
          <a:bodyPr/>
          <a:lstStyle/>
          <a:p>
            <a:pPr marL="0" indent="0">
              <a:buNone/>
            </a:pPr>
            <a:r>
              <a:rPr lang="en-US" altLang="ko-KR" i="1" dirty="0"/>
              <a:t>“</a:t>
            </a:r>
            <a:r>
              <a:rPr lang="ko-KR" altLang="en-US" i="1" dirty="0"/>
              <a:t>공모전에 참여할 팀이 필요할 때</a:t>
            </a:r>
            <a:r>
              <a:rPr lang="en-US" altLang="ko-KR" i="1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온라인</a:t>
            </a:r>
            <a:r>
              <a:rPr lang="ko-KR" altLang="en-US" dirty="0"/>
              <a:t>으로 </a:t>
            </a: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팀원</a:t>
            </a:r>
            <a:r>
              <a:rPr lang="ko-KR" altLang="en-US" dirty="0"/>
              <a:t>을 구할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효율적으로 </a:t>
            </a: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인원</a:t>
            </a:r>
            <a:r>
              <a:rPr lang="ko-KR" altLang="en-US" dirty="0"/>
              <a:t>을 </a:t>
            </a:r>
            <a:r>
              <a:rPr lang="ko-KR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관리</a:t>
            </a:r>
            <a:r>
              <a:rPr lang="ko-KR" altLang="en-US" dirty="0"/>
              <a:t>하도록 도와주는 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AEDEE-EBA4-7748-D602-84F7248F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자료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3CEAA-17F3-ACE7-6C14-9BA0A774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DB07FC-9C1F-2BD6-BE62-2BD976CF9AC8}"/>
              </a:ext>
            </a:extLst>
          </p:cNvPr>
          <p:cNvGrpSpPr/>
          <p:nvPr/>
        </p:nvGrpSpPr>
        <p:grpSpPr>
          <a:xfrm rot="10800000">
            <a:off x="0" y="0"/>
            <a:ext cx="1044550" cy="6858000"/>
            <a:chOff x="0" y="0"/>
            <a:chExt cx="104455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42AC82-5A22-E6BB-5AE9-4AEF0681FD36}"/>
                </a:ext>
              </a:extLst>
            </p:cNvPr>
            <p:cNvSpPr/>
            <p:nvPr/>
          </p:nvSpPr>
          <p:spPr>
            <a:xfrm>
              <a:off x="438769" y="0"/>
              <a:ext cx="605781" cy="6858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A325C2-2677-A787-5A90-079377AC83ED}"/>
                </a:ext>
              </a:extLst>
            </p:cNvPr>
            <p:cNvSpPr/>
            <p:nvPr/>
          </p:nvSpPr>
          <p:spPr>
            <a:xfrm>
              <a:off x="158962" y="0"/>
              <a:ext cx="148581" cy="6858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F4724-1B3D-C806-E0B7-4D6448B51DD0}"/>
                </a:ext>
              </a:extLst>
            </p:cNvPr>
            <p:cNvSpPr/>
            <p:nvPr/>
          </p:nvSpPr>
          <p:spPr>
            <a:xfrm>
              <a:off x="0" y="0"/>
              <a:ext cx="45719" cy="68580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00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  <a:noFill/>
          <a:effectLst>
            <a:softEdge rad="12700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</a:t>
            </a:r>
            <a:r>
              <a:rPr lang="ko-KR" altLang="en-US" dirty="0">
                <a:solidFill>
                  <a:schemeClr val="accent4"/>
                </a:solidFill>
              </a:rPr>
              <a:t>분석</a:t>
            </a:r>
            <a:r>
              <a:rPr lang="en-US" altLang="ko-KR" sz="2800" dirty="0">
                <a:solidFill>
                  <a:schemeClr val="accent4"/>
                </a:solidFill>
              </a:rPr>
              <a:t>_</a:t>
            </a:r>
            <a:r>
              <a:rPr lang="ko-KR" altLang="en-US" sz="2800" dirty="0"/>
              <a:t>현황 파악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게임</a:t>
            </a:r>
            <a:r>
              <a:rPr lang="en-US" altLang="ko-KR" b="1" dirty="0"/>
              <a:t>, </a:t>
            </a:r>
            <a:r>
              <a:rPr lang="ko-KR" altLang="en-US" b="1" dirty="0"/>
              <a:t>앱 개발 현황</a:t>
            </a:r>
            <a:endParaRPr lang="en-US" altLang="ko-KR" b="1" dirty="0"/>
          </a:p>
          <a:p>
            <a:r>
              <a:rPr lang="ko-KR" altLang="en-US" b="1" dirty="0"/>
              <a:t>공모전 팀 구하기 힘들다</a:t>
            </a:r>
            <a:endParaRPr lang="en-US" altLang="ko-KR" b="1" dirty="0"/>
          </a:p>
          <a:p>
            <a:r>
              <a:rPr lang="ko-KR" altLang="en-US" b="1" dirty="0"/>
              <a:t>공모전 참가 팀에게 설문조사</a:t>
            </a:r>
            <a:endParaRPr lang="en-US" altLang="ko-KR" b="1" dirty="0"/>
          </a:p>
          <a:p>
            <a:pPr lvl="1"/>
            <a:r>
              <a:rPr lang="ko-KR" altLang="en-US" b="1" dirty="0"/>
              <a:t>어떤 방법으로 팀원을 </a:t>
            </a:r>
            <a:r>
              <a:rPr lang="ko-KR" altLang="en-US" b="1" dirty="0" err="1"/>
              <a:t>모았나요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공모전 관련 자료 </a:t>
            </a:r>
            <a:r>
              <a:rPr lang="en-US" altLang="ko-KR" dirty="0"/>
              <a:t>/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내용은 팀으로 참가하는 경우 팀원 구성 설문</a:t>
            </a:r>
            <a:r>
              <a:rPr lang="en-US" altLang="ko-KR" dirty="0"/>
              <a:t>? </a:t>
            </a:r>
            <a:r>
              <a:rPr lang="ko-KR" altLang="en-US" dirty="0"/>
              <a:t>있으면 좋겠는데</a:t>
            </a:r>
            <a:r>
              <a:rPr lang="en-US" altLang="ko-KR" dirty="0"/>
              <a:t>(</a:t>
            </a:r>
            <a:r>
              <a:rPr lang="ko-KR" altLang="en-US" dirty="0"/>
              <a:t>기존 팀 구성의 문제점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공모전 참가 조건 여러가지 예시</a:t>
            </a:r>
            <a:r>
              <a:rPr lang="en-US" altLang="ko-KR" dirty="0"/>
              <a:t>(</a:t>
            </a:r>
            <a:r>
              <a:rPr lang="ko-KR" altLang="en-US" dirty="0"/>
              <a:t>팀 구성에 대한 필요성을 주장</a:t>
            </a:r>
            <a:r>
              <a:rPr lang="en-US" altLang="ko-KR" dirty="0"/>
              <a:t>)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8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</a:t>
            </a:r>
            <a:r>
              <a:rPr lang="ko-KR" altLang="en-US" dirty="0">
                <a:solidFill>
                  <a:schemeClr val="accent4"/>
                </a:solidFill>
              </a:rPr>
              <a:t>분석</a:t>
            </a:r>
            <a:r>
              <a:rPr lang="en-US" altLang="ko-KR" sz="2800" dirty="0">
                <a:solidFill>
                  <a:schemeClr val="accent4"/>
                </a:solidFill>
              </a:rPr>
              <a:t>_</a:t>
            </a:r>
            <a:r>
              <a:rPr lang="ko-KR" altLang="en-US" sz="2800" dirty="0"/>
              <a:t>현황 파악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315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400" dirty="0"/>
              <a:t>공모전에　</a:t>
            </a:r>
            <a:r>
              <a:rPr lang="ko-KR" altLang="en-US" sz="4400" dirty="0">
                <a:solidFill>
                  <a:schemeClr val="accent4"/>
                </a:solidFill>
              </a:rPr>
              <a:t>참가한　경험　</a:t>
            </a:r>
            <a:r>
              <a:rPr lang="ko-KR" altLang="en-US" sz="4400" dirty="0"/>
              <a:t>있나요？</a:t>
            </a:r>
            <a:endParaRPr lang="en-US" altLang="ko-KR" sz="44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71500E78-94AD-2768-B582-46EA0F44C93A}"/>
              </a:ext>
            </a:extLst>
          </p:cNvPr>
          <p:cNvSpPr/>
          <p:nvPr/>
        </p:nvSpPr>
        <p:spPr>
          <a:xfrm>
            <a:off x="-2279651" y="4086225"/>
            <a:ext cx="4559300" cy="4559300"/>
          </a:xfrm>
          <a:prstGeom prst="donut">
            <a:avLst>
              <a:gd name="adj" fmla="val 680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94DF5FD5-B425-ACB2-5509-D4F17AE6CE89}"/>
              </a:ext>
            </a:extLst>
          </p:cNvPr>
          <p:cNvSpPr/>
          <p:nvPr/>
        </p:nvSpPr>
        <p:spPr>
          <a:xfrm>
            <a:off x="-1734163" y="4631712"/>
            <a:ext cx="3468325" cy="3468325"/>
          </a:xfrm>
          <a:prstGeom prst="donut">
            <a:avLst>
              <a:gd name="adj" fmla="val 1778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7F6AC33-5EE5-458A-CCF2-D3D0FF627B88}"/>
              </a:ext>
            </a:extLst>
          </p:cNvPr>
          <p:cNvSpPr/>
          <p:nvPr/>
        </p:nvSpPr>
        <p:spPr>
          <a:xfrm>
            <a:off x="11077575" y="-465137"/>
            <a:ext cx="1660525" cy="1660525"/>
          </a:xfrm>
          <a:prstGeom prst="donut">
            <a:avLst>
              <a:gd name="adj" fmla="val 24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87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상황분석</a:t>
            </a:r>
            <a:r>
              <a:rPr lang="en-US" altLang="ko-KR" sz="2800" dirty="0"/>
              <a:t>_</a:t>
            </a:r>
            <a:r>
              <a:rPr lang="ko-KR" altLang="en-US" sz="2800" dirty="0"/>
              <a:t>문제점 도출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768" y="1417583"/>
            <a:ext cx="9528463" cy="157566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solidFill>
                  <a:srgbClr val="71DB29"/>
                </a:solidFill>
              </a:rPr>
              <a:t>공모전</a:t>
            </a:r>
            <a:r>
              <a:rPr lang="ko-KR" altLang="en-US" sz="4000" dirty="0"/>
              <a:t>에　팀으로 참가해볼까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1BCDC8-227A-6DC0-60E6-8881476111E3}"/>
              </a:ext>
            </a:extLst>
          </p:cNvPr>
          <p:cNvSpPr txBox="1">
            <a:spLocks/>
          </p:cNvSpPr>
          <p:nvPr/>
        </p:nvSpPr>
        <p:spPr>
          <a:xfrm>
            <a:off x="1331764" y="2641167"/>
            <a:ext cx="9528463" cy="1575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 구성원</a:t>
            </a:r>
            <a:r>
              <a:rPr lang="ko-KR" altLang="en-US" sz="4000" dirty="0"/>
              <a:t>은　어떻게　정하지？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A4FD8DE-E93A-9A15-CE06-3B8C30B10F5F}"/>
              </a:ext>
            </a:extLst>
          </p:cNvPr>
          <p:cNvSpPr txBox="1">
            <a:spLocks/>
          </p:cNvSpPr>
          <p:nvPr/>
        </p:nvSpPr>
        <p:spPr>
          <a:xfrm>
            <a:off x="838201" y="4072658"/>
            <a:ext cx="10515590" cy="1575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내가 이 분야는 잘 모르는데．．．</a:t>
            </a:r>
          </a:p>
        </p:txBody>
      </p:sp>
    </p:spTree>
    <p:extLst>
      <p:ext uri="{BB962C8B-B14F-4D97-AF65-F5344CB8AC3E}">
        <p14:creationId xmlns:p14="http://schemas.microsoft.com/office/powerpoint/2010/main" val="166008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8">
            <a:extLst>
              <a:ext uri="{FF2B5EF4-FFF2-40B4-BE49-F238E27FC236}">
                <a16:creationId xmlns:a16="http://schemas.microsoft.com/office/drawing/2014/main" id="{CC59D43E-8B20-2BD3-1F64-301E9EFA60EC}"/>
              </a:ext>
            </a:extLst>
          </p:cNvPr>
          <p:cNvSpPr txBox="1">
            <a:spLocks/>
          </p:cNvSpPr>
          <p:nvPr/>
        </p:nvSpPr>
        <p:spPr>
          <a:xfrm>
            <a:off x="1077647" y="1706251"/>
            <a:ext cx="10036704" cy="289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특정 분야에 대해</a:t>
            </a:r>
            <a:endParaRPr lang="en-US" altLang="ko-KR" sz="6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잘 아는 사람이 어디 없을까</a:t>
            </a:r>
            <a:r>
              <a:rPr lang="en-US" altLang="ko-KR" sz="6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6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AE1B89B-2A6C-296B-0635-6608105A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822" y="1598036"/>
            <a:ext cx="8586355" cy="366192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chemeClr val="tx1"/>
                </a:solidFill>
              </a:rPr>
              <a:t>공모전　팀　참가</a:t>
            </a:r>
            <a:br>
              <a:rPr lang="en-US" altLang="ko-KR" sz="3200" dirty="0"/>
            </a:br>
            <a:r>
              <a:rPr lang="ko-KR" altLang="en-US" sz="3200" dirty="0"/>
              <a:t>지금까지는？</a:t>
            </a:r>
          </a:p>
        </p:txBody>
      </p:sp>
      <p:sp>
        <p:nvSpPr>
          <p:cNvPr id="12" name="제목 8">
            <a:extLst>
              <a:ext uri="{FF2B5EF4-FFF2-40B4-BE49-F238E27FC236}">
                <a16:creationId xmlns:a16="http://schemas.microsoft.com/office/drawing/2014/main" id="{349152FC-928F-BF02-36E1-0E8DA9FE6B95}"/>
              </a:ext>
            </a:extLst>
          </p:cNvPr>
          <p:cNvSpPr txBox="1">
            <a:spLocks/>
          </p:cNvSpPr>
          <p:nvPr/>
        </p:nvSpPr>
        <p:spPr>
          <a:xfrm>
            <a:off x="1077648" y="1706251"/>
            <a:ext cx="10036704" cy="289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6000" i="1" dirty="0">
                <a:solidFill>
                  <a:schemeClr val="accent2"/>
                </a:solidFill>
              </a:rPr>
              <a:t>인맥 기반의</a:t>
            </a:r>
            <a:endParaRPr lang="en-US" altLang="ko-KR" sz="6000" i="1" dirty="0"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0" i="1" dirty="0">
                <a:solidFill>
                  <a:schemeClr val="accent2"/>
                </a:solidFill>
              </a:rPr>
              <a:t>제한적인　모집방식</a:t>
            </a:r>
          </a:p>
        </p:txBody>
      </p:sp>
    </p:spTree>
    <p:extLst>
      <p:ext uri="{BB962C8B-B14F-4D97-AF65-F5344CB8AC3E}">
        <p14:creationId xmlns:p14="http://schemas.microsoft.com/office/powerpoint/2010/main" val="41336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9" grpId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상황분석</a:t>
            </a:r>
            <a:r>
              <a:rPr lang="en-US" altLang="ko-KR" sz="2800" dirty="0"/>
              <a:t>_</a:t>
            </a:r>
            <a:r>
              <a:rPr lang="ko-KR" altLang="en-US" sz="2800" dirty="0"/>
              <a:t>문제점 원인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인맥을 이용한 팀 모집 방식 말고도 여러 문제점이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그런 문제점에는 이런 원인이 있음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자료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0DA5-2674-45C9-A461-EAD2254577B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3473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2coding only">
      <a:majorFont>
        <a:latin typeface="D2Coding"/>
        <a:ea typeface="D2Coding"/>
        <a:cs typeface=""/>
      </a:majorFont>
      <a:minorFont>
        <a:latin typeface="D2Coding"/>
        <a:ea typeface="D2Cod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l">
          <a:defRPr dirty="0">
            <a:solidFill>
              <a:schemeClr val="accent4">
                <a:lumMod val="20000"/>
                <a:lumOff val="8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1073</Words>
  <Application>Microsoft Office PowerPoint</Application>
  <PresentationFormat>와이드스크린</PresentationFormat>
  <Paragraphs>299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-apple-system</vt:lpstr>
      <vt:lpstr>D2Coding</vt:lpstr>
      <vt:lpstr>Fira Sans Extra Condensed Medium</vt:lpstr>
      <vt:lpstr>Noto Sans KR</vt:lpstr>
      <vt:lpstr>맑은 고딕</vt:lpstr>
      <vt:lpstr>함초롬돋움</vt:lpstr>
      <vt:lpstr>Arial</vt:lpstr>
      <vt:lpstr>1_Office 테마</vt:lpstr>
      <vt:lpstr>챕터 제목_소제목</vt:lpstr>
      <vt:lpstr>인스턴스 공모전</vt:lpstr>
      <vt:lpstr>목차</vt:lpstr>
      <vt:lpstr>이 앱은...</vt:lpstr>
      <vt:lpstr>상황분석_현황 파악</vt:lpstr>
      <vt:lpstr>상황분석_현황 파악</vt:lpstr>
      <vt:lpstr>상황분석_문제점 도출</vt:lpstr>
      <vt:lpstr>공모전　팀　참가 지금까지는？</vt:lpstr>
      <vt:lpstr>상황분석_문제점 원인 분석</vt:lpstr>
      <vt:lpstr>상황분석_유사 콘텐츠 분석</vt:lpstr>
      <vt:lpstr>상황분석_해결 방안</vt:lpstr>
      <vt:lpstr>타겟 분석_주 타겟과 서브 타겟</vt:lpstr>
      <vt:lpstr>컨셉 도출_앱 이름</vt:lpstr>
      <vt:lpstr>컨셉 도출_비즈니스 모델 캔버스</vt:lpstr>
      <vt:lpstr>스토리보드_메인 화면</vt:lpstr>
      <vt:lpstr>스토리보드_팀원 구인</vt:lpstr>
      <vt:lpstr>스토리보드_파티 참가</vt:lpstr>
      <vt:lpstr>스토리보드_공모전 신청</vt:lpstr>
      <vt:lpstr>스토리보드_상호 평가</vt:lpstr>
      <vt:lpstr>구현_기회와 위기, 강점과 약점</vt:lpstr>
      <vt:lpstr>구현_SWOT 분석</vt:lpstr>
      <vt:lpstr>구현_SWOT 분석 전략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영수 최</cp:lastModifiedBy>
  <cp:revision>57</cp:revision>
  <dcterms:created xsi:type="dcterms:W3CDTF">2024-03-19T04:13:51Z</dcterms:created>
  <dcterms:modified xsi:type="dcterms:W3CDTF">2024-04-06T19:01:33Z</dcterms:modified>
</cp:coreProperties>
</file>