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71" r:id="rId13"/>
    <p:sldId id="272" r:id="rId14"/>
    <p:sldId id="267" r:id="rId15"/>
    <p:sldId id="268" r:id="rId16"/>
    <p:sldId id="270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02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32E8-3C9F-67B8-D394-92006BF41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603953-0BC9-4590-5A72-753D7F5AA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0AB72F-1000-92C9-CC1C-5E38B8FF9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83A3-4D7E-4D93-BFD0-15D1D9144218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B1ADE-83AB-0BCD-FEAB-41391A89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25183-7945-6B61-239A-F0E9A825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4F4-68E5-4815-A49D-EFB9806B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973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9D18F-F981-F880-D8D2-22249F80E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C1F6CE-ACBF-084B-7143-8CD60C066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F15FAA-E472-392D-07D8-AB6617C2F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83A3-4D7E-4D93-BFD0-15D1D9144218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594BA-9E5F-76DC-CE37-0DADBBF85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A187-D13B-5F76-2E9D-2D0AB680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4F4-68E5-4815-A49D-EFB9806B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594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C8BEF-C02A-D8A6-4C5A-4FDF984B30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DD2BD-F5DB-E9D8-BBED-2355556672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18D71-AA04-9904-8350-E682F0D6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83A3-4D7E-4D93-BFD0-15D1D9144218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7503-0D10-6389-47F6-02FF2525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73B26-5FF6-F5AB-2DCA-76EFAE34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4F4-68E5-4815-A49D-EFB9806B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892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3D3F8-4079-EFEE-5F89-FA94371C2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58838-F980-1A97-1E2F-BE03DD5AB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070A2-11AB-EAC2-28AE-A04A0537B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83A3-4D7E-4D93-BFD0-15D1D9144218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073FB-1525-8E04-ECBC-FF989F186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2AA6B-AFA7-6D65-7BC1-D77CD9CF4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4F4-68E5-4815-A49D-EFB9806B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0274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5E2F5-AACF-7870-7B2E-AD998F50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F350FE-8561-2339-0482-278CBBB00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F904A-8BDE-E15D-AEC0-086B04112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83A3-4D7E-4D93-BFD0-15D1D9144218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ECEEC-940C-5FB8-7925-FC188A684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4F94F-7553-4476-B592-5A5795B6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4F4-68E5-4815-A49D-EFB9806B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937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13CCC-DDD8-4144-6EC8-62ACCC60F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C8D04-0469-CA26-26E5-4E3C074792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548C4-5FCD-65E7-61A9-34DB3F56C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A6F63-6481-1E47-A6EC-26350025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83A3-4D7E-4D93-BFD0-15D1D9144218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5FED5-7C12-59F8-FBB5-1E1534A81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53301-755B-340C-7969-94EFD334C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4F4-68E5-4815-A49D-EFB9806B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3868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F9835-5CCA-E7CE-71FC-3077A3A2C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84172-8D17-1965-F246-4C57C0548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4952-EAC7-FE37-A70A-BD8AA3768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E90335-488D-14F7-0BDC-06E7BDFF9E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1215C7-DF02-8045-7E25-8A2046F61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C0763-11E4-8710-A556-29C44FFF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83A3-4D7E-4D93-BFD0-15D1D9144218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99F5D3-59D2-B378-C7A1-AD99F27F9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06FD43-F49C-CBC2-2FCE-624B95E2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4F4-68E5-4815-A49D-EFB9806B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1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CF34-2705-9329-0494-8A2568956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9557F7-6D61-8CEB-5E77-785424A3C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83A3-4D7E-4D93-BFD0-15D1D9144218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4B2762-10E5-CDE6-C543-F1952D1AF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9C58F-D8CB-896D-E5A5-18D011E6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4F4-68E5-4815-A49D-EFB9806B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5708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EC16C-293E-08A6-E31B-82A75EC5D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83A3-4D7E-4D93-BFD0-15D1D9144218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F04574-862C-715F-F400-522D46A7A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DAF7C-6045-2B4F-2686-F79F2DEA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4F4-68E5-4815-A49D-EFB9806B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173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0D5CA-2181-D66F-AD30-90AFB7C62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079A-DBD5-C2A8-C8CA-445D3EF42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6007B-F473-83FD-B582-928DA0599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D4639-A129-0C6E-3AE2-52F89B23F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83A3-4D7E-4D93-BFD0-15D1D9144218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05A98-48FF-CEE8-1D77-DB70F4C1C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34D8B-98AD-0A29-D8BE-4623B19D2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4F4-68E5-4815-A49D-EFB9806B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345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A752-8895-22A0-A762-04741DF4F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006741-A545-4CDA-1380-DD3F9E8B31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69D8F-A726-DB2A-7EE5-1332C785F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4D280-F745-B856-AF07-E7B3557E7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83A3-4D7E-4D93-BFD0-15D1D9144218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7081A-19B6-FFF3-CC98-E074018D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33F5E6-76AC-0314-A39A-C4636EA0B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D94F4-68E5-4815-A49D-EFB9806B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2353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B2D0C-3783-B6EC-A447-E0323F4D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B8CAB6-7944-E740-E481-2EEAA3939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4AAB7-BF61-3516-C0D5-1B66AF0BC0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483A3-4D7E-4D93-BFD0-15D1D9144218}" type="datetimeFigureOut">
              <a:rPr lang="en-GB" smtClean="0"/>
              <a:t>09/04/2024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20367-8967-DC01-8D42-F65850B91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8B0E-D725-48EB-5DBB-B9B349F3E2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D94F4-68E5-4815-A49D-EFB9806BBC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4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hingspeak.com/" TargetMode="Externa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dev.blues.io/notehub/notehub-walkthrough/#what-is-notehub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uk.mathworks.com/products/matlab.html" TargetMode="Externa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7FC5-6308-C559-B3CA-4044A702D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Glossary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25067-46BB-0AE2-4475-FEDFC7B453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47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D7220-700B-6A60-85B8-86AFAD6B6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Thingspeak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372A9-834B-C48F-7979-FE2C358554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Main data hosting &amp; dashboard platform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https://thingspeak.com/</a:t>
            </a:r>
            <a:r>
              <a:rPr lang="en-GB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EA242F-1168-BD01-C65C-2791E44D76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24894"/>
            <a:ext cx="5181600" cy="3352800"/>
          </a:xfrm>
        </p:spPr>
      </p:pic>
    </p:spTree>
    <p:extLst>
      <p:ext uri="{BB962C8B-B14F-4D97-AF65-F5344CB8AC3E}">
        <p14:creationId xmlns:p14="http://schemas.microsoft.com/office/powerpoint/2010/main" val="388156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B6C84-2F01-A27A-BD09-1B97B68E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Blues </a:t>
            </a:r>
            <a:r>
              <a:rPr lang="en-GB" dirty="0" err="1"/>
              <a:t>Notehub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1FB4F-9690-B4C5-230E-B1BBCC482C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Data forwarding &amp; device health monitoring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https://dev.blues.io/notehub/notehub-walkthrough/#what-is-notehub</a:t>
            </a:r>
            <a:r>
              <a:rPr lang="en-GB" dirty="0"/>
              <a:t>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5323B7-5C36-E539-7EC0-795F75C251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761392"/>
            <a:ext cx="5181600" cy="2479804"/>
          </a:xfrm>
        </p:spPr>
      </p:pic>
    </p:spTree>
    <p:extLst>
      <p:ext uri="{BB962C8B-B14F-4D97-AF65-F5344CB8AC3E}">
        <p14:creationId xmlns:p14="http://schemas.microsoft.com/office/powerpoint/2010/main" val="1317263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B9D-3F39-E1D8-ED8D-CF113B6B2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A277E-715C-DDFC-00DB-463E77F2F7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programming language and platform</a:t>
            </a:r>
          </a:p>
          <a:p>
            <a:r>
              <a:rPr lang="en-GB" dirty="0"/>
              <a:t>Compatible with </a:t>
            </a:r>
            <a:r>
              <a:rPr lang="en-GB" dirty="0" err="1"/>
              <a:t>Thingspeak</a:t>
            </a:r>
            <a:endParaRPr lang="en-GB" dirty="0"/>
          </a:p>
          <a:p>
            <a:r>
              <a:rPr lang="en-GB" dirty="0"/>
              <a:t>Can be used to plot additional figures on the web dashboard or to process downloaded data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4B94F-B608-6059-04C9-A5EC8CA199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https://uk.mathworks.com/products/matlab.html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0128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24EE-CE52-DC79-0086-D3838B265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Arduino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62B21-6CA9-D09C-98EC-1859465046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A brand of microcontrollers</a:t>
            </a:r>
          </a:p>
          <a:p>
            <a:endParaRPr lang="en-GB" dirty="0"/>
          </a:p>
          <a:p>
            <a:r>
              <a:rPr lang="en-GB" dirty="0"/>
              <a:t>May refer to either a microcontroller or the IDE (software) used to program them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https://www.arduino.cc/</a:t>
            </a:r>
            <a:r>
              <a:rPr lang="en-GB" dirty="0"/>
              <a:t>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A0A3B9-38A5-D804-8E7C-7822A9D56B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9339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813D-1FB8-5B7D-CE21-A53BBA8C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terms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CA3312-B569-4F0B-1F1E-B688B5D4B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35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BB93-AF6B-4575-B685-AD9F83457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D6F1C-F582-2D58-F3D3-0FEB69CFB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NO2 = Nitrogen Dioxide</a:t>
            </a:r>
          </a:p>
          <a:p>
            <a:r>
              <a:rPr lang="en-GB" dirty="0"/>
              <a:t>SO2 = Sulphur Dioxide</a:t>
            </a:r>
          </a:p>
          <a:p>
            <a:r>
              <a:rPr lang="en-GB" dirty="0"/>
              <a:t>PPM, ppm = Parts Per Million</a:t>
            </a:r>
          </a:p>
          <a:p>
            <a:r>
              <a:rPr lang="en-GB" dirty="0"/>
              <a:t>PM = Particulate Matter</a:t>
            </a:r>
          </a:p>
          <a:p>
            <a:r>
              <a:rPr lang="en-GB" dirty="0"/>
              <a:t>PM1.0 = Extremely fine particulates, diameter &lt; 1 microns</a:t>
            </a:r>
          </a:p>
          <a:p>
            <a:r>
              <a:rPr lang="en-GB" dirty="0"/>
              <a:t>PM2.5 = Fine particles, diameter &lt; 2.5 microns</a:t>
            </a:r>
          </a:p>
          <a:p>
            <a:r>
              <a:rPr lang="en-GB" dirty="0"/>
              <a:t>PM10 = Particles, diameter &lt; 10 microns</a:t>
            </a:r>
          </a:p>
          <a:p>
            <a:r>
              <a:rPr lang="en-GB" dirty="0"/>
              <a:t>dB = Decibels</a:t>
            </a:r>
          </a:p>
          <a:p>
            <a:r>
              <a:rPr lang="en-GB" dirty="0"/>
              <a:t>RH = Relative Humidity</a:t>
            </a:r>
          </a:p>
        </p:txBody>
      </p:sp>
    </p:spTree>
    <p:extLst>
      <p:ext uri="{BB962C8B-B14F-4D97-AF65-F5344CB8AC3E}">
        <p14:creationId xmlns:p14="http://schemas.microsoft.com/office/powerpoint/2010/main" val="854235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AEAFB22-F45D-2B11-DE79-2D3BD870C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components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A92DA-1B53-38CE-5EDB-C8335F8F8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LiPo = Lithium Polymer battery</a:t>
            </a:r>
          </a:p>
          <a:p>
            <a:r>
              <a:rPr lang="en-GB" dirty="0"/>
              <a:t>Qwiic = A type of connector (small, 4 pins)</a:t>
            </a:r>
          </a:p>
          <a:p>
            <a:r>
              <a:rPr lang="en-GB" dirty="0"/>
              <a:t>Grove = A type of connector (larger than Qwiic, 4 pins)</a:t>
            </a:r>
          </a:p>
          <a:p>
            <a:r>
              <a:rPr lang="en-GB" dirty="0"/>
              <a:t>Notecard = An IoT device that transmits collected data</a:t>
            </a:r>
          </a:p>
          <a:p>
            <a:r>
              <a:rPr lang="en-GB" dirty="0"/>
              <a:t>Swan = The microcontroller or “brains” of the monitors</a:t>
            </a:r>
          </a:p>
          <a:p>
            <a:r>
              <a:rPr lang="en-GB" dirty="0"/>
              <a:t>Notecarrier = The PCB that connects the Notecard, Swan and various ports</a:t>
            </a:r>
          </a:p>
          <a:p>
            <a:r>
              <a:rPr lang="en-GB" dirty="0"/>
              <a:t>JST = A type of connector (small, 2 pins), used for batteries</a:t>
            </a:r>
          </a:p>
        </p:txBody>
      </p:sp>
    </p:spTree>
    <p:extLst>
      <p:ext uri="{BB962C8B-B14F-4D97-AF65-F5344CB8AC3E}">
        <p14:creationId xmlns:p14="http://schemas.microsoft.com/office/powerpoint/2010/main" val="1042534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6B35D-1C4D-A650-6015-580423B2F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General electronics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C746-19F1-C7AB-FEB3-041A66613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V = Volts</a:t>
            </a:r>
          </a:p>
          <a:p>
            <a:r>
              <a:rPr lang="en-GB" dirty="0"/>
              <a:t>I2C = A common communication protocol</a:t>
            </a:r>
          </a:p>
          <a:p>
            <a:r>
              <a:rPr lang="en-GB" dirty="0"/>
              <a:t>UART = A common communication protocol</a:t>
            </a:r>
          </a:p>
          <a:p>
            <a:r>
              <a:rPr lang="en-GB" dirty="0"/>
              <a:t>OTA = Over-The-Air (wireless)</a:t>
            </a:r>
          </a:p>
          <a:p>
            <a:r>
              <a:rPr lang="en-GB" dirty="0"/>
              <a:t>JSON = A data formatting standard</a:t>
            </a:r>
          </a:p>
          <a:p>
            <a:r>
              <a:rPr lang="en-GB" dirty="0"/>
              <a:t>CSV = Comma Separated Variables, a common file type, can be opened as a Spreadsheet in Excel</a:t>
            </a:r>
          </a:p>
          <a:p>
            <a:r>
              <a:rPr lang="en-GB" dirty="0"/>
              <a:t>API request = A method of retrieving data from a website</a:t>
            </a:r>
          </a:p>
          <a:p>
            <a:r>
              <a:rPr lang="en-GB" dirty="0"/>
              <a:t>IDE = Integrated development environment (software development application)</a:t>
            </a:r>
          </a:p>
        </p:txBody>
      </p:sp>
    </p:spTree>
    <p:extLst>
      <p:ext uri="{BB962C8B-B14F-4D97-AF65-F5344CB8AC3E}">
        <p14:creationId xmlns:p14="http://schemas.microsoft.com/office/powerpoint/2010/main" val="112744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BC30-7896-A0BD-1A30-6D254B86B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Sensors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3B773-97AC-54D0-F98C-AFE4474B6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46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C5E6B-473D-7C1B-3474-7D3B43CFC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Plantower</a:t>
            </a:r>
            <a:r>
              <a:rPr lang="en-GB" dirty="0"/>
              <a:t> PMS5003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E203D-771F-0FAE-30F6-46CE88CF94C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Particulate matter sensor</a:t>
            </a:r>
          </a:p>
        </p:txBody>
      </p:sp>
      <p:pic>
        <p:nvPicPr>
          <p:cNvPr id="1026" name="Picture 2" descr="Raspberry Pi Based Enviro+ pHAT Detects Indoor and Outdoor Atmospheric ...">
            <a:extLst>
              <a:ext uri="{FF2B5EF4-FFF2-40B4-BE49-F238E27FC236}">
                <a16:creationId xmlns:a16="http://schemas.microsoft.com/office/drawing/2014/main" id="{C57A5CE1-D499-3BE8-398C-DA4BB90EFF4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1966276"/>
            <a:ext cx="5181600" cy="407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850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8B18-173B-BD7C-9B55-E7D4DD068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SHT35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84E0E-9E38-B4D2-A59A-DE6CEC07D4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Temperature and humidity sensor</a:t>
            </a:r>
          </a:p>
        </p:txBody>
      </p:sp>
      <p:pic>
        <p:nvPicPr>
          <p:cNvPr id="2050" name="Picture 2" descr="M5Stackで始めるセンサ・インターフェーシング (2) ディジタル温湿度センサSHT35を利用 - Arduinoクックブック">
            <a:extLst>
              <a:ext uri="{FF2B5EF4-FFF2-40B4-BE49-F238E27FC236}">
                <a16:creationId xmlns:a16="http://schemas.microsoft.com/office/drawing/2014/main" id="{EA67F49E-8A65-CB55-7512-3149B499B3B1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75" y="2729706"/>
            <a:ext cx="451485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034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3067-95A0-24E8-4461-683484B96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WS3 Weather Station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289D2A-E842-C0DE-4B79-01FADB64A8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Rain gauge, wind speed &amp; wind direction sensors</a:t>
            </a:r>
          </a:p>
        </p:txBody>
      </p:sp>
      <p:pic>
        <p:nvPicPr>
          <p:cNvPr id="3076" name="Picture 4" descr="Weather Station Kit with Anemometer/Wind Vane/Rain Bucket - DFRobot">
            <a:extLst>
              <a:ext uri="{FF2B5EF4-FFF2-40B4-BE49-F238E27FC236}">
                <a16:creationId xmlns:a16="http://schemas.microsoft.com/office/drawing/2014/main" id="{150A7A76-3C6F-1A81-FB8E-DA400E78BDB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596" y="2020185"/>
            <a:ext cx="5279066" cy="351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884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2c decibel sound level meter module for arduino esp32 raspberry pi">
            <a:extLst>
              <a:ext uri="{FF2B5EF4-FFF2-40B4-BE49-F238E27FC236}">
                <a16:creationId xmlns:a16="http://schemas.microsoft.com/office/drawing/2014/main" id="{2F7D72EE-AADC-CA92-0085-EEF90E0B2D6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8488" y="1027906"/>
            <a:ext cx="5358256" cy="5358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C43DC38-84A1-BF5B-3C1E-E1C13D1E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Decibel 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05D2-1E9F-B44A-826E-1CC7453E68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637028" cy="4351338"/>
          </a:xfrm>
        </p:spPr>
        <p:txBody>
          <a:bodyPr/>
          <a:lstStyle/>
          <a:p>
            <a:r>
              <a:rPr lang="en-GB" dirty="0"/>
              <a:t>Decibel sound level meter</a:t>
            </a:r>
          </a:p>
          <a:p>
            <a:endParaRPr lang="en-GB" dirty="0"/>
          </a:p>
          <a:p>
            <a:r>
              <a:rPr lang="en-GB" dirty="0"/>
              <a:t>Measurement range: 35 – 120 dB</a:t>
            </a:r>
          </a:p>
          <a:p>
            <a:r>
              <a:rPr lang="en-GB" dirty="0"/>
              <a:t>Accuracy: ±2 dB SPL</a:t>
            </a:r>
          </a:p>
          <a:p>
            <a:endParaRPr lang="en-GB" dirty="0"/>
          </a:p>
          <a:p>
            <a:r>
              <a:rPr lang="en-GB" dirty="0"/>
              <a:t>Interface: I2C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7403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54E7-AC96-5BC4-B42B-77DE8917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NO2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51CF-7E29-CE05-7F1F-B39E6EB5B1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Factory Calibrated Electrochemical Nitrogen Dioxide Sensor </a:t>
            </a:r>
          </a:p>
          <a:p>
            <a:r>
              <a:rPr lang="en-GB" dirty="0"/>
              <a:t>Measurement range: 0-20ppm</a:t>
            </a:r>
          </a:p>
          <a:p>
            <a:r>
              <a:rPr lang="en-GB" dirty="0"/>
              <a:t>Resolution: 0.1ppm</a:t>
            </a:r>
          </a:p>
          <a:p>
            <a:endParaRPr lang="en-GB" dirty="0"/>
          </a:p>
          <a:p>
            <a:r>
              <a:rPr lang="en-GB" dirty="0"/>
              <a:t>Interface: I2C</a:t>
            </a:r>
          </a:p>
        </p:txBody>
      </p:sp>
      <p:pic>
        <p:nvPicPr>
          <p:cNvPr id="5122" name="Picture 2" descr="Gravity: Factory Calibrated Electrochemical Nitrogen Dioxide Sensor (0-20ppm, I2C&amp;UART)">
            <a:extLst>
              <a:ext uri="{FF2B5EF4-FFF2-40B4-BE49-F238E27FC236}">
                <a16:creationId xmlns:a16="http://schemas.microsoft.com/office/drawing/2014/main" id="{3A7484F1-FE43-7BC5-FC6B-7D30B203F0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263" y="2243469"/>
            <a:ext cx="5231219" cy="348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051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854E7-AC96-5BC4-B42B-77DE8917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SO2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951CF-7E29-CE05-7F1F-B39E6EB5B1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Factory Calibrated Electrochemical Sulphur Dioxide Sensor </a:t>
            </a:r>
          </a:p>
          <a:p>
            <a:r>
              <a:rPr lang="en-GB" dirty="0"/>
              <a:t>Measurement range: 0-20ppm</a:t>
            </a:r>
          </a:p>
          <a:p>
            <a:r>
              <a:rPr lang="en-GB" dirty="0"/>
              <a:t>Resolution: 0.1ppm</a:t>
            </a:r>
          </a:p>
          <a:p>
            <a:endParaRPr lang="en-GB" dirty="0"/>
          </a:p>
          <a:p>
            <a:r>
              <a:rPr lang="en-GB" dirty="0"/>
              <a:t>Interface: I2C</a:t>
            </a:r>
          </a:p>
        </p:txBody>
      </p:sp>
      <p:pic>
        <p:nvPicPr>
          <p:cNvPr id="5122" name="Picture 2" descr="Gravity: Factory Calibrated Electrochemical Nitrogen Dioxide Sensor (0-20ppm, I2C&amp;UART)">
            <a:extLst>
              <a:ext uri="{FF2B5EF4-FFF2-40B4-BE49-F238E27FC236}">
                <a16:creationId xmlns:a16="http://schemas.microsoft.com/office/drawing/2014/main" id="{3A7484F1-FE43-7BC5-FC6B-7D30B203F09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263" y="2243469"/>
            <a:ext cx="5231219" cy="348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62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BC494-B997-F1B3-FD25-60833F31C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&amp; websites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23D75-5A8E-53F4-8962-E6EC8B259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51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392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Glossary</vt:lpstr>
      <vt:lpstr>Sensors</vt:lpstr>
      <vt:lpstr>Plantower PMS5003</vt:lpstr>
      <vt:lpstr>SHT35</vt:lpstr>
      <vt:lpstr>WS3 Weather Station</vt:lpstr>
      <vt:lpstr>Decibel meter</vt:lpstr>
      <vt:lpstr>NO2 Sensor</vt:lpstr>
      <vt:lpstr>SO2 Sensor</vt:lpstr>
      <vt:lpstr>Software &amp; websites</vt:lpstr>
      <vt:lpstr>Thingspeak</vt:lpstr>
      <vt:lpstr>Blues Notehub</vt:lpstr>
      <vt:lpstr>MATLAB</vt:lpstr>
      <vt:lpstr>Arduino</vt:lpstr>
      <vt:lpstr>Other terms</vt:lpstr>
      <vt:lpstr>Sensors</vt:lpstr>
      <vt:lpstr>Other components</vt:lpstr>
      <vt:lpstr>General electronics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Glossary</dc:title>
  <dc:creator>Hazel Mitchell</dc:creator>
  <cp:lastModifiedBy>Hazel Mitchell</cp:lastModifiedBy>
  <cp:revision>6</cp:revision>
  <dcterms:created xsi:type="dcterms:W3CDTF">2024-04-09T13:15:47Z</dcterms:created>
  <dcterms:modified xsi:type="dcterms:W3CDTF">2024-04-09T14:00:09Z</dcterms:modified>
</cp:coreProperties>
</file>