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6" r:id="rId1"/>
  </p:sldMasterIdLst>
  <p:notesMasterIdLst>
    <p:notesMasterId r:id="rId23"/>
  </p:notesMasterIdLst>
  <p:sldIdLst>
    <p:sldId id="256" r:id="rId2"/>
    <p:sldId id="277" r:id="rId3"/>
    <p:sldId id="260" r:id="rId4"/>
    <p:sldId id="258" r:id="rId5"/>
    <p:sldId id="269" r:id="rId6"/>
    <p:sldId id="259" r:id="rId7"/>
    <p:sldId id="261" r:id="rId8"/>
    <p:sldId id="262" r:id="rId9"/>
    <p:sldId id="263" r:id="rId10"/>
    <p:sldId id="264" r:id="rId11"/>
    <p:sldId id="265" r:id="rId12"/>
    <p:sldId id="272" r:id="rId13"/>
    <p:sldId id="276" r:id="rId14"/>
    <p:sldId id="273" r:id="rId15"/>
    <p:sldId id="274" r:id="rId16"/>
    <p:sldId id="275" r:id="rId17"/>
    <p:sldId id="266" r:id="rId18"/>
    <p:sldId id="267" r:id="rId19"/>
    <p:sldId id="268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9" autoAdjust="0"/>
    <p:restoredTop sz="89842" autoAdjust="0"/>
  </p:normalViewPr>
  <p:slideViewPr>
    <p:cSldViewPr snapToGrid="0">
      <p:cViewPr>
        <p:scale>
          <a:sx n="103" d="100"/>
          <a:sy n="103" d="100"/>
        </p:scale>
        <p:origin x="907" y="101"/>
      </p:cViewPr>
      <p:guideLst/>
    </p:cSldViewPr>
  </p:slideViewPr>
  <p:outlineViewPr>
    <p:cViewPr>
      <p:scale>
        <a:sx n="33" d="100"/>
        <a:sy n="33" d="100"/>
      </p:scale>
      <p:origin x="0" y="-1963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4D248-1A35-44C6-8CCD-E7E8C3F9CB92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242-9518-4177-B32F-724D8B6E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89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49242-9518-4177-B32F-724D8B6E37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86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Mutual information is a global metric, sensitive to occlusions, non-</a:t>
            </a:r>
            <a:r>
              <a:rPr lang="en-US" dirty="0" err="1"/>
              <a:t>homogenious</a:t>
            </a:r>
            <a:r>
              <a:rPr lang="en-US" dirty="0"/>
              <a:t> image intensity response. Maybe a result of overlap invariance, images of low resolution or interpolation methods</a:t>
            </a:r>
          </a:p>
          <a:p>
            <a:r>
              <a:rPr lang="en-US" dirty="0"/>
              <a:t>No spatial context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49242-9518-4177-B32F-724D8B6E37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8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451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367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214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19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45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580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525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974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8270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25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36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CE7C4C-5305-42F7-8409-9C2A3A03EF86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1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8" r:id="rId2"/>
    <p:sldLayoutId id="2147484129" r:id="rId3"/>
    <p:sldLayoutId id="2147484130" r:id="rId4"/>
    <p:sldLayoutId id="2147484131" r:id="rId5"/>
    <p:sldLayoutId id="2147484132" r:id="rId6"/>
    <p:sldLayoutId id="2147484133" r:id="rId7"/>
    <p:sldLayoutId id="2147484134" r:id="rId8"/>
    <p:sldLayoutId id="2147484135" r:id="rId9"/>
    <p:sldLayoutId id="2147484136" r:id="rId10"/>
    <p:sldLayoutId id="214748413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E20A-D331-4D93-9608-B15F145DC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Maximum Distance Gradient for Robust Image Registration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19FD6-6149-46FD-AABD-E524D572E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Chrouk Kasem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E326F-D67A-41AD-8802-BCFE8BA7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423B4-C061-41A7-9290-408D0878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ECSE 626 – Project – Chrouk Kassem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3A295-B239-4546-AFA5-6DCFFB4C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34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5063-CE14-441A-ABC7-AA2EBD8F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Similarity Metric : 4-dimensional MI And Orientation Information Of Signed MDG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F2C0-B513-4531-A40F-D301D50B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7A484-AABB-4EB9-B0A0-A156AB9E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DFFB9-0C27-41B1-8BAC-4E50990C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6A211-485D-4976-88A4-719E5281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3688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E9F7-4F54-42F6-AF6B-EB11E6C3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- Multi-resolution Gaussian Pyramid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0529-2BAA-4FC7-80E2-B6D86FFD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9A071-0F1E-4173-A9E9-EE3AE02D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8AD16-7E39-416C-8641-C41F2126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017CB-964A-4F71-B301-B4DEAC65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024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E9F7-4F54-42F6-AF6B-EB11E6C3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- Find Signed MDG Feature Field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0529-2BAA-4FC7-80E2-B6D86FFD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C7267-8F23-4EC1-8743-C34AE654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07E18-99ED-4DD5-8B2A-E7DFD18C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3D232-DDDA-45C8-8740-A34E5C4D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685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E9F7-4F54-42F6-AF6B-EB11E6C3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Find 4-D MI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0529-2BAA-4FC7-80E2-B6D86FFD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9774A-C070-4A6C-9BCB-C4448C9E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1B998-B0B0-4026-9AEC-1D6C34E3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474F4-A79C-40A8-BCA4-AC7EF3E8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031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E9F7-4F54-42F6-AF6B-EB11E6C3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- Find Orientation Information Of The Signed MDG Feature Field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0529-2BAA-4FC7-80E2-B6D86FFD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E70B7-3159-4437-A23A-80D1A00A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C2106-D247-44F5-BDFA-4CB5BCC5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3A00B-4894-4DB9-8B63-17EB8777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83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E9F7-4F54-42F6-AF6B-EB11E6C3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- Compute Similarity Metric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0529-2BAA-4FC7-80E2-B6D86FFD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5864C-B9F5-4EAF-8D58-04EF015B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5EB38-E66C-4280-80FA-5F16209F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660AF-6D6B-4065-B3B2-8D4FA62F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190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E9F7-4F54-42F6-AF6B-EB11E6C3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- Find Transformation That Yields That Maximizes 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0529-2BAA-4FC7-80E2-B6D86FFD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860B5-C509-47A9-A81C-CF82F3BD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2C9C4-B510-4551-B34C-DE955344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F85F2-3E98-49AB-B066-7D96370D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575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8DE8-6E0D-4F6F-A65E-01A8C83C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Probing Plots Of Proposed Similarity Metric Versus Conventional 2-d MI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BF5A-A965-4B21-B438-24C4E44F7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0441C-0EF3-475A-BCE8-C904FF96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82A1B-0235-44B5-BFC5-BD0A83B8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B2B16-FA1B-4374-9CE9-052C16BF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701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8DE8-6E0D-4F6F-A65E-01A8C83C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Probing Plots Of Proposed Similarity Metric Versus Conventional 2-d MI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BF5A-A965-4B21-B438-24C4E44F7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15160-2ED9-4AFE-822D-728AF8EC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1A525-85D6-4E58-88FF-67976FE7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12C01-0364-4B1D-9E30-FE1D90C1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208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0289-0161-4200-8C7D-6109DF79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Registered Image Error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6853E-21AA-4C2C-901B-369FF465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0C03-44CE-4C52-9A2A-770D0839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B3A51-F9C6-4F18-84C7-391E0884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3D142-E1E5-44CD-BE12-A6B500A0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19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3DE5-F139-4C2D-917A-0024F5DB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Skeleton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2D27E-DC83-4CA8-92D2-D74666593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40000" lnSpcReduction="20000"/>
          </a:bodyPr>
          <a:lstStyle/>
          <a:p>
            <a:r>
              <a:rPr lang="en-US"/>
              <a:t>Introduction: </a:t>
            </a:r>
          </a:p>
          <a:p>
            <a:pPr lvl="1"/>
            <a:r>
              <a:rPr lang="en-US"/>
              <a:t>Image Registration: Applications And Limitations</a:t>
            </a:r>
          </a:p>
          <a:p>
            <a:r>
              <a:rPr lang="en-US"/>
              <a:t>Theory: </a:t>
            </a:r>
          </a:p>
          <a:p>
            <a:pPr lvl="1"/>
            <a:r>
              <a:rPr lang="en-US"/>
              <a:t>Why Mutual Information In Image Registration? </a:t>
            </a:r>
          </a:p>
          <a:p>
            <a:pPr lvl="1"/>
            <a:r>
              <a:rPr lang="en-US"/>
              <a:t>Limitations Of Mi And Proposed Improvements</a:t>
            </a:r>
          </a:p>
          <a:p>
            <a:pPr lvl="1"/>
            <a:r>
              <a:rPr lang="en-US"/>
              <a:t>MDG Feature Field Vs. Intensity Gradient</a:t>
            </a:r>
          </a:p>
          <a:p>
            <a:pPr lvl="1"/>
            <a:r>
              <a:rPr lang="en-US"/>
              <a:t>What’s MDG Feature Field? Signed MDG Feature Field</a:t>
            </a:r>
          </a:p>
          <a:p>
            <a:pPr lvl="1"/>
            <a:r>
              <a:rPr lang="en-US"/>
              <a:t>Similarity Metric : 4-dimensional MI And Orientation Information Of Signed MDG</a:t>
            </a:r>
          </a:p>
          <a:p>
            <a:r>
              <a:rPr lang="en-US"/>
              <a:t>Implementation: </a:t>
            </a:r>
          </a:p>
          <a:p>
            <a:pPr lvl="1"/>
            <a:r>
              <a:rPr lang="en-US"/>
              <a:t>Flowchart 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/>
              <a:t>Import Image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/>
              <a:t>Multi-resolution Gaussian Pyramid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/>
              <a:t>At Each Resolution: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/>
              <a:t>Find Signed MDG Feature Field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/>
              <a:t>Find 4D MI That Takes Magnitude Of MDG Feature Field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/>
              <a:t>Find Orientation Information Of The Signed MDG Feature Field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/>
              <a:t>Compute Similarity Metric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/>
              <a:t>Find Transformation That Yields That Maximizes S</a:t>
            </a:r>
          </a:p>
          <a:p>
            <a:r>
              <a:rPr lang="en-US"/>
              <a:t>Results And Discussion:</a:t>
            </a:r>
          </a:p>
          <a:p>
            <a:pPr lvl="1"/>
            <a:r>
              <a:rPr lang="en-US"/>
              <a:t>Probing Plots Of Proposed Similarity Metric Versus Conventional 2-d MI Measure</a:t>
            </a:r>
          </a:p>
          <a:p>
            <a:pPr lvl="1"/>
            <a:r>
              <a:rPr lang="en-US"/>
              <a:t>Registered Image Error Bar</a:t>
            </a:r>
          </a:p>
          <a:p>
            <a:r>
              <a:rPr lang="en-US"/>
              <a:t>Summary </a:t>
            </a:r>
          </a:p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8B03B-0360-42CF-ADDB-F0CE4208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8B5E2-9970-4DC8-8F57-8E71B2AA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DDB03-CCA7-4A39-8D0A-46C61D30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7FCE7C4C-5305-42F7-8409-9C2A3A03EF8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9953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C9A9-D895-488B-9DFA-BC809373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BFFC2-BEC5-4D90-AEDD-5450360E9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8A37B-15AB-4471-BE15-82224997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3AF59-53C0-4112-A4CC-F69F6A82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1DE02-91AC-425F-A7B7-8C05C74A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003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9159E4-3096-46BF-9A14-F64C258B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E8312C-5B91-4DD0-8363-36654F9B7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4F0D24C-6AA2-4361-AB92-22789E43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093001A-3723-4F93-982B-233B9DF8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DD84797-B1CA-4A6C-9A33-D96E6CFA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57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3DE5-F139-4C2D-917A-0024F5DB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2D27E-DC83-4CA8-92D2-D74666593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Introduction: </a:t>
            </a:r>
          </a:p>
          <a:p>
            <a:pPr lvl="1"/>
            <a:r>
              <a:rPr lang="en-US" dirty="0"/>
              <a:t>Image Registration: Applications And Limitations</a:t>
            </a:r>
          </a:p>
          <a:p>
            <a:r>
              <a:rPr lang="en-US" dirty="0"/>
              <a:t>Theory: </a:t>
            </a:r>
          </a:p>
          <a:p>
            <a:pPr lvl="1"/>
            <a:r>
              <a:rPr lang="en-US" dirty="0"/>
              <a:t>Why Mutual Information In Image Registration? </a:t>
            </a:r>
          </a:p>
          <a:p>
            <a:pPr lvl="1"/>
            <a:r>
              <a:rPr lang="en-US" dirty="0"/>
              <a:t>Limitations Of Mi And Proposed Improvements</a:t>
            </a:r>
          </a:p>
          <a:p>
            <a:pPr lvl="1"/>
            <a:r>
              <a:rPr lang="en-US" dirty="0"/>
              <a:t>MDG Feature Field Vs. Intensity Gradient</a:t>
            </a:r>
          </a:p>
          <a:p>
            <a:pPr lvl="1"/>
            <a:r>
              <a:rPr lang="en-US" dirty="0"/>
              <a:t>What’s MDG Feature Field? Signed MDG Feature Field</a:t>
            </a:r>
          </a:p>
          <a:p>
            <a:pPr lvl="1"/>
            <a:r>
              <a:rPr lang="en-US" dirty="0"/>
              <a:t>Similarity Metric : 4-dimensional MI And Orientation Information Of Signed MDG</a:t>
            </a:r>
          </a:p>
          <a:p>
            <a:r>
              <a:rPr lang="en-US" dirty="0"/>
              <a:t>Implementation: </a:t>
            </a:r>
          </a:p>
          <a:p>
            <a:pPr lvl="1"/>
            <a:r>
              <a:rPr lang="en-US" dirty="0"/>
              <a:t>Flowchart 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Import Image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Multi-resolution Gaussian Pyramid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At Each Resolution: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/>
              <a:t>Find Signed MDG Feature Field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/>
              <a:t>Find 4D MI That Takes Magnitude Of MDG Feature Field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/>
              <a:t>Find Orientation Information Of The Signed MDG Feature Field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/>
              <a:t>Compute Similarity Metric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/>
              <a:t>Find Transformation That Yields That Maximizes S</a:t>
            </a:r>
          </a:p>
          <a:p>
            <a:r>
              <a:rPr lang="en-US" dirty="0"/>
              <a:t>Results And Discussion:</a:t>
            </a:r>
          </a:p>
          <a:p>
            <a:pPr lvl="1"/>
            <a:r>
              <a:rPr lang="en-US" dirty="0"/>
              <a:t>Probing Plots Of Proposed Similarity Metric Versus Conventional 2-d MI Measure</a:t>
            </a:r>
          </a:p>
          <a:p>
            <a:pPr lvl="1"/>
            <a:r>
              <a:rPr lang="en-US" dirty="0"/>
              <a:t>Registered Image Error Bar</a:t>
            </a:r>
          </a:p>
          <a:p>
            <a:r>
              <a:rPr lang="en-US" dirty="0"/>
              <a:t>Summary </a:t>
            </a:r>
          </a:p>
          <a:p>
            <a:r>
              <a:rPr lang="en-US" dirty="0"/>
              <a:t>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8B03B-0360-42CF-ADDB-F0CE4208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8B5E2-9970-4DC8-8F57-8E71B2AA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DDB03-CCA7-4A39-8D0A-46C61D30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50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BDBF67-6034-4438-8C46-F506C66A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667579" cy="1450757"/>
          </a:xfrm>
        </p:spPr>
        <p:txBody>
          <a:bodyPr>
            <a:normAutofit/>
          </a:bodyPr>
          <a:lstStyle/>
          <a:p>
            <a:r>
              <a:rPr lang="en-US" dirty="0"/>
              <a:t>Image Registration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B38598-6FEA-4EDF-B45B-88D46916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247871" cy="555495"/>
          </a:xfrm>
        </p:spPr>
        <p:txBody>
          <a:bodyPr/>
          <a:lstStyle/>
          <a:p>
            <a:r>
              <a:rPr lang="en-US" dirty="0"/>
              <a:t>Image registration in medical imaging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150A7EA-878A-4572-A192-A2A96F9E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332BBB1-29BD-44F7-80E8-2F691ADF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8BA558D-B2C7-4D9C-8EBD-4C8BAA97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4</a:t>
            </a:fld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4E92FE-6A64-4874-8FFA-49A28D4A7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9" t="4319" r="13115" b="11844"/>
          <a:stretch/>
        </p:blipFill>
        <p:spPr>
          <a:xfrm>
            <a:off x="8973013" y="3166946"/>
            <a:ext cx="3218987" cy="31743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A7FB0B-4061-401A-B96D-6E231D26E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7" t="4719" r="14939" b="18398"/>
          <a:stretch/>
        </p:blipFill>
        <p:spPr>
          <a:xfrm>
            <a:off x="527824" y="2525700"/>
            <a:ext cx="3359083" cy="31457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E64E69-E42C-4BFE-9A74-3A1D98B7FE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0" r="20564" b="20655"/>
          <a:stretch/>
        </p:blipFill>
        <p:spPr>
          <a:xfrm>
            <a:off x="4469230" y="2525705"/>
            <a:ext cx="3129700" cy="31457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41DEB4-412F-42B6-AB5D-D280A7B67B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7" t="3942" r="13178" b="11268"/>
          <a:stretch/>
        </p:blipFill>
        <p:spPr>
          <a:xfrm>
            <a:off x="8985413" y="0"/>
            <a:ext cx="3194186" cy="32201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70C5B9-4648-45F6-982D-37492109E80F}"/>
              </a:ext>
            </a:extLst>
          </p:cNvPr>
          <p:cNvSpPr txBox="1"/>
          <p:nvPr/>
        </p:nvSpPr>
        <p:spPr>
          <a:xfrm>
            <a:off x="11627005" y="349405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9072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BDBF67-6034-4438-8C46-F506C66A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Registration - Limitations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B38598-6FEA-4EDF-B45B-88D46916D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Need to find a transformation matrix that aligns images </a:t>
            </a:r>
          </a:p>
          <a:p>
            <a:pPr marL="201168" lvl="1" indent="0">
              <a:buNone/>
            </a:pPr>
            <a:r>
              <a:rPr lang="en-US" dirty="0"/>
              <a:t>	Multi-modal : images from different resolutions</a:t>
            </a:r>
          </a:p>
          <a:p>
            <a:pPr marL="201168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BB496-71D6-4075-9B17-908DED10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08FC1-D02E-40A2-B5C7-D45C5FD0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61303-0302-4ED9-A71B-416280C6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75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CF8A-D12D-4068-8B0F-85D72518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Mutual Information?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1F683-60F9-4AA1-94C1-6367F073D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CA" dirty="0"/>
              <a:t>Assumes</a:t>
            </a:r>
            <a:r>
              <a:rPr lang="en-CA" b="1" dirty="0"/>
              <a:t> NO LIMITING FUNCTIONAL RELATIONSHIP </a:t>
            </a:r>
            <a:r>
              <a:rPr lang="en-CA" dirty="0"/>
              <a:t>between image intensity pairs in the images</a:t>
            </a:r>
          </a:p>
          <a:p>
            <a:r>
              <a:rPr lang="en-CA" b="1" dirty="0"/>
              <a:t>Measures statistical dependence between two image intensities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DB024-E0C8-4D00-B54D-A74CC4C9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12DC3-C298-41D4-B111-0544D2FC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AF17-8B93-4248-B031-8BEBC0EF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45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B8A3-7CA3-4E68-A431-DC3F1445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 Of MI And Proposed Improvements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275E93-D00E-4B8C-95EB-73B7A3A8A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038" y="3798342"/>
            <a:ext cx="5199442" cy="651189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Mutual information and image 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E5E5E-F045-49E0-B836-C93B3C9E025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057879" y="4413925"/>
                <a:ext cx="4937760" cy="2011837"/>
              </a:xfrm>
              <a:ln>
                <a:noFill/>
              </a:ln>
            </p:spPr>
            <p:txBody>
              <a:bodyPr/>
              <a:lstStyle/>
              <a:p>
                <a:r>
                  <a:rPr lang="en-US" dirty="0"/>
                  <a:t>No spatial information encoded into measure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Local spatial information by image gradient: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E5E5E-F045-49E0-B836-C93B3C9E02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57879" y="4413925"/>
                <a:ext cx="4937760" cy="2011837"/>
              </a:xfrm>
              <a:blipFill>
                <a:blip r:embed="rId3"/>
                <a:stretch>
                  <a:fillRect l="-2963" t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A483AD-36B6-4FEC-B409-F4A934960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1961344"/>
            <a:ext cx="4937760" cy="587789"/>
          </a:xfrm>
        </p:spPr>
        <p:txBody>
          <a:bodyPr/>
          <a:lstStyle/>
          <a:p>
            <a:r>
              <a:rPr lang="en-US" dirty="0"/>
              <a:t>Regional mutual information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B07D93-FB48-43FE-BC4E-59D9B6E89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35040" y="2612533"/>
            <a:ext cx="4937760" cy="697645"/>
          </a:xfrm>
        </p:spPr>
        <p:txBody>
          <a:bodyPr/>
          <a:lstStyle/>
          <a:p>
            <a:r>
              <a:rPr lang="en-US" dirty="0"/>
              <a:t>Takes into account neighborhood  regions of pixel pairs.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A5DFB-52F2-4797-8879-80DE2B322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52B18-2F5F-4E02-BCE0-278112B0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02AB9-D5F9-47E7-929E-4682911F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7</a:t>
            </a:fld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38B08A-DC55-474F-9753-545FC0698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320" y="3373578"/>
            <a:ext cx="3505200" cy="263842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963C029-A061-4584-9854-C682E4D3A3FC}"/>
              </a:ext>
            </a:extLst>
          </p:cNvPr>
          <p:cNvSpPr txBox="1">
            <a:spLocks/>
          </p:cNvSpPr>
          <p:nvPr/>
        </p:nvSpPr>
        <p:spPr>
          <a:xfrm>
            <a:off x="1057879" y="2158007"/>
            <a:ext cx="4937760" cy="1314930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spatial information encoded into measure</a:t>
            </a:r>
          </a:p>
        </p:txBody>
      </p:sp>
    </p:spTree>
    <p:extLst>
      <p:ext uri="{BB962C8B-B14F-4D97-AF65-F5344CB8AC3E}">
        <p14:creationId xmlns:p14="http://schemas.microsoft.com/office/powerpoint/2010/main" val="111394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82AF-A28D-4BF0-B436-77672131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MDG Feature Field vs. Intensity Gradient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51A7F-F9EA-4134-B727-4230C914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B7176-5063-4E71-883C-AFFDB80B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F1C75-C9A6-43B9-9893-2FCBEC44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8</a:t>
            </a:fld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BEDA4D-FD93-40E8-A760-CB9BD8E53433}"/>
              </a:ext>
            </a:extLst>
          </p:cNvPr>
          <p:cNvSpPr txBox="1">
            <a:spLocks/>
          </p:cNvSpPr>
          <p:nvPr/>
        </p:nvSpPr>
        <p:spPr>
          <a:xfrm>
            <a:off x="1097280" y="2002041"/>
            <a:ext cx="8983422" cy="6511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Other measures only embed local spatial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16816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3933-190D-499E-8667-E957D4A1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MDG Feature Field? Signed MDG Feature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7F2A7-F133-4A91-BDFC-FC27BCA9D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ACCD3-AF37-4E37-B046-ABEEF6CEB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April 10, 2018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D3E3-9670-46D5-AC60-729418F9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ECSE 626 – Project – Chrouk Kassem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1882A-A109-4CF2-8894-8CEAEF91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7C4C-5305-42F7-8409-9C2A3A03EF8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8616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1520</TotalTime>
  <Words>783</Words>
  <Application>Microsoft Office PowerPoint</Application>
  <PresentationFormat>Widescreen</PresentationFormat>
  <Paragraphs>152</Paragraphs>
  <Slides>21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Retrospect</vt:lpstr>
      <vt:lpstr>Maximum Distance Gradient for Robust Image Registration</vt:lpstr>
      <vt:lpstr>Skeleton </vt:lpstr>
      <vt:lpstr>Outline </vt:lpstr>
      <vt:lpstr>Image Registration</vt:lpstr>
      <vt:lpstr>Image Registration - Limitations</vt:lpstr>
      <vt:lpstr>Why Mutual Information? </vt:lpstr>
      <vt:lpstr>Limitations Of MI And Proposed Improvements</vt:lpstr>
      <vt:lpstr>MDG Feature Field vs. Intensity Gradient</vt:lpstr>
      <vt:lpstr>What is MDG Feature Field? Signed MDG Feature Field</vt:lpstr>
      <vt:lpstr>Similarity Metric : 4-dimensional MI And Orientation Information Of Signed MDG</vt:lpstr>
      <vt:lpstr>Implementation - Multi-resolution Gaussian Pyramid </vt:lpstr>
      <vt:lpstr>Implementation - Find Signed MDG Feature Field  </vt:lpstr>
      <vt:lpstr>Implementation – Find 4-D MI Measure</vt:lpstr>
      <vt:lpstr>Implementation - Find Orientation Information Of The Signed MDG Feature Field  </vt:lpstr>
      <vt:lpstr>Implementation - Compute Similarity Metric  </vt:lpstr>
      <vt:lpstr>Implementation - Find Transformation That Yields That Maximizes S </vt:lpstr>
      <vt:lpstr>Probing Plots Of Proposed Similarity Metric Versus Conventional 2-d MI Measure</vt:lpstr>
      <vt:lpstr>Probing Plots Of Proposed Similarity Metric Versus Conventional 2-d MI Measure</vt:lpstr>
      <vt:lpstr>Registered Image Error Bar</vt:lpstr>
      <vt:lpstr>Summary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Distance Gradient for Robust Image Registration</dc:title>
  <dc:creator>Chrouk Kasem</dc:creator>
  <cp:lastModifiedBy>Shorouq Kassem</cp:lastModifiedBy>
  <cp:revision>24</cp:revision>
  <dcterms:created xsi:type="dcterms:W3CDTF">2018-04-08T03:12:19Z</dcterms:created>
  <dcterms:modified xsi:type="dcterms:W3CDTF">2018-04-09T05:59:57Z</dcterms:modified>
</cp:coreProperties>
</file>