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5119350" cy="21383625"/>
  <p:notesSz cx="6858000" cy="9144000"/>
  <p:defaultTextStyle>
    <a:defPPr>
      <a:defRPr lang="zh-TW"/>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427" y="-37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1F7BAB-9E94-45A6-9FAF-326E8C806FD6}" type="datetimeFigureOut">
              <a:rPr lang="zh-TW" altLang="en-US" smtClean="0"/>
              <a:t>2023/1/6</a:t>
            </a:fld>
            <a:endParaRPr lang="zh-TW" altLang="en-US"/>
          </a:p>
        </p:txBody>
      </p:sp>
      <p:sp>
        <p:nvSpPr>
          <p:cNvPr id="4" name="投影片影像版面配置區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B3911-EB95-42BE-A651-E933E96460F7}" type="slidenum">
              <a:rPr lang="zh-TW" altLang="en-US" smtClean="0"/>
              <a:t>‹#›</a:t>
            </a:fld>
            <a:endParaRPr lang="zh-TW" altLang="en-US"/>
          </a:p>
        </p:txBody>
      </p:sp>
    </p:spTree>
    <p:extLst>
      <p:ext uri="{BB962C8B-B14F-4D97-AF65-F5344CB8AC3E}">
        <p14:creationId xmlns:p14="http://schemas.microsoft.com/office/powerpoint/2010/main" val="2374105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40B3911-EB95-42BE-A651-E933E96460F7}" type="slidenum">
              <a:rPr lang="zh-TW" altLang="en-US" smtClean="0"/>
              <a:t>1</a:t>
            </a:fld>
            <a:endParaRPr lang="zh-TW" altLang="en-US"/>
          </a:p>
        </p:txBody>
      </p:sp>
    </p:spTree>
    <p:extLst>
      <p:ext uri="{BB962C8B-B14F-4D97-AF65-F5344CB8AC3E}">
        <p14:creationId xmlns:p14="http://schemas.microsoft.com/office/powerpoint/2010/main" val="2945876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天氣</a:t>
            </a:r>
            <a:endParaRPr lang="en-US" altLang="zh-TW" dirty="0"/>
          </a:p>
          <a:p>
            <a:r>
              <a:rPr lang="zh-TW" altLang="en-US" dirty="0"/>
              <a:t>辨識</a:t>
            </a:r>
            <a:endParaRPr lang="en-US" altLang="zh-TW" dirty="0"/>
          </a:p>
          <a:p>
            <a:r>
              <a:rPr lang="zh-TW" altLang="en-US" dirty="0"/>
              <a:t>機電整合</a:t>
            </a:r>
            <a:endParaRPr lang="en-US" altLang="zh-TW" dirty="0"/>
          </a:p>
        </p:txBody>
      </p:sp>
      <p:sp>
        <p:nvSpPr>
          <p:cNvPr id="4" name="投影片編號版面配置區 3"/>
          <p:cNvSpPr>
            <a:spLocks noGrp="1"/>
          </p:cNvSpPr>
          <p:nvPr>
            <p:ph type="sldNum" sz="quarter" idx="5"/>
          </p:nvPr>
        </p:nvSpPr>
        <p:spPr/>
        <p:txBody>
          <a:bodyPr/>
          <a:lstStyle/>
          <a:p>
            <a:fld id="{040B3911-EB95-42BE-A651-E933E96460F7}" type="slidenum">
              <a:rPr lang="zh-TW" altLang="en-US" smtClean="0"/>
              <a:t>2</a:t>
            </a:fld>
            <a:endParaRPr lang="zh-TW" altLang="en-US"/>
          </a:p>
        </p:txBody>
      </p:sp>
    </p:spTree>
    <p:extLst>
      <p:ext uri="{BB962C8B-B14F-4D97-AF65-F5344CB8AC3E}">
        <p14:creationId xmlns:p14="http://schemas.microsoft.com/office/powerpoint/2010/main" val="294949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59807B-72D5-7578-78EC-C05E144E8E6B}"/>
              </a:ext>
            </a:extLst>
          </p:cNvPr>
          <p:cNvSpPr>
            <a:spLocks noGrp="1"/>
          </p:cNvSpPr>
          <p:nvPr>
            <p:ph type="ctrTitle"/>
          </p:nvPr>
        </p:nvSpPr>
        <p:spPr>
          <a:xfrm>
            <a:off x="1889919" y="3499590"/>
            <a:ext cx="11339513" cy="7444669"/>
          </a:xfrm>
        </p:spPr>
        <p:txBody>
          <a:bodyPr anchor="b"/>
          <a:lstStyle>
            <a:lvl1pPr algn="ctr">
              <a:defRPr sz="7441"/>
            </a:lvl1pPr>
          </a:lstStyle>
          <a:p>
            <a:r>
              <a:rPr lang="zh-TW" altLang="en-US"/>
              <a:t>按一下以編輯母片標題樣式</a:t>
            </a:r>
          </a:p>
        </p:txBody>
      </p:sp>
      <p:sp>
        <p:nvSpPr>
          <p:cNvPr id="3" name="副標題 2">
            <a:extLst>
              <a:ext uri="{FF2B5EF4-FFF2-40B4-BE49-F238E27FC236}">
                <a16:creationId xmlns:a16="http://schemas.microsoft.com/office/drawing/2014/main" id="{05FE403C-1CC4-F9DB-BA95-9EF0125644A8}"/>
              </a:ext>
            </a:extLst>
          </p:cNvPr>
          <p:cNvSpPr>
            <a:spLocks noGrp="1"/>
          </p:cNvSpPr>
          <p:nvPr>
            <p:ph type="subTitle" idx="1"/>
          </p:nvPr>
        </p:nvSpPr>
        <p:spPr>
          <a:xfrm>
            <a:off x="1889919" y="11231355"/>
            <a:ext cx="11339513" cy="5162758"/>
          </a:xfrm>
        </p:spPr>
        <p:txBody>
          <a:bodyPr/>
          <a:lstStyle>
            <a:lvl1pPr marL="0" indent="0" algn="ctr">
              <a:buNone/>
              <a:defRPr sz="2976"/>
            </a:lvl1pPr>
            <a:lvl2pPr marL="566974" indent="0" algn="ctr">
              <a:buNone/>
              <a:defRPr sz="2480"/>
            </a:lvl2pPr>
            <a:lvl3pPr marL="1133947" indent="0" algn="ctr">
              <a:buNone/>
              <a:defRPr sz="2232"/>
            </a:lvl3pPr>
            <a:lvl4pPr marL="1700921" indent="0" algn="ctr">
              <a:buNone/>
              <a:defRPr sz="1984"/>
            </a:lvl4pPr>
            <a:lvl5pPr marL="2267895" indent="0" algn="ctr">
              <a:buNone/>
              <a:defRPr sz="1984"/>
            </a:lvl5pPr>
            <a:lvl6pPr marL="2834869" indent="0" algn="ctr">
              <a:buNone/>
              <a:defRPr sz="1984"/>
            </a:lvl6pPr>
            <a:lvl7pPr marL="3401842" indent="0" algn="ctr">
              <a:buNone/>
              <a:defRPr sz="1984"/>
            </a:lvl7pPr>
            <a:lvl8pPr marL="3968816" indent="0" algn="ctr">
              <a:buNone/>
              <a:defRPr sz="1984"/>
            </a:lvl8pPr>
            <a:lvl9pPr marL="4535790" indent="0" algn="ctr">
              <a:buNone/>
              <a:defRPr sz="1984"/>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C2BC944-4F4A-653B-221B-903B1CBF8B8A}"/>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5" name="頁尾版面配置區 4">
            <a:extLst>
              <a:ext uri="{FF2B5EF4-FFF2-40B4-BE49-F238E27FC236}">
                <a16:creationId xmlns:a16="http://schemas.microsoft.com/office/drawing/2014/main" id="{2BE7498C-C5C5-FE0E-5406-F97F26192B1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6CAD9A1-6679-5DAB-65AD-2D55CECF7265}"/>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1279512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A7FFDC-AA97-D8A7-AC52-CF6EE74DD68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D0E55513-7219-EAE2-2F2A-427493B3C8E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A79201B-1B6D-2A0E-C510-DB7A4DC81722}"/>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5" name="頁尾版面配置區 4">
            <a:extLst>
              <a:ext uri="{FF2B5EF4-FFF2-40B4-BE49-F238E27FC236}">
                <a16:creationId xmlns:a16="http://schemas.microsoft.com/office/drawing/2014/main" id="{1225405B-2A08-EFDF-E0BB-3003A24C5A0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B9C956B-801B-7122-00CC-F34DC88A9259}"/>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426875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B98DBF2-E765-85CE-ADC5-7D5E245A6C02}"/>
              </a:ext>
            </a:extLst>
          </p:cNvPr>
          <p:cNvSpPr>
            <a:spLocks noGrp="1"/>
          </p:cNvSpPr>
          <p:nvPr>
            <p:ph type="title" orient="vert"/>
          </p:nvPr>
        </p:nvSpPr>
        <p:spPr>
          <a:xfrm>
            <a:off x="10819785" y="1138480"/>
            <a:ext cx="3260110" cy="18121634"/>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A79528D-B5BC-53A5-74D4-5E340A9DA885}"/>
              </a:ext>
            </a:extLst>
          </p:cNvPr>
          <p:cNvSpPr>
            <a:spLocks noGrp="1"/>
          </p:cNvSpPr>
          <p:nvPr>
            <p:ph type="body" orient="vert" idx="1"/>
          </p:nvPr>
        </p:nvSpPr>
        <p:spPr>
          <a:xfrm>
            <a:off x="1039455" y="1138480"/>
            <a:ext cx="9591338" cy="1812163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24876C2-2524-ADC9-FE4C-B27983564A4E}"/>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5" name="頁尾版面配置區 4">
            <a:extLst>
              <a:ext uri="{FF2B5EF4-FFF2-40B4-BE49-F238E27FC236}">
                <a16:creationId xmlns:a16="http://schemas.microsoft.com/office/drawing/2014/main" id="{314D3211-20A7-91D8-2B0F-D4C6E2336B8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3C0D3BD-A546-5810-BE4F-B6EEAEBB24B1}"/>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264988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12A149-B098-7719-0325-468272A1B42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D1949C0-E6C2-4FB2-389C-21E909C6EBB8}"/>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69E8231-6685-A162-B030-50B0602C7871}"/>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5" name="頁尾版面配置區 4">
            <a:extLst>
              <a:ext uri="{FF2B5EF4-FFF2-40B4-BE49-F238E27FC236}">
                <a16:creationId xmlns:a16="http://schemas.microsoft.com/office/drawing/2014/main" id="{3B718BA1-971C-A63B-51DF-2C5920156B6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C3E28CD-815A-58A2-B10E-539F22F98C79}"/>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1867748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C7E9B8-4EC5-F1B3-7C52-7DE4AB35D9FC}"/>
              </a:ext>
            </a:extLst>
          </p:cNvPr>
          <p:cNvSpPr>
            <a:spLocks noGrp="1"/>
          </p:cNvSpPr>
          <p:nvPr>
            <p:ph type="title"/>
          </p:nvPr>
        </p:nvSpPr>
        <p:spPr>
          <a:xfrm>
            <a:off x="1031581" y="5331060"/>
            <a:ext cx="13040439" cy="8894992"/>
          </a:xfrm>
        </p:spPr>
        <p:txBody>
          <a:bodyPr anchor="b"/>
          <a:lstStyle>
            <a:lvl1pPr>
              <a:defRPr sz="7441"/>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7EE6F8E-8124-C2BA-8342-15DC6D6BEC41}"/>
              </a:ext>
            </a:extLst>
          </p:cNvPr>
          <p:cNvSpPr>
            <a:spLocks noGrp="1"/>
          </p:cNvSpPr>
          <p:nvPr>
            <p:ph type="body" idx="1"/>
          </p:nvPr>
        </p:nvSpPr>
        <p:spPr>
          <a:xfrm>
            <a:off x="1031581" y="14310202"/>
            <a:ext cx="13040439" cy="4677666"/>
          </a:xfrm>
        </p:spPr>
        <p:txBody>
          <a:bodyPr/>
          <a:lstStyle>
            <a:lvl1pPr marL="0" indent="0">
              <a:buNone/>
              <a:defRPr sz="2976">
                <a:solidFill>
                  <a:schemeClr val="tx1">
                    <a:tint val="75000"/>
                  </a:schemeClr>
                </a:solidFill>
              </a:defRPr>
            </a:lvl1pPr>
            <a:lvl2pPr marL="566974" indent="0">
              <a:buNone/>
              <a:defRPr sz="2480">
                <a:solidFill>
                  <a:schemeClr val="tx1">
                    <a:tint val="75000"/>
                  </a:schemeClr>
                </a:solidFill>
              </a:defRPr>
            </a:lvl2pPr>
            <a:lvl3pPr marL="1133947" indent="0">
              <a:buNone/>
              <a:defRPr sz="2232">
                <a:solidFill>
                  <a:schemeClr val="tx1">
                    <a:tint val="75000"/>
                  </a:schemeClr>
                </a:solidFill>
              </a:defRPr>
            </a:lvl3pPr>
            <a:lvl4pPr marL="1700921" indent="0">
              <a:buNone/>
              <a:defRPr sz="1984">
                <a:solidFill>
                  <a:schemeClr val="tx1">
                    <a:tint val="75000"/>
                  </a:schemeClr>
                </a:solidFill>
              </a:defRPr>
            </a:lvl4pPr>
            <a:lvl5pPr marL="2267895" indent="0">
              <a:buNone/>
              <a:defRPr sz="1984">
                <a:solidFill>
                  <a:schemeClr val="tx1">
                    <a:tint val="75000"/>
                  </a:schemeClr>
                </a:solidFill>
              </a:defRPr>
            </a:lvl5pPr>
            <a:lvl6pPr marL="2834869" indent="0">
              <a:buNone/>
              <a:defRPr sz="1984">
                <a:solidFill>
                  <a:schemeClr val="tx1">
                    <a:tint val="75000"/>
                  </a:schemeClr>
                </a:solidFill>
              </a:defRPr>
            </a:lvl6pPr>
            <a:lvl7pPr marL="3401842" indent="0">
              <a:buNone/>
              <a:defRPr sz="1984">
                <a:solidFill>
                  <a:schemeClr val="tx1">
                    <a:tint val="75000"/>
                  </a:schemeClr>
                </a:solidFill>
              </a:defRPr>
            </a:lvl7pPr>
            <a:lvl8pPr marL="3968816" indent="0">
              <a:buNone/>
              <a:defRPr sz="1984">
                <a:solidFill>
                  <a:schemeClr val="tx1">
                    <a:tint val="75000"/>
                  </a:schemeClr>
                </a:solidFill>
              </a:defRPr>
            </a:lvl8pPr>
            <a:lvl9pPr marL="4535790" indent="0">
              <a:buNone/>
              <a:defRPr sz="1984">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6BF90DC-4596-44A4-D6D9-737B2060DBE4}"/>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5" name="頁尾版面配置區 4">
            <a:extLst>
              <a:ext uri="{FF2B5EF4-FFF2-40B4-BE49-F238E27FC236}">
                <a16:creationId xmlns:a16="http://schemas.microsoft.com/office/drawing/2014/main" id="{4CB7AC08-D33C-BE52-4FE4-F5DE8E3E183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CD33FC3-D431-56CD-AE54-92040D0490F3}"/>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2046127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3BA413-5B25-CE0E-3037-027F4B81582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AE999F0-EFA1-A8FB-3A05-B85D45DCD537}"/>
              </a:ext>
            </a:extLst>
          </p:cNvPr>
          <p:cNvSpPr>
            <a:spLocks noGrp="1"/>
          </p:cNvSpPr>
          <p:nvPr>
            <p:ph sz="half" idx="1"/>
          </p:nvPr>
        </p:nvSpPr>
        <p:spPr>
          <a:xfrm>
            <a:off x="1039455" y="5692400"/>
            <a:ext cx="6425724" cy="13567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9299E98-965B-E9EE-5C77-8CA1AA79F5E7}"/>
              </a:ext>
            </a:extLst>
          </p:cNvPr>
          <p:cNvSpPr>
            <a:spLocks noGrp="1"/>
          </p:cNvSpPr>
          <p:nvPr>
            <p:ph sz="half" idx="2"/>
          </p:nvPr>
        </p:nvSpPr>
        <p:spPr>
          <a:xfrm>
            <a:off x="7654171" y="5692400"/>
            <a:ext cx="6425724" cy="13567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BF4CC9E-AA6A-530B-2670-D07B45BD4618}"/>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6" name="頁尾版面配置區 5">
            <a:extLst>
              <a:ext uri="{FF2B5EF4-FFF2-40B4-BE49-F238E27FC236}">
                <a16:creationId xmlns:a16="http://schemas.microsoft.com/office/drawing/2014/main" id="{9780A06B-1414-6D50-B977-5ADDE9667B6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97D926A-3EFD-17C8-B666-7B0C73F7DB91}"/>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46412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9062D9-A0B3-B8E4-91F0-F9AC62070F69}"/>
              </a:ext>
            </a:extLst>
          </p:cNvPr>
          <p:cNvSpPr>
            <a:spLocks noGrp="1"/>
          </p:cNvSpPr>
          <p:nvPr>
            <p:ph type="title"/>
          </p:nvPr>
        </p:nvSpPr>
        <p:spPr>
          <a:xfrm>
            <a:off x="1041425" y="1138482"/>
            <a:ext cx="13040439" cy="4133179"/>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7AB94E4-CDEE-54B0-B337-804D8AFE0783}"/>
              </a:ext>
            </a:extLst>
          </p:cNvPr>
          <p:cNvSpPr>
            <a:spLocks noGrp="1"/>
          </p:cNvSpPr>
          <p:nvPr>
            <p:ph type="body" idx="1"/>
          </p:nvPr>
        </p:nvSpPr>
        <p:spPr>
          <a:xfrm>
            <a:off x="1041425" y="5241960"/>
            <a:ext cx="6396193" cy="2569003"/>
          </a:xfrm>
        </p:spPr>
        <p:txBody>
          <a:bodyPr anchor="b"/>
          <a:lstStyle>
            <a:lvl1pPr marL="0" indent="0">
              <a:buNone/>
              <a:defRPr sz="2976" b="1"/>
            </a:lvl1pPr>
            <a:lvl2pPr marL="566974" indent="0">
              <a:buNone/>
              <a:defRPr sz="2480" b="1"/>
            </a:lvl2pPr>
            <a:lvl3pPr marL="1133947" indent="0">
              <a:buNone/>
              <a:defRPr sz="2232" b="1"/>
            </a:lvl3pPr>
            <a:lvl4pPr marL="1700921" indent="0">
              <a:buNone/>
              <a:defRPr sz="1984" b="1"/>
            </a:lvl4pPr>
            <a:lvl5pPr marL="2267895" indent="0">
              <a:buNone/>
              <a:defRPr sz="1984" b="1"/>
            </a:lvl5pPr>
            <a:lvl6pPr marL="2834869" indent="0">
              <a:buNone/>
              <a:defRPr sz="1984" b="1"/>
            </a:lvl6pPr>
            <a:lvl7pPr marL="3401842" indent="0">
              <a:buNone/>
              <a:defRPr sz="1984" b="1"/>
            </a:lvl7pPr>
            <a:lvl8pPr marL="3968816" indent="0">
              <a:buNone/>
              <a:defRPr sz="1984" b="1"/>
            </a:lvl8pPr>
            <a:lvl9pPr marL="4535790" indent="0">
              <a:buNone/>
              <a:defRPr sz="1984"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A8234AF-4539-4753-CC0C-7800219810E8}"/>
              </a:ext>
            </a:extLst>
          </p:cNvPr>
          <p:cNvSpPr>
            <a:spLocks noGrp="1"/>
          </p:cNvSpPr>
          <p:nvPr>
            <p:ph sz="half" idx="2"/>
          </p:nvPr>
        </p:nvSpPr>
        <p:spPr>
          <a:xfrm>
            <a:off x="1041425" y="7810963"/>
            <a:ext cx="6396193" cy="114887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D2D616B-85CC-A0BD-B4DB-09BFC03A8883}"/>
              </a:ext>
            </a:extLst>
          </p:cNvPr>
          <p:cNvSpPr>
            <a:spLocks noGrp="1"/>
          </p:cNvSpPr>
          <p:nvPr>
            <p:ph type="body" sz="quarter" idx="3"/>
          </p:nvPr>
        </p:nvSpPr>
        <p:spPr>
          <a:xfrm>
            <a:off x="7654171" y="5241960"/>
            <a:ext cx="6427693" cy="2569003"/>
          </a:xfrm>
        </p:spPr>
        <p:txBody>
          <a:bodyPr anchor="b"/>
          <a:lstStyle>
            <a:lvl1pPr marL="0" indent="0">
              <a:buNone/>
              <a:defRPr sz="2976" b="1"/>
            </a:lvl1pPr>
            <a:lvl2pPr marL="566974" indent="0">
              <a:buNone/>
              <a:defRPr sz="2480" b="1"/>
            </a:lvl2pPr>
            <a:lvl3pPr marL="1133947" indent="0">
              <a:buNone/>
              <a:defRPr sz="2232" b="1"/>
            </a:lvl3pPr>
            <a:lvl4pPr marL="1700921" indent="0">
              <a:buNone/>
              <a:defRPr sz="1984" b="1"/>
            </a:lvl4pPr>
            <a:lvl5pPr marL="2267895" indent="0">
              <a:buNone/>
              <a:defRPr sz="1984" b="1"/>
            </a:lvl5pPr>
            <a:lvl6pPr marL="2834869" indent="0">
              <a:buNone/>
              <a:defRPr sz="1984" b="1"/>
            </a:lvl6pPr>
            <a:lvl7pPr marL="3401842" indent="0">
              <a:buNone/>
              <a:defRPr sz="1984" b="1"/>
            </a:lvl7pPr>
            <a:lvl8pPr marL="3968816" indent="0">
              <a:buNone/>
              <a:defRPr sz="1984" b="1"/>
            </a:lvl8pPr>
            <a:lvl9pPr marL="4535790" indent="0">
              <a:buNone/>
              <a:defRPr sz="1984"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DEF8809-8AFE-FA3F-1CBB-4EC923BDD481}"/>
              </a:ext>
            </a:extLst>
          </p:cNvPr>
          <p:cNvSpPr>
            <a:spLocks noGrp="1"/>
          </p:cNvSpPr>
          <p:nvPr>
            <p:ph sz="quarter" idx="4"/>
          </p:nvPr>
        </p:nvSpPr>
        <p:spPr>
          <a:xfrm>
            <a:off x="7654171" y="7810963"/>
            <a:ext cx="6427693" cy="114887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F199C4B-F54E-F0F8-5359-F3DB237E94C1}"/>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8" name="頁尾版面配置區 7">
            <a:extLst>
              <a:ext uri="{FF2B5EF4-FFF2-40B4-BE49-F238E27FC236}">
                <a16:creationId xmlns:a16="http://schemas.microsoft.com/office/drawing/2014/main" id="{A1506114-1558-F1BD-C6C1-CBF16B533732}"/>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CE29587-6284-4026-5020-83B09E95DE0A}"/>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3141404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3A8940-C68B-409B-CAE3-990EC09474A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8BF11C5-39D7-89A4-A1BE-8B06D0283BD6}"/>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4" name="頁尾版面配置區 3">
            <a:extLst>
              <a:ext uri="{FF2B5EF4-FFF2-40B4-BE49-F238E27FC236}">
                <a16:creationId xmlns:a16="http://schemas.microsoft.com/office/drawing/2014/main" id="{E8676587-586F-F9EB-7578-6423FF3C0CD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13F53CF-9375-7DE9-3581-004D9F62AF44}"/>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913326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6BE1012-A92C-A65E-D87E-98F287BCD0AF}"/>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3" name="頁尾版面配置區 2">
            <a:extLst>
              <a:ext uri="{FF2B5EF4-FFF2-40B4-BE49-F238E27FC236}">
                <a16:creationId xmlns:a16="http://schemas.microsoft.com/office/drawing/2014/main" id="{709344CD-C4DE-87C7-0E81-01C12AD9858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39FDA2D-C16C-8402-FE6F-E54E897CEE80}"/>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82714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3E9588-7DE2-B99D-E4C9-93D2C49A91E7}"/>
              </a:ext>
            </a:extLst>
          </p:cNvPr>
          <p:cNvSpPr>
            <a:spLocks noGrp="1"/>
          </p:cNvSpPr>
          <p:nvPr>
            <p:ph type="title"/>
          </p:nvPr>
        </p:nvSpPr>
        <p:spPr>
          <a:xfrm>
            <a:off x="1041425" y="1425575"/>
            <a:ext cx="4876383" cy="4989513"/>
          </a:xfrm>
        </p:spPr>
        <p:txBody>
          <a:bodyPr anchor="b"/>
          <a:lstStyle>
            <a:lvl1pPr>
              <a:defRPr sz="3968"/>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3F17EEA-6D9F-D672-8ACB-CDF471A54B7E}"/>
              </a:ext>
            </a:extLst>
          </p:cNvPr>
          <p:cNvSpPr>
            <a:spLocks noGrp="1"/>
          </p:cNvSpPr>
          <p:nvPr>
            <p:ph idx="1"/>
          </p:nvPr>
        </p:nvSpPr>
        <p:spPr>
          <a:xfrm>
            <a:off x="6427693" y="3078847"/>
            <a:ext cx="7654171" cy="15196234"/>
          </a:xfrm>
        </p:spPr>
        <p:txBody>
          <a:bodyPr/>
          <a:lstStyle>
            <a:lvl1pPr>
              <a:defRPr sz="3968"/>
            </a:lvl1pPr>
            <a:lvl2pPr>
              <a:defRPr sz="3472"/>
            </a:lvl2pPr>
            <a:lvl3pPr>
              <a:defRPr sz="2976"/>
            </a:lvl3pPr>
            <a:lvl4pPr>
              <a:defRPr sz="2480"/>
            </a:lvl4pPr>
            <a:lvl5pPr>
              <a:defRPr sz="2480"/>
            </a:lvl5pPr>
            <a:lvl6pPr>
              <a:defRPr sz="2480"/>
            </a:lvl6pPr>
            <a:lvl7pPr>
              <a:defRPr sz="2480"/>
            </a:lvl7pPr>
            <a:lvl8pPr>
              <a:defRPr sz="2480"/>
            </a:lvl8pPr>
            <a:lvl9pPr>
              <a:defRPr sz="248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E6D3DC5-AEBA-EAE2-ECFB-FEF8DE1CFCDE}"/>
              </a:ext>
            </a:extLst>
          </p:cNvPr>
          <p:cNvSpPr>
            <a:spLocks noGrp="1"/>
          </p:cNvSpPr>
          <p:nvPr>
            <p:ph type="body" sz="half" idx="2"/>
          </p:nvPr>
        </p:nvSpPr>
        <p:spPr>
          <a:xfrm>
            <a:off x="1041425" y="6415088"/>
            <a:ext cx="4876383" cy="11884743"/>
          </a:xfrm>
        </p:spPr>
        <p:txBody>
          <a:bodyPr/>
          <a:lstStyle>
            <a:lvl1pPr marL="0" indent="0">
              <a:buNone/>
              <a:defRPr sz="1984"/>
            </a:lvl1pPr>
            <a:lvl2pPr marL="566974" indent="0">
              <a:buNone/>
              <a:defRPr sz="1736"/>
            </a:lvl2pPr>
            <a:lvl3pPr marL="1133947" indent="0">
              <a:buNone/>
              <a:defRPr sz="1488"/>
            </a:lvl3pPr>
            <a:lvl4pPr marL="1700921" indent="0">
              <a:buNone/>
              <a:defRPr sz="1240"/>
            </a:lvl4pPr>
            <a:lvl5pPr marL="2267895" indent="0">
              <a:buNone/>
              <a:defRPr sz="1240"/>
            </a:lvl5pPr>
            <a:lvl6pPr marL="2834869" indent="0">
              <a:buNone/>
              <a:defRPr sz="1240"/>
            </a:lvl6pPr>
            <a:lvl7pPr marL="3401842" indent="0">
              <a:buNone/>
              <a:defRPr sz="1240"/>
            </a:lvl7pPr>
            <a:lvl8pPr marL="3968816" indent="0">
              <a:buNone/>
              <a:defRPr sz="1240"/>
            </a:lvl8pPr>
            <a:lvl9pPr marL="4535790" indent="0">
              <a:buNone/>
              <a:defRPr sz="124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F238CBF-E96A-7A93-A366-CB16D44A586B}"/>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6" name="頁尾版面配置區 5">
            <a:extLst>
              <a:ext uri="{FF2B5EF4-FFF2-40B4-BE49-F238E27FC236}">
                <a16:creationId xmlns:a16="http://schemas.microsoft.com/office/drawing/2014/main" id="{678BFA3C-ED84-C286-067A-24CE38BC573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8684870-B1D9-0489-686C-A59D8539FE13}"/>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3021314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4D6985-D1F2-0F71-6E72-42B806D31843}"/>
              </a:ext>
            </a:extLst>
          </p:cNvPr>
          <p:cNvSpPr>
            <a:spLocks noGrp="1"/>
          </p:cNvSpPr>
          <p:nvPr>
            <p:ph type="title"/>
          </p:nvPr>
        </p:nvSpPr>
        <p:spPr>
          <a:xfrm>
            <a:off x="1041425" y="1425575"/>
            <a:ext cx="4876383" cy="4989513"/>
          </a:xfrm>
        </p:spPr>
        <p:txBody>
          <a:bodyPr anchor="b"/>
          <a:lstStyle>
            <a:lvl1pPr>
              <a:defRPr sz="3968"/>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909061E-6AC4-0CB9-FB85-B5C53162FFD7}"/>
              </a:ext>
            </a:extLst>
          </p:cNvPr>
          <p:cNvSpPr>
            <a:spLocks noGrp="1"/>
          </p:cNvSpPr>
          <p:nvPr>
            <p:ph type="pic" idx="1"/>
          </p:nvPr>
        </p:nvSpPr>
        <p:spPr>
          <a:xfrm>
            <a:off x="6427693" y="3078847"/>
            <a:ext cx="7654171" cy="15196234"/>
          </a:xfrm>
        </p:spPr>
        <p:txBody>
          <a:bodyPr/>
          <a:lstStyle>
            <a:lvl1pPr marL="0" indent="0">
              <a:buNone/>
              <a:defRPr sz="3968"/>
            </a:lvl1pPr>
            <a:lvl2pPr marL="566974" indent="0">
              <a:buNone/>
              <a:defRPr sz="3472"/>
            </a:lvl2pPr>
            <a:lvl3pPr marL="1133947" indent="0">
              <a:buNone/>
              <a:defRPr sz="2976"/>
            </a:lvl3pPr>
            <a:lvl4pPr marL="1700921" indent="0">
              <a:buNone/>
              <a:defRPr sz="2480"/>
            </a:lvl4pPr>
            <a:lvl5pPr marL="2267895" indent="0">
              <a:buNone/>
              <a:defRPr sz="2480"/>
            </a:lvl5pPr>
            <a:lvl6pPr marL="2834869" indent="0">
              <a:buNone/>
              <a:defRPr sz="2480"/>
            </a:lvl6pPr>
            <a:lvl7pPr marL="3401842" indent="0">
              <a:buNone/>
              <a:defRPr sz="2480"/>
            </a:lvl7pPr>
            <a:lvl8pPr marL="3968816" indent="0">
              <a:buNone/>
              <a:defRPr sz="2480"/>
            </a:lvl8pPr>
            <a:lvl9pPr marL="4535790" indent="0">
              <a:buNone/>
              <a:defRPr sz="2480"/>
            </a:lvl9pPr>
          </a:lstStyle>
          <a:p>
            <a:endParaRPr lang="zh-TW" altLang="en-US"/>
          </a:p>
        </p:txBody>
      </p:sp>
      <p:sp>
        <p:nvSpPr>
          <p:cNvPr id="4" name="文字版面配置區 3">
            <a:extLst>
              <a:ext uri="{FF2B5EF4-FFF2-40B4-BE49-F238E27FC236}">
                <a16:creationId xmlns:a16="http://schemas.microsoft.com/office/drawing/2014/main" id="{46F984AC-1303-F817-31C4-69998315CEEC}"/>
              </a:ext>
            </a:extLst>
          </p:cNvPr>
          <p:cNvSpPr>
            <a:spLocks noGrp="1"/>
          </p:cNvSpPr>
          <p:nvPr>
            <p:ph type="body" sz="half" idx="2"/>
          </p:nvPr>
        </p:nvSpPr>
        <p:spPr>
          <a:xfrm>
            <a:off x="1041425" y="6415088"/>
            <a:ext cx="4876383" cy="11884743"/>
          </a:xfrm>
        </p:spPr>
        <p:txBody>
          <a:bodyPr/>
          <a:lstStyle>
            <a:lvl1pPr marL="0" indent="0">
              <a:buNone/>
              <a:defRPr sz="1984"/>
            </a:lvl1pPr>
            <a:lvl2pPr marL="566974" indent="0">
              <a:buNone/>
              <a:defRPr sz="1736"/>
            </a:lvl2pPr>
            <a:lvl3pPr marL="1133947" indent="0">
              <a:buNone/>
              <a:defRPr sz="1488"/>
            </a:lvl3pPr>
            <a:lvl4pPr marL="1700921" indent="0">
              <a:buNone/>
              <a:defRPr sz="1240"/>
            </a:lvl4pPr>
            <a:lvl5pPr marL="2267895" indent="0">
              <a:buNone/>
              <a:defRPr sz="1240"/>
            </a:lvl5pPr>
            <a:lvl6pPr marL="2834869" indent="0">
              <a:buNone/>
              <a:defRPr sz="1240"/>
            </a:lvl6pPr>
            <a:lvl7pPr marL="3401842" indent="0">
              <a:buNone/>
              <a:defRPr sz="1240"/>
            </a:lvl7pPr>
            <a:lvl8pPr marL="3968816" indent="0">
              <a:buNone/>
              <a:defRPr sz="1240"/>
            </a:lvl8pPr>
            <a:lvl9pPr marL="4535790" indent="0">
              <a:buNone/>
              <a:defRPr sz="124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EBED58D-9505-7BB1-8B79-46168239E9EE}"/>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6" name="頁尾版面配置區 5">
            <a:extLst>
              <a:ext uri="{FF2B5EF4-FFF2-40B4-BE49-F238E27FC236}">
                <a16:creationId xmlns:a16="http://schemas.microsoft.com/office/drawing/2014/main" id="{E9595966-0705-587B-9B56-1F932D52159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A811E8B-94D4-DB3D-583A-2009C836D269}"/>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4042352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74CAE35-9BF2-22F1-3CA1-5CACFB739172}"/>
              </a:ext>
            </a:extLst>
          </p:cNvPr>
          <p:cNvSpPr>
            <a:spLocks noGrp="1"/>
          </p:cNvSpPr>
          <p:nvPr>
            <p:ph type="title"/>
          </p:nvPr>
        </p:nvSpPr>
        <p:spPr>
          <a:xfrm>
            <a:off x="1039456" y="1138482"/>
            <a:ext cx="13040439" cy="4133179"/>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31BE750-E451-33B4-1013-F77765B5DFB1}"/>
              </a:ext>
            </a:extLst>
          </p:cNvPr>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F10CD51-4C7B-2A60-7EA0-9C6713004114}"/>
              </a:ext>
            </a:extLst>
          </p:cNvPr>
          <p:cNvSpPr>
            <a:spLocks noGrp="1"/>
          </p:cNvSpPr>
          <p:nvPr>
            <p:ph type="dt" sz="half" idx="2"/>
          </p:nvPr>
        </p:nvSpPr>
        <p:spPr>
          <a:xfrm>
            <a:off x="1039455" y="19819454"/>
            <a:ext cx="3401854" cy="1138480"/>
          </a:xfrm>
          <a:prstGeom prst="rect">
            <a:avLst/>
          </a:prstGeom>
        </p:spPr>
        <p:txBody>
          <a:bodyPr vert="horz" lIns="91440" tIns="45720" rIns="91440" bIns="45720" rtlCol="0" anchor="ctr"/>
          <a:lstStyle>
            <a:lvl1pPr algn="l">
              <a:defRPr sz="1488">
                <a:solidFill>
                  <a:schemeClr val="tx1">
                    <a:tint val="75000"/>
                  </a:schemeClr>
                </a:solidFill>
              </a:defRPr>
            </a:lvl1pPr>
          </a:lstStyle>
          <a:p>
            <a:fld id="{4374A346-647C-43D8-AC5C-BEC6C8D6A36B}" type="datetimeFigureOut">
              <a:rPr lang="zh-TW" altLang="en-US" smtClean="0"/>
              <a:t>2023/1/6</a:t>
            </a:fld>
            <a:endParaRPr lang="zh-TW" altLang="en-US"/>
          </a:p>
        </p:txBody>
      </p:sp>
      <p:sp>
        <p:nvSpPr>
          <p:cNvPr id="5" name="頁尾版面配置區 4">
            <a:extLst>
              <a:ext uri="{FF2B5EF4-FFF2-40B4-BE49-F238E27FC236}">
                <a16:creationId xmlns:a16="http://schemas.microsoft.com/office/drawing/2014/main" id="{F39A3248-32DC-4B66-A4DC-BF7FD6FC35B2}"/>
              </a:ext>
            </a:extLst>
          </p:cNvPr>
          <p:cNvSpPr>
            <a:spLocks noGrp="1"/>
          </p:cNvSpPr>
          <p:nvPr>
            <p:ph type="ftr" sz="quarter" idx="3"/>
          </p:nvPr>
        </p:nvSpPr>
        <p:spPr>
          <a:xfrm>
            <a:off x="5008285" y="19819454"/>
            <a:ext cx="5102781" cy="1138480"/>
          </a:xfrm>
          <a:prstGeom prst="rect">
            <a:avLst/>
          </a:prstGeom>
        </p:spPr>
        <p:txBody>
          <a:bodyPr vert="horz" lIns="91440" tIns="45720" rIns="91440" bIns="45720" rtlCol="0" anchor="ctr"/>
          <a:lstStyle>
            <a:lvl1pPr algn="ctr">
              <a:defRPr sz="1488">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F40381E-8387-F641-5DAF-A14D69161FA4}"/>
              </a:ext>
            </a:extLst>
          </p:cNvPr>
          <p:cNvSpPr>
            <a:spLocks noGrp="1"/>
          </p:cNvSpPr>
          <p:nvPr>
            <p:ph type="sldNum" sz="quarter" idx="4"/>
          </p:nvPr>
        </p:nvSpPr>
        <p:spPr>
          <a:xfrm>
            <a:off x="10678041" y="19819454"/>
            <a:ext cx="3401854" cy="1138480"/>
          </a:xfrm>
          <a:prstGeom prst="rect">
            <a:avLst/>
          </a:prstGeom>
        </p:spPr>
        <p:txBody>
          <a:bodyPr vert="horz" lIns="91440" tIns="45720" rIns="91440" bIns="45720" rtlCol="0" anchor="ctr"/>
          <a:lstStyle>
            <a:lvl1pPr algn="r">
              <a:defRPr sz="1488">
                <a:solidFill>
                  <a:schemeClr val="tx1">
                    <a:tint val="75000"/>
                  </a:schemeClr>
                </a:solidFill>
              </a:defRPr>
            </a:lvl1p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86523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133947" rtl="0" eaLnBrk="1" latinLnBrk="0" hangingPunct="1">
        <a:lnSpc>
          <a:spcPct val="90000"/>
        </a:lnSpc>
        <a:spcBef>
          <a:spcPct val="0"/>
        </a:spcBef>
        <a:buNone/>
        <a:defRPr sz="5456" kern="1200">
          <a:solidFill>
            <a:schemeClr val="tx1"/>
          </a:solidFill>
          <a:latin typeface="+mj-lt"/>
          <a:ea typeface="+mj-ea"/>
          <a:cs typeface="+mj-cs"/>
        </a:defRPr>
      </a:lvl1pPr>
    </p:titleStyle>
    <p:bodyStyle>
      <a:lvl1pPr marL="283487" indent="-283487" algn="l" defTabSz="1133947" rtl="0" eaLnBrk="1" latinLnBrk="0" hangingPunct="1">
        <a:lnSpc>
          <a:spcPct val="90000"/>
        </a:lnSpc>
        <a:spcBef>
          <a:spcPts val="1240"/>
        </a:spcBef>
        <a:buFont typeface="Arial" panose="020B0604020202020204" pitchFamily="34" charset="0"/>
        <a:buChar char="•"/>
        <a:defRPr sz="3472" kern="1200">
          <a:solidFill>
            <a:schemeClr val="tx1"/>
          </a:solidFill>
          <a:latin typeface="+mn-lt"/>
          <a:ea typeface="+mn-ea"/>
          <a:cs typeface="+mn-cs"/>
        </a:defRPr>
      </a:lvl1pPr>
      <a:lvl2pPr marL="850461" indent="-283487" algn="l" defTabSz="1133947" rtl="0" eaLnBrk="1" latinLnBrk="0" hangingPunct="1">
        <a:lnSpc>
          <a:spcPct val="90000"/>
        </a:lnSpc>
        <a:spcBef>
          <a:spcPts val="620"/>
        </a:spcBef>
        <a:buFont typeface="Arial" panose="020B0604020202020204" pitchFamily="34" charset="0"/>
        <a:buChar char="•"/>
        <a:defRPr sz="2976" kern="1200">
          <a:solidFill>
            <a:schemeClr val="tx1"/>
          </a:solidFill>
          <a:latin typeface="+mn-lt"/>
          <a:ea typeface="+mn-ea"/>
          <a:cs typeface="+mn-cs"/>
        </a:defRPr>
      </a:lvl2pPr>
      <a:lvl3pPr marL="1417434" indent="-283487" algn="l" defTabSz="1133947" rtl="0" eaLnBrk="1" latinLnBrk="0" hangingPunct="1">
        <a:lnSpc>
          <a:spcPct val="90000"/>
        </a:lnSpc>
        <a:spcBef>
          <a:spcPts val="620"/>
        </a:spcBef>
        <a:buFont typeface="Arial" panose="020B0604020202020204" pitchFamily="34" charset="0"/>
        <a:buChar char="•"/>
        <a:defRPr sz="2480" kern="1200">
          <a:solidFill>
            <a:schemeClr val="tx1"/>
          </a:solidFill>
          <a:latin typeface="+mn-lt"/>
          <a:ea typeface="+mn-ea"/>
          <a:cs typeface="+mn-cs"/>
        </a:defRPr>
      </a:lvl3pPr>
      <a:lvl4pPr marL="1984408"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4pPr>
      <a:lvl5pPr marL="2551382"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5pPr>
      <a:lvl6pPr marL="3118355"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6pPr>
      <a:lvl7pPr marL="3685329"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7pPr>
      <a:lvl8pPr marL="4252303"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8pPr>
      <a:lvl9pPr marL="4819277"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9pPr>
    </p:bodyStyle>
    <p:otherStyle>
      <a:defPPr>
        <a:defRPr lang="zh-TW"/>
      </a:defPPr>
      <a:lvl1pPr marL="0" algn="l" defTabSz="1133947" rtl="0" eaLnBrk="1" latinLnBrk="0" hangingPunct="1">
        <a:defRPr sz="2232" kern="1200">
          <a:solidFill>
            <a:schemeClr val="tx1"/>
          </a:solidFill>
          <a:latin typeface="+mn-lt"/>
          <a:ea typeface="+mn-ea"/>
          <a:cs typeface="+mn-cs"/>
        </a:defRPr>
      </a:lvl1pPr>
      <a:lvl2pPr marL="566974" algn="l" defTabSz="1133947" rtl="0" eaLnBrk="1" latinLnBrk="0" hangingPunct="1">
        <a:defRPr sz="2232" kern="1200">
          <a:solidFill>
            <a:schemeClr val="tx1"/>
          </a:solidFill>
          <a:latin typeface="+mn-lt"/>
          <a:ea typeface="+mn-ea"/>
          <a:cs typeface="+mn-cs"/>
        </a:defRPr>
      </a:lvl2pPr>
      <a:lvl3pPr marL="1133947" algn="l" defTabSz="1133947" rtl="0" eaLnBrk="1" latinLnBrk="0" hangingPunct="1">
        <a:defRPr sz="2232" kern="1200">
          <a:solidFill>
            <a:schemeClr val="tx1"/>
          </a:solidFill>
          <a:latin typeface="+mn-lt"/>
          <a:ea typeface="+mn-ea"/>
          <a:cs typeface="+mn-cs"/>
        </a:defRPr>
      </a:lvl3pPr>
      <a:lvl4pPr marL="1700921" algn="l" defTabSz="1133947" rtl="0" eaLnBrk="1" latinLnBrk="0" hangingPunct="1">
        <a:defRPr sz="2232" kern="1200">
          <a:solidFill>
            <a:schemeClr val="tx1"/>
          </a:solidFill>
          <a:latin typeface="+mn-lt"/>
          <a:ea typeface="+mn-ea"/>
          <a:cs typeface="+mn-cs"/>
        </a:defRPr>
      </a:lvl4pPr>
      <a:lvl5pPr marL="2267895" algn="l" defTabSz="1133947" rtl="0" eaLnBrk="1" latinLnBrk="0" hangingPunct="1">
        <a:defRPr sz="2232" kern="1200">
          <a:solidFill>
            <a:schemeClr val="tx1"/>
          </a:solidFill>
          <a:latin typeface="+mn-lt"/>
          <a:ea typeface="+mn-ea"/>
          <a:cs typeface="+mn-cs"/>
        </a:defRPr>
      </a:lvl5pPr>
      <a:lvl6pPr marL="2834869" algn="l" defTabSz="1133947" rtl="0" eaLnBrk="1" latinLnBrk="0" hangingPunct="1">
        <a:defRPr sz="2232" kern="1200">
          <a:solidFill>
            <a:schemeClr val="tx1"/>
          </a:solidFill>
          <a:latin typeface="+mn-lt"/>
          <a:ea typeface="+mn-ea"/>
          <a:cs typeface="+mn-cs"/>
        </a:defRPr>
      </a:lvl6pPr>
      <a:lvl7pPr marL="3401842" algn="l" defTabSz="1133947" rtl="0" eaLnBrk="1" latinLnBrk="0" hangingPunct="1">
        <a:defRPr sz="2232" kern="1200">
          <a:solidFill>
            <a:schemeClr val="tx1"/>
          </a:solidFill>
          <a:latin typeface="+mn-lt"/>
          <a:ea typeface="+mn-ea"/>
          <a:cs typeface="+mn-cs"/>
        </a:defRPr>
      </a:lvl7pPr>
      <a:lvl8pPr marL="3968816" algn="l" defTabSz="1133947" rtl="0" eaLnBrk="1" latinLnBrk="0" hangingPunct="1">
        <a:defRPr sz="2232" kern="1200">
          <a:solidFill>
            <a:schemeClr val="tx1"/>
          </a:solidFill>
          <a:latin typeface="+mn-lt"/>
          <a:ea typeface="+mn-ea"/>
          <a:cs typeface="+mn-cs"/>
        </a:defRPr>
      </a:lvl8pPr>
      <a:lvl9pPr marL="4535790" algn="l" defTabSz="1133947" rtl="0" eaLnBrk="1" latinLnBrk="0" hangingPunct="1">
        <a:defRPr sz="22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microsoft.com/office/2007/relationships/hdphoto" Target="../media/hdphoto1.wdp"/><Relationship Id="rId9" Type="http://schemas.openxmlformats.org/officeDocument/2006/relationships/image" Target="../media/image9.sv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379851E4-B7A0-D069-18D9-7CA456806273}"/>
              </a:ext>
            </a:extLst>
          </p:cNvPr>
          <p:cNvPicPr>
            <a:picLocks noGrp="1" noRot="1" noChangeAspect="1" noMove="1" noResize="1" noEditPoints="1" noAdjustHandles="1" noChangeArrowheads="1" noChangeShapeType="1" noCrop="1"/>
          </p:cNvPicPr>
          <p:nvPr/>
        </p:nvPicPr>
        <p:blipFill rotWithShape="1">
          <a:blip r:embed="rId3">
            <a:duotone>
              <a:schemeClr val="bg2">
                <a:shade val="45000"/>
                <a:satMod val="135000"/>
              </a:schemeClr>
              <a:prstClr val="white"/>
            </a:duotone>
            <a:alphaModFix amt="35000"/>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l="14928" r="14928"/>
          <a:stretch/>
        </p:blipFill>
        <p:spPr>
          <a:xfrm>
            <a:off x="-70486" y="60261"/>
            <a:ext cx="15119350" cy="213836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標題 1">
            <a:extLst>
              <a:ext uri="{FF2B5EF4-FFF2-40B4-BE49-F238E27FC236}">
                <a16:creationId xmlns:a16="http://schemas.microsoft.com/office/drawing/2014/main" id="{614F97BB-78BA-0BC2-E47D-5464A9AABD2B}"/>
              </a:ext>
            </a:extLst>
          </p:cNvPr>
          <p:cNvSpPr>
            <a:spLocks noGrp="1"/>
          </p:cNvSpPr>
          <p:nvPr>
            <p:ph type="ctrTitle"/>
          </p:nvPr>
        </p:nvSpPr>
        <p:spPr>
          <a:xfrm>
            <a:off x="1883901" y="1233722"/>
            <a:ext cx="11339513" cy="1954044"/>
          </a:xfrm>
        </p:spPr>
        <p:txBody>
          <a:bodyPr>
            <a:noAutofit/>
          </a:bodyPr>
          <a:lstStyle/>
          <a:p>
            <a:r>
              <a:rPr lang="en-US" altLang="zh-TW" sz="8800" b="1" dirty="0">
                <a:ln w="19050">
                  <a:solidFill>
                    <a:srgbClr val="E9E9E9"/>
                  </a:solidFill>
                </a:ln>
                <a:effectLst>
                  <a:outerShdw blurRad="50800" dist="38100" dir="5400000" algn="t" rotWithShape="0">
                    <a:prstClr val="black">
                      <a:alpha val="40000"/>
                    </a:prstClr>
                  </a:outerShdw>
                </a:effectLst>
                <a:latin typeface="Noto Sans HK" panose="020B0500000000000000" pitchFamily="34" charset="-120"/>
                <a:ea typeface="Noto Sans HK" panose="020B0500000000000000" pitchFamily="34" charset="-120"/>
                <a:cs typeface="Times New Roman" panose="02020603050405020304" pitchFamily="18" charset="0"/>
              </a:rPr>
              <a:t>Intelligence-Closet</a:t>
            </a:r>
            <a:br>
              <a:rPr lang="en-US" altLang="zh-TW" sz="8800" b="1" dirty="0">
                <a:ln w="19050">
                  <a:solidFill>
                    <a:srgbClr val="E9E9E9"/>
                  </a:solidFill>
                </a:ln>
                <a:effectLst>
                  <a:outerShdw blurRad="50800" dist="38100" dir="5400000" algn="t" rotWithShape="0">
                    <a:prstClr val="black">
                      <a:alpha val="40000"/>
                    </a:prstClr>
                  </a:outerShdw>
                </a:effectLst>
                <a:latin typeface="Noto Sans HK" panose="020B0500000000000000" pitchFamily="34" charset="-120"/>
                <a:ea typeface="Noto Sans HK" panose="020B0500000000000000" pitchFamily="34" charset="-120"/>
                <a:cs typeface="Times New Roman" panose="02020603050405020304" pitchFamily="18" charset="0"/>
              </a:rPr>
            </a:br>
            <a:r>
              <a:rPr lang="zh-TW" altLang="en-US" sz="8800" b="1" dirty="0">
                <a:ln w="19050">
                  <a:solidFill>
                    <a:srgbClr val="E9E9E9"/>
                  </a:solidFill>
                </a:ln>
                <a:effectLst>
                  <a:outerShdw blurRad="50800" dist="38100" dir="5400000" algn="t" rotWithShape="0">
                    <a:prstClr val="black">
                      <a:alpha val="40000"/>
                    </a:prstClr>
                  </a:outerShdw>
                </a:effectLst>
                <a:latin typeface="Noto Sans HK" panose="020B0500000000000000" pitchFamily="34" charset="-120"/>
                <a:ea typeface="Noto Sans HK" panose="020B0500000000000000" pitchFamily="34" charset="-120"/>
                <a:cs typeface="Times New Roman" panose="02020603050405020304" pitchFamily="18" charset="0"/>
              </a:rPr>
              <a:t>智慧衣櫃</a:t>
            </a:r>
            <a:endParaRPr lang="zh-TW" altLang="en-US" sz="4000" dirty="0">
              <a:ln w="19050">
                <a:noFill/>
              </a:ln>
              <a:effectLst/>
              <a:latin typeface="Noto Sans HK Medium" panose="020B0600000000000000" pitchFamily="34" charset="-120"/>
              <a:ea typeface="Noto Sans HK Medium" panose="020B0600000000000000" pitchFamily="34" charset="-120"/>
            </a:endParaRPr>
          </a:p>
        </p:txBody>
      </p:sp>
      <p:sp>
        <p:nvSpPr>
          <p:cNvPr id="3" name="矩形: 圓角 2">
            <a:extLst>
              <a:ext uri="{FF2B5EF4-FFF2-40B4-BE49-F238E27FC236}">
                <a16:creationId xmlns:a16="http://schemas.microsoft.com/office/drawing/2014/main" id="{1BEB671F-A5B5-A21F-26FD-8BD84D23FCBD}"/>
              </a:ext>
            </a:extLst>
          </p:cNvPr>
          <p:cNvSpPr/>
          <p:nvPr/>
        </p:nvSpPr>
        <p:spPr>
          <a:xfrm>
            <a:off x="699585" y="4124252"/>
            <a:ext cx="6860090" cy="4521751"/>
          </a:xfrm>
          <a:prstGeom prst="roundRect">
            <a:avLst/>
          </a:prstGeom>
          <a:noFill/>
          <a:ln w="76200">
            <a:solidFill>
              <a:schemeClr val="bg1">
                <a:lumMod val="6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F8ACC99F-31B1-5ACE-D554-D68601F8835E}"/>
              </a:ext>
            </a:extLst>
          </p:cNvPr>
          <p:cNvSpPr txBox="1"/>
          <p:nvPr/>
        </p:nvSpPr>
        <p:spPr>
          <a:xfrm>
            <a:off x="983092" y="3927425"/>
            <a:ext cx="6278880" cy="4521751"/>
          </a:xfrm>
          <a:prstGeom prst="rect">
            <a:avLst/>
          </a:prstGeom>
          <a:noFill/>
        </p:spPr>
        <p:txBody>
          <a:bodyPr wrap="square">
            <a:spAutoFit/>
          </a:bodyPr>
          <a:lstStyle/>
          <a:p>
            <a:pPr algn="ctr">
              <a:lnSpc>
                <a:spcPct val="150000"/>
              </a:lnSpc>
            </a:pPr>
            <a:r>
              <a:rPr lang="zh-TW" altLang="en-US" sz="3200" b="1" kern="100" dirty="0">
                <a:effectLst/>
                <a:latin typeface="標楷體" panose="03000509000000000000" pitchFamily="65" charset="-120"/>
                <a:ea typeface="標楷體" panose="03000509000000000000" pitchFamily="65" charset="-120"/>
                <a:cs typeface="Times New Roman" panose="02020603050405020304" pitchFamily="18" charset="0"/>
              </a:rPr>
              <a:t>摘要</a:t>
            </a:r>
            <a:endParaRPr lang="en-US" altLang="zh-TW" sz="3200" b="1" kern="100" dirty="0">
              <a:effectLst/>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ct val="150000"/>
              </a:lnSpc>
            </a:pPr>
            <a:r>
              <a:rPr lang="zh-TW" altLang="zh-TW" sz="1800" b="1" kern="100" dirty="0">
                <a:effectLst/>
                <a:latin typeface="標楷體" panose="03000509000000000000" pitchFamily="65" charset="-120"/>
                <a:ea typeface="標楷體" panose="03000509000000000000" pitchFamily="65" charset="-120"/>
                <a:cs typeface="Times New Roman" panose="02020603050405020304" pitchFamily="18" charset="0"/>
              </a:rPr>
              <a:t>因應現代技術，大多事務都傾向於自動化趨勢，本研究計畫完成一台智能衣櫃。其中包含衣物辨識，讓使用者放入衣物至檢視口後不用手動輸入項目細節便可存入衣物資訊，完畢後再自動運轉將衣物整理擺放至位置，只需要將衣物放入衣櫃就可以在面板上查看所有的衣物資訊，再者是使用時會自動抓取天氣資訊並自動計算出當時最適合的衣物組合，透過</a:t>
            </a:r>
            <a:r>
              <a:rPr lang="en-US" altLang="zh-TW" sz="1800" b="1" kern="100" dirty="0">
                <a:effectLst/>
                <a:latin typeface="標楷體" panose="03000509000000000000" pitchFamily="65" charset="-120"/>
                <a:ea typeface="標楷體" panose="03000509000000000000" pitchFamily="65" charset="-120"/>
                <a:cs typeface="Times New Roman" panose="02020603050405020304" pitchFamily="18" charset="0"/>
              </a:rPr>
              <a:t>UI</a:t>
            </a:r>
            <a:r>
              <a:rPr lang="zh-TW" altLang="zh-TW" sz="1800" b="1" kern="100" dirty="0">
                <a:effectLst/>
                <a:latin typeface="標楷體" panose="03000509000000000000" pitchFamily="65" charset="-120"/>
                <a:ea typeface="標楷體" panose="03000509000000000000" pitchFamily="65" charset="-120"/>
                <a:cs typeface="Times New Roman" panose="02020603050405020304" pitchFamily="18" charset="0"/>
              </a:rPr>
              <a:t>介面選取心儀的衣物組合，接著會由衣櫃內部的馬達運轉自動推送到使用者面前，不需要翻箱倒櫃的搜尋衣服，利用機器來記錄並完成所有事物。</a:t>
            </a:r>
          </a:p>
        </p:txBody>
      </p:sp>
      <p:sp>
        <p:nvSpPr>
          <p:cNvPr id="11" name="文字方塊 10">
            <a:extLst>
              <a:ext uri="{FF2B5EF4-FFF2-40B4-BE49-F238E27FC236}">
                <a16:creationId xmlns:a16="http://schemas.microsoft.com/office/drawing/2014/main" id="{71AEE2CB-3273-668A-1617-B6E61D1ECA80}"/>
              </a:ext>
            </a:extLst>
          </p:cNvPr>
          <p:cNvSpPr txBox="1"/>
          <p:nvPr/>
        </p:nvSpPr>
        <p:spPr>
          <a:xfrm>
            <a:off x="8771258" y="2210744"/>
            <a:ext cx="7640320" cy="523220"/>
          </a:xfrm>
          <a:prstGeom prst="rect">
            <a:avLst/>
          </a:prstGeom>
          <a:noFill/>
          <a:effectLst>
            <a:outerShdw blurRad="50800" dist="38100" dir="2700000" algn="tl" rotWithShape="0">
              <a:prstClr val="black">
                <a:alpha val="40000"/>
              </a:prstClr>
            </a:outerShdw>
          </a:effectLst>
          <a:scene3d>
            <a:camera prst="orthographicFront">
              <a:rot lat="0" lon="0" rev="300000"/>
            </a:camera>
            <a:lightRig rig="threePt" dir="t"/>
          </a:scene3d>
          <a:sp3d extrusionH="25400" prstMaterial="matte">
            <a:bevelT/>
          </a:sp3d>
        </p:spPr>
        <p:txBody>
          <a:bodyPr wrap="square">
            <a:spAutoFit/>
          </a:bodyPr>
          <a:lstStyle/>
          <a:p>
            <a:pPr algn="ctr"/>
            <a:r>
              <a:rPr lang="zh-TW" altLang="en-US" sz="2800" i="1" u="sng" dirty="0">
                <a:ln w="3175">
                  <a:noFill/>
                </a:ln>
                <a:effectLst>
                  <a:reflection blurRad="6350" stA="55000" endA="300" endPos="45500" dir="5400000" sy="-100000" algn="bl" rotWithShape="0"/>
                </a:effectLst>
                <a:latin typeface="Bahnschrift SemiBold SemiConden" panose="020B0502040204020203" pitchFamily="34" charset="0"/>
                <a:ea typeface="Noto Sans HK Medium" panose="020B0600000000000000" pitchFamily="34" charset="-120"/>
                <a:cs typeface="Times New Roman" panose="02020603050405020304" pitchFamily="18" charset="0"/>
              </a:rPr>
              <a:t>解決你的一切穿衣問題</a:t>
            </a:r>
            <a:r>
              <a:rPr lang="en-US" altLang="zh-TW" sz="2800" i="1" u="sng" dirty="0">
                <a:ln w="3175">
                  <a:noFill/>
                </a:ln>
                <a:effectLst>
                  <a:reflection blurRad="6350" stA="55000" endA="300" endPos="45500" dir="5400000" sy="-100000" algn="bl" rotWithShape="0"/>
                </a:effectLst>
                <a:latin typeface="Bahnschrift SemiBold SemiConden" panose="020B0502040204020203" pitchFamily="34" charset="0"/>
                <a:ea typeface="Noto Sans HK Medium" panose="020B0600000000000000" pitchFamily="34" charset="-120"/>
                <a:cs typeface="Times New Roman" panose="02020603050405020304" pitchFamily="18" charset="0"/>
              </a:rPr>
              <a:t>!</a:t>
            </a:r>
            <a:endParaRPr lang="zh-TW" altLang="en-US" sz="2800" i="1" u="sng" dirty="0">
              <a:ln w="3175">
                <a:noFill/>
              </a:ln>
              <a:effectLst>
                <a:reflection blurRad="6350" stA="55000" endA="300" endPos="45500" dir="5400000" sy="-100000" algn="bl" rotWithShape="0"/>
              </a:effectLst>
              <a:latin typeface="Bahnschrift SemiBold SemiConden" panose="020B0502040204020203" pitchFamily="34" charset="0"/>
            </a:endParaRPr>
          </a:p>
        </p:txBody>
      </p:sp>
      <p:sp>
        <p:nvSpPr>
          <p:cNvPr id="15" name="矩形: 圓角 14">
            <a:extLst>
              <a:ext uri="{FF2B5EF4-FFF2-40B4-BE49-F238E27FC236}">
                <a16:creationId xmlns:a16="http://schemas.microsoft.com/office/drawing/2014/main" id="{94DD518F-3026-4892-4D57-40C06E667E9E}"/>
              </a:ext>
            </a:extLst>
          </p:cNvPr>
          <p:cNvSpPr/>
          <p:nvPr/>
        </p:nvSpPr>
        <p:spPr>
          <a:xfrm>
            <a:off x="8241213" y="4024734"/>
            <a:ext cx="6166520" cy="11425474"/>
          </a:xfrm>
          <a:prstGeom prst="roundRect">
            <a:avLst/>
          </a:prstGeom>
          <a:noFill/>
          <a:ln w="76200">
            <a:solidFill>
              <a:schemeClr val="bg1">
                <a:lumMod val="6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3113B5FF-669E-1590-D978-522A692B818A}"/>
              </a:ext>
            </a:extLst>
          </p:cNvPr>
          <p:cNvSpPr txBox="1"/>
          <p:nvPr/>
        </p:nvSpPr>
        <p:spPr>
          <a:xfrm>
            <a:off x="8241212" y="4024734"/>
            <a:ext cx="6093776" cy="825932"/>
          </a:xfrm>
          <a:prstGeom prst="rect">
            <a:avLst/>
          </a:prstGeom>
          <a:noFill/>
        </p:spPr>
        <p:txBody>
          <a:bodyPr wrap="square">
            <a:spAutoFit/>
          </a:bodyPr>
          <a:lstStyle/>
          <a:p>
            <a:pPr algn="ctr">
              <a:lnSpc>
                <a:spcPct val="150000"/>
              </a:lnSpc>
            </a:pPr>
            <a:r>
              <a:rPr lang="zh-TW" altLang="en-US" sz="3600" b="1" kern="100" dirty="0">
                <a:effectLst/>
                <a:latin typeface="標楷體" panose="03000509000000000000" pitchFamily="65" charset="-120"/>
                <a:ea typeface="標楷體" panose="03000509000000000000" pitchFamily="65" charset="-120"/>
                <a:cs typeface="Times New Roman" panose="02020603050405020304" pitchFamily="18" charset="0"/>
              </a:rPr>
              <a:t>流程</a:t>
            </a:r>
            <a:endParaRPr lang="en-US" altLang="zh-TW" sz="3600" b="1"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p:sp>
        <p:nvSpPr>
          <p:cNvPr id="18" name="矩形: 圓角 17">
            <a:extLst>
              <a:ext uri="{FF2B5EF4-FFF2-40B4-BE49-F238E27FC236}">
                <a16:creationId xmlns:a16="http://schemas.microsoft.com/office/drawing/2014/main" id="{D531940B-1DB0-7985-5ACB-4E6DE13947E6}"/>
              </a:ext>
            </a:extLst>
          </p:cNvPr>
          <p:cNvSpPr/>
          <p:nvPr/>
        </p:nvSpPr>
        <p:spPr>
          <a:xfrm>
            <a:off x="699584" y="9091185"/>
            <a:ext cx="6854075" cy="6245878"/>
          </a:xfrm>
          <a:prstGeom prst="roundRect">
            <a:avLst/>
          </a:prstGeom>
          <a:noFill/>
          <a:ln w="76200">
            <a:solidFill>
              <a:schemeClr val="bg1">
                <a:lumMod val="6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34D0C928-3560-43BE-E7BD-F63F5075C2CA}"/>
              </a:ext>
            </a:extLst>
          </p:cNvPr>
          <p:cNvSpPr txBox="1"/>
          <p:nvPr/>
        </p:nvSpPr>
        <p:spPr>
          <a:xfrm>
            <a:off x="711617" y="9073345"/>
            <a:ext cx="6854076" cy="825932"/>
          </a:xfrm>
          <a:prstGeom prst="rect">
            <a:avLst/>
          </a:prstGeom>
          <a:noFill/>
        </p:spPr>
        <p:txBody>
          <a:bodyPr wrap="square">
            <a:spAutoFit/>
          </a:bodyPr>
          <a:lstStyle/>
          <a:p>
            <a:pPr algn="ctr">
              <a:lnSpc>
                <a:spcPct val="150000"/>
              </a:lnSpc>
            </a:pPr>
            <a:r>
              <a:rPr lang="zh-TW" altLang="en-US" sz="3600" b="1" kern="100" dirty="0">
                <a:effectLst/>
                <a:latin typeface="標楷體" panose="03000509000000000000" pitchFamily="65" charset="-120"/>
                <a:ea typeface="標楷體" panose="03000509000000000000" pitchFamily="65" charset="-120"/>
                <a:cs typeface="Times New Roman" panose="02020603050405020304" pitchFamily="18" charset="0"/>
              </a:rPr>
              <a:t>系統架構圖</a:t>
            </a:r>
            <a:endParaRPr lang="en-US" altLang="zh-TW" sz="3600" b="1"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p:sp>
        <p:nvSpPr>
          <p:cNvPr id="20" name="矩形: 圓角 19">
            <a:extLst>
              <a:ext uri="{FF2B5EF4-FFF2-40B4-BE49-F238E27FC236}">
                <a16:creationId xmlns:a16="http://schemas.microsoft.com/office/drawing/2014/main" id="{95B92D3E-876B-828E-8EE1-4FF56DF5DFE7}"/>
              </a:ext>
            </a:extLst>
          </p:cNvPr>
          <p:cNvSpPr/>
          <p:nvPr/>
        </p:nvSpPr>
        <p:spPr>
          <a:xfrm>
            <a:off x="711617" y="15737007"/>
            <a:ext cx="13778323" cy="5329842"/>
          </a:xfrm>
          <a:prstGeom prst="roundRect">
            <a:avLst/>
          </a:prstGeom>
          <a:noFill/>
          <a:ln w="76200">
            <a:solidFill>
              <a:schemeClr val="bg1">
                <a:lumMod val="6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4BC62EA3-0A92-8B87-C050-25DD527FB227}"/>
              </a:ext>
            </a:extLst>
          </p:cNvPr>
          <p:cNvSpPr txBox="1"/>
          <p:nvPr/>
        </p:nvSpPr>
        <p:spPr>
          <a:xfrm>
            <a:off x="711617" y="15652760"/>
            <a:ext cx="13696116" cy="825932"/>
          </a:xfrm>
          <a:prstGeom prst="rect">
            <a:avLst/>
          </a:prstGeom>
          <a:noFill/>
        </p:spPr>
        <p:txBody>
          <a:bodyPr wrap="square">
            <a:spAutoFit/>
          </a:bodyPr>
          <a:lstStyle/>
          <a:p>
            <a:pPr algn="ctr">
              <a:lnSpc>
                <a:spcPct val="150000"/>
              </a:lnSpc>
            </a:pPr>
            <a:r>
              <a:rPr lang="zh-TW" altLang="en-US" sz="3600" b="1" kern="100" dirty="0">
                <a:effectLst/>
                <a:latin typeface="標楷體" panose="03000509000000000000" pitchFamily="65" charset="-120"/>
                <a:ea typeface="標楷體" panose="03000509000000000000" pitchFamily="65" charset="-120"/>
                <a:cs typeface="Times New Roman" panose="02020603050405020304" pitchFamily="18" charset="0"/>
              </a:rPr>
              <a:t>研究內容</a:t>
            </a:r>
            <a:endParaRPr lang="en-US" altLang="zh-TW" sz="3600" b="1"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p:sp>
        <p:nvSpPr>
          <p:cNvPr id="27" name="文字方塊 26">
            <a:extLst>
              <a:ext uri="{FF2B5EF4-FFF2-40B4-BE49-F238E27FC236}">
                <a16:creationId xmlns:a16="http://schemas.microsoft.com/office/drawing/2014/main" id="{CA4EA100-7484-A72A-79CE-31FF9CC0278F}"/>
              </a:ext>
            </a:extLst>
          </p:cNvPr>
          <p:cNvSpPr txBox="1"/>
          <p:nvPr/>
        </p:nvSpPr>
        <p:spPr>
          <a:xfrm>
            <a:off x="8437487" y="4784087"/>
            <a:ext cx="5810491" cy="2952090"/>
          </a:xfrm>
          <a:prstGeom prst="rect">
            <a:avLst/>
          </a:prstGeom>
          <a:noFill/>
        </p:spPr>
        <p:txBody>
          <a:bodyPr wrap="square">
            <a:spAutoFit/>
          </a:bodyPr>
          <a:lstStyle/>
          <a:p>
            <a:pPr indent="355600" algn="just">
              <a:lnSpc>
                <a:spcPct val="150000"/>
              </a:lnSpc>
            </a:pPr>
            <a:r>
              <a:rPr lang="zh-TW" altLang="zh-TW" sz="1800" b="1" kern="100" dirty="0">
                <a:latin typeface="標楷體" panose="03000509000000000000" pitchFamily="65" charset="-120"/>
                <a:ea typeface="標楷體" panose="03000509000000000000" pitchFamily="65" charset="-120"/>
                <a:cs typeface="Times New Roman" panose="02020603050405020304" pitchFamily="18" charset="0"/>
              </a:rPr>
              <a:t>當使用者點選介面功能後，若選擇存放，系統會先將衣物進行辨識動作，辨識完後的衣服類別可自動存入至資料庫當中；而當使用者選擇拿取功能時，需聯網獲取外部</a:t>
            </a:r>
            <a:r>
              <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rPr>
              <a:t>API</a:t>
            </a:r>
            <a:r>
              <a:rPr lang="zh-TW" altLang="zh-TW" sz="1800" b="1" kern="100" dirty="0">
                <a:latin typeface="標楷體" panose="03000509000000000000" pitchFamily="65" charset="-120"/>
                <a:ea typeface="標楷體" panose="03000509000000000000" pitchFamily="65" charset="-120"/>
                <a:cs typeface="Times New Roman" panose="02020603050405020304" pitchFamily="18" charset="0"/>
              </a:rPr>
              <a:t>得到天氣資訊，並根據該天氣資訊計算推薦衣物組合，上述這些步驟皆為軟體層可達到的目標。而最後須由馬達與各項零件配合，來將衣物進行推送進出等動作，而這些為硬體層的功能建造與配置。</a:t>
            </a:r>
          </a:p>
        </p:txBody>
      </p:sp>
      <p:pic>
        <p:nvPicPr>
          <p:cNvPr id="32" name="圖片 31">
            <a:extLst>
              <a:ext uri="{FF2B5EF4-FFF2-40B4-BE49-F238E27FC236}">
                <a16:creationId xmlns:a16="http://schemas.microsoft.com/office/drawing/2014/main" id="{531204D9-5BB0-14AF-FA16-AB95B6C17A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7350" y="8201387"/>
            <a:ext cx="4334245" cy="6495364"/>
          </a:xfrm>
          <a:prstGeom prst="rect">
            <a:avLst/>
          </a:prstGeom>
          <a:ln>
            <a:noFill/>
          </a:ln>
          <a:effectLst>
            <a:outerShdw blurRad="190500" algn="tl" rotWithShape="0">
              <a:srgbClr val="000000">
                <a:alpha val="70000"/>
              </a:srgbClr>
            </a:outerShdw>
          </a:effectLst>
        </p:spPr>
      </p:pic>
      <p:pic>
        <p:nvPicPr>
          <p:cNvPr id="34" name="圖片 33">
            <a:extLst>
              <a:ext uri="{FF2B5EF4-FFF2-40B4-BE49-F238E27FC236}">
                <a16:creationId xmlns:a16="http://schemas.microsoft.com/office/drawing/2014/main" id="{68EB8F03-05B5-59F7-C456-076D29F83A9B}"/>
              </a:ext>
            </a:extLst>
          </p:cNvPr>
          <p:cNvPicPr>
            <a:picLocks noChangeAspect="1"/>
          </p:cNvPicPr>
          <p:nvPr/>
        </p:nvPicPr>
        <p:blipFill rotWithShape="1">
          <a:blip r:embed="rId6">
            <a:extLst>
              <a:ext uri="{28A0092B-C50C-407E-A947-70E740481C1C}">
                <a14:useLocalDpi xmlns:a14="http://schemas.microsoft.com/office/drawing/2010/main" val="0"/>
              </a:ext>
            </a:extLst>
          </a:blip>
          <a:srcRect t="20463"/>
          <a:stretch/>
        </p:blipFill>
        <p:spPr>
          <a:xfrm>
            <a:off x="1872000" y="11556000"/>
            <a:ext cx="4553826" cy="3492000"/>
          </a:xfrm>
          <a:prstGeom prst="rect">
            <a:avLst/>
          </a:prstGeom>
          <a:ln>
            <a:noFill/>
          </a:ln>
          <a:effectLst>
            <a:outerShdw blurRad="190500" algn="tl" rotWithShape="0">
              <a:srgbClr val="000000">
                <a:alpha val="70000"/>
              </a:srgbClr>
            </a:outerShdw>
          </a:effectLst>
        </p:spPr>
      </p:pic>
      <p:sp>
        <p:nvSpPr>
          <p:cNvPr id="37" name="文字方塊 36">
            <a:extLst>
              <a:ext uri="{FF2B5EF4-FFF2-40B4-BE49-F238E27FC236}">
                <a16:creationId xmlns:a16="http://schemas.microsoft.com/office/drawing/2014/main" id="{4AC30E86-F19A-31C8-BCF0-7B69602D0F0F}"/>
              </a:ext>
            </a:extLst>
          </p:cNvPr>
          <p:cNvSpPr txBox="1"/>
          <p:nvPr/>
        </p:nvSpPr>
        <p:spPr>
          <a:xfrm>
            <a:off x="1046196" y="9760307"/>
            <a:ext cx="6278879" cy="1705595"/>
          </a:xfrm>
          <a:prstGeom prst="rect">
            <a:avLst/>
          </a:prstGeom>
          <a:noFill/>
        </p:spPr>
        <p:txBody>
          <a:bodyPr wrap="square">
            <a:spAutoFit/>
          </a:bodyPr>
          <a:lstStyle/>
          <a:p>
            <a:pPr indent="355600" algn="just">
              <a:lnSpc>
                <a:spcPct val="150000"/>
              </a:lnSpc>
            </a:pPr>
            <a:r>
              <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rPr>
              <a:t>Web</a:t>
            </a:r>
            <a:r>
              <a:rPr lang="zh-TW" altLang="zh-TW" sz="1800" b="1" kern="100" dirty="0">
                <a:latin typeface="標楷體" panose="03000509000000000000" pitchFamily="65" charset="-120"/>
                <a:ea typeface="標楷體" panose="03000509000000000000" pitchFamily="65" charset="-120"/>
                <a:cs typeface="Times New Roman" panose="02020603050405020304" pitchFamily="18" charset="0"/>
              </a:rPr>
              <a:t>應用框架為概念基礎所建立的圖形化使用者介面負責供使用者使用，這些前端頁面將會發送的請求至後端</a:t>
            </a:r>
            <a:r>
              <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rPr>
              <a:t>Python</a:t>
            </a:r>
            <a:r>
              <a:rPr lang="zh-TW" altLang="zh-TW" sz="1800" b="1" kern="100" dirty="0">
                <a:latin typeface="標楷體" panose="03000509000000000000" pitchFamily="65" charset="-120"/>
                <a:ea typeface="標楷體" panose="03000509000000000000" pitchFamily="65" charset="-120"/>
                <a:cs typeface="Times New Roman" panose="02020603050405020304" pitchFamily="18" charset="0"/>
              </a:rPr>
              <a:t>來進行動作，包含資料庫的傳輸、硬體的控制、衣物的辨識、網路</a:t>
            </a:r>
            <a:r>
              <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rPr>
              <a:t>API</a:t>
            </a:r>
            <a:r>
              <a:rPr lang="zh-TW" altLang="zh-TW" sz="1800" b="1" kern="100" dirty="0">
                <a:latin typeface="標楷體" panose="03000509000000000000" pitchFamily="65" charset="-120"/>
                <a:ea typeface="標楷體" panose="03000509000000000000" pitchFamily="65" charset="-120"/>
                <a:cs typeface="Times New Roman" panose="02020603050405020304" pitchFamily="18" charset="0"/>
              </a:rPr>
              <a:t>請求以及推薦穿搭衣物演算法的運作等。</a:t>
            </a:r>
          </a:p>
        </p:txBody>
      </p:sp>
      <p:pic>
        <p:nvPicPr>
          <p:cNvPr id="38" name="圖片 37">
            <a:extLst>
              <a:ext uri="{FF2B5EF4-FFF2-40B4-BE49-F238E27FC236}">
                <a16:creationId xmlns:a16="http://schemas.microsoft.com/office/drawing/2014/main" id="{937C7FE6-8312-17AD-C9CE-EFC183819D08}"/>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448" t="5932" r="4043" b="6880"/>
          <a:stretch/>
        </p:blipFill>
        <p:spPr>
          <a:xfrm>
            <a:off x="1106532" y="17180347"/>
            <a:ext cx="7134680" cy="2776852"/>
          </a:xfrm>
          <a:prstGeom prst="rect">
            <a:avLst/>
          </a:prstGeom>
          <a:ln>
            <a:noFill/>
          </a:ln>
          <a:effectLst>
            <a:outerShdw blurRad="190500" algn="tl" rotWithShape="0">
              <a:srgbClr val="000000">
                <a:alpha val="70000"/>
              </a:srgbClr>
            </a:outerShdw>
          </a:effectLst>
        </p:spPr>
      </p:pic>
      <p:sp>
        <p:nvSpPr>
          <p:cNvPr id="4" name="文字方塊 3">
            <a:extLst>
              <a:ext uri="{FF2B5EF4-FFF2-40B4-BE49-F238E27FC236}">
                <a16:creationId xmlns:a16="http://schemas.microsoft.com/office/drawing/2014/main" id="{AA20C660-BB8C-887C-C418-E7B477C8C528}"/>
              </a:ext>
            </a:extLst>
          </p:cNvPr>
          <p:cNvSpPr txBox="1"/>
          <p:nvPr/>
        </p:nvSpPr>
        <p:spPr>
          <a:xfrm>
            <a:off x="8054515" y="16450019"/>
            <a:ext cx="6467168" cy="1548501"/>
          </a:xfrm>
          <a:prstGeom prst="rect">
            <a:avLst/>
          </a:prstGeom>
          <a:noFill/>
        </p:spPr>
        <p:txBody>
          <a:bodyPr wrap="square">
            <a:spAutoFit/>
          </a:bodyPr>
          <a:lstStyle/>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自動搭配：</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還要用手機查天氣太麻煩？智慧衣櫃！</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＝找衣服＋查天氣＋穿什麼</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＝減少思考穿搭衣物組合的時間</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方法：外部天氣</a:t>
            </a:r>
            <a:r>
              <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rPr>
              <a:t>API</a:t>
            </a: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→天氣推薦演算法→獲得推薦衣物</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文字方塊 5">
            <a:extLst>
              <a:ext uri="{FF2B5EF4-FFF2-40B4-BE49-F238E27FC236}">
                <a16:creationId xmlns:a16="http://schemas.microsoft.com/office/drawing/2014/main" id="{17FF1D8C-CA71-3B11-330E-BBDC5766FEE0}"/>
              </a:ext>
            </a:extLst>
          </p:cNvPr>
          <p:cNvSpPr txBox="1"/>
          <p:nvPr/>
        </p:nvSpPr>
        <p:spPr>
          <a:xfrm>
            <a:off x="8054515" y="18044872"/>
            <a:ext cx="6958920" cy="1548501"/>
          </a:xfrm>
          <a:prstGeom prst="rect">
            <a:avLst/>
          </a:prstGeom>
          <a:noFill/>
        </p:spPr>
        <p:txBody>
          <a:bodyPr wrap="square">
            <a:spAutoFit/>
          </a:bodyPr>
          <a:lstStyle/>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自動拿取存放：</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衣物太多找不到？智慧衣櫃！</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＝減少找尋衣物的時間＋可視化界面＋衣物自動送出</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＝衣物一目了然</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方法：資料庫＋</a:t>
            </a:r>
            <a:r>
              <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rPr>
              <a:t>Arduino</a:t>
            </a: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（馬達等系統）</a:t>
            </a:r>
            <a:endParaRPr lang="zh-TW"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9" name="文字方塊 8">
            <a:extLst>
              <a:ext uri="{FF2B5EF4-FFF2-40B4-BE49-F238E27FC236}">
                <a16:creationId xmlns:a16="http://schemas.microsoft.com/office/drawing/2014/main" id="{9437646B-1355-110C-E424-34E5672F2E92}"/>
              </a:ext>
            </a:extLst>
          </p:cNvPr>
          <p:cNvSpPr txBox="1"/>
          <p:nvPr/>
        </p:nvSpPr>
        <p:spPr>
          <a:xfrm>
            <a:off x="8054515" y="19574088"/>
            <a:ext cx="6958920" cy="1253548"/>
          </a:xfrm>
          <a:prstGeom prst="rect">
            <a:avLst/>
          </a:prstGeom>
          <a:noFill/>
        </p:spPr>
        <p:txBody>
          <a:bodyPr wrap="square">
            <a:spAutoFit/>
          </a:bodyPr>
          <a:lstStyle/>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衣物識別：</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紀錄衣服太麻煩了好懶？智慧衣櫃！</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 自動拍照＋自動辨識＋自動記錄</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方法：深度學習辨識＋資料庫</a:t>
            </a:r>
            <a:endParaRPr lang="zh-TW"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p:txBody>
      </p:sp>
      <p:cxnSp>
        <p:nvCxnSpPr>
          <p:cNvPr id="12" name="直線接點 11">
            <a:extLst>
              <a:ext uri="{FF2B5EF4-FFF2-40B4-BE49-F238E27FC236}">
                <a16:creationId xmlns:a16="http://schemas.microsoft.com/office/drawing/2014/main" id="{03E4CBC5-9892-6132-7D44-D6805D49FCAD}"/>
              </a:ext>
            </a:extLst>
          </p:cNvPr>
          <p:cNvCxnSpPr/>
          <p:nvPr/>
        </p:nvCxnSpPr>
        <p:spPr>
          <a:xfrm>
            <a:off x="8480268" y="18034045"/>
            <a:ext cx="5854720" cy="0"/>
          </a:xfrm>
          <a:prstGeom prst="line">
            <a:avLst/>
          </a:prstGeom>
          <a:ln w="381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0F1A335E-F96F-866F-5433-D72BD1B5E86D}"/>
              </a:ext>
            </a:extLst>
          </p:cNvPr>
          <p:cNvCxnSpPr/>
          <p:nvPr/>
        </p:nvCxnSpPr>
        <p:spPr>
          <a:xfrm>
            <a:off x="8480268" y="19593373"/>
            <a:ext cx="5854720" cy="0"/>
          </a:xfrm>
          <a:prstGeom prst="line">
            <a:avLst/>
          </a:prstGeom>
          <a:ln w="381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00D405EC-0187-DAAA-6951-11226C8A1539}"/>
              </a:ext>
            </a:extLst>
          </p:cNvPr>
          <p:cNvSpPr txBox="1"/>
          <p:nvPr/>
        </p:nvSpPr>
        <p:spPr>
          <a:xfrm>
            <a:off x="711617" y="2513108"/>
            <a:ext cx="5211683" cy="1384995"/>
          </a:xfrm>
          <a:prstGeom prst="rect">
            <a:avLst/>
          </a:prstGeom>
          <a:noFill/>
        </p:spPr>
        <p:txBody>
          <a:bodyPr wrap="none" rtlCol="0">
            <a:spAutoFit/>
          </a:bodyPr>
          <a:lstStyle/>
          <a:p>
            <a:r>
              <a:rPr lang="zh-TW" altLang="en-US" sz="2800" b="1" dirty="0">
                <a:latin typeface="標楷體" pitchFamily="65" charset="-120"/>
                <a:ea typeface="標楷體" pitchFamily="65" charset="-120"/>
              </a:rPr>
              <a:t>組別：</a:t>
            </a:r>
            <a:r>
              <a:rPr lang="en-US" altLang="zh-TW" sz="2800" b="1" dirty="0">
                <a:latin typeface="標楷體" pitchFamily="65" charset="-120"/>
                <a:ea typeface="標楷體" pitchFamily="65" charset="-120"/>
              </a:rPr>
              <a:t>A01	</a:t>
            </a:r>
          </a:p>
          <a:p>
            <a:r>
              <a:rPr lang="zh-TW" altLang="en-US" sz="2800" b="1" dirty="0">
                <a:latin typeface="標楷體" pitchFamily="65" charset="-120"/>
                <a:ea typeface="標楷體" pitchFamily="65" charset="-120"/>
              </a:rPr>
              <a:t>指導教授：林世崧 博士</a:t>
            </a:r>
            <a:endParaRPr lang="en-US" altLang="zh-TW" sz="2800" b="1" dirty="0">
              <a:latin typeface="標楷體" pitchFamily="65" charset="-120"/>
              <a:ea typeface="標楷體" pitchFamily="65" charset="-120"/>
            </a:endParaRPr>
          </a:p>
          <a:p>
            <a:r>
              <a:rPr lang="zh-TW" altLang="en-US" sz="2800" b="1" dirty="0">
                <a:latin typeface="標楷體" pitchFamily="65" charset="-120"/>
                <a:ea typeface="標楷體" pitchFamily="65" charset="-120"/>
              </a:rPr>
              <a:t>學生：黃懷萱、陳墨兮、詹惠茹</a:t>
            </a:r>
            <a:endParaRPr lang="en-US" altLang="zh-TW" sz="2800" b="1" dirty="0">
              <a:latin typeface="標楷體" pitchFamily="65" charset="-120"/>
              <a:ea typeface="標楷體" pitchFamily="65" charset="-120"/>
            </a:endParaRPr>
          </a:p>
        </p:txBody>
      </p:sp>
    </p:spTree>
    <p:extLst>
      <p:ext uri="{BB962C8B-B14F-4D97-AF65-F5344CB8AC3E}">
        <p14:creationId xmlns:p14="http://schemas.microsoft.com/office/powerpoint/2010/main" val="2324181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379851E4-B7A0-D069-18D9-7CA456806273}"/>
              </a:ext>
            </a:extLst>
          </p:cNvPr>
          <p:cNvPicPr>
            <a:picLocks noChangeAspect="1"/>
          </p:cNvPicPr>
          <p:nvPr/>
        </p:nvPicPr>
        <p:blipFill rotWithShape="1">
          <a:blip r:embed="rId3">
            <a:alphaModFix amt="35000"/>
            <a:duotone>
              <a:schemeClr val="accent3">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l="14928" r="14928"/>
          <a:stretch/>
        </p:blipFill>
        <p:spPr>
          <a:xfrm>
            <a:off x="121128" y="0"/>
            <a:ext cx="15119350" cy="213836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標題 1">
            <a:extLst>
              <a:ext uri="{FF2B5EF4-FFF2-40B4-BE49-F238E27FC236}">
                <a16:creationId xmlns:a16="http://schemas.microsoft.com/office/drawing/2014/main" id="{47D9B4EB-1F93-B2F3-8440-C756C8939945}"/>
              </a:ext>
            </a:extLst>
          </p:cNvPr>
          <p:cNvSpPr txBox="1">
            <a:spLocks/>
          </p:cNvSpPr>
          <p:nvPr/>
        </p:nvSpPr>
        <p:spPr>
          <a:xfrm>
            <a:off x="1889917" y="999508"/>
            <a:ext cx="11339513" cy="1954044"/>
          </a:xfrm>
          <a:prstGeom prst="rect">
            <a:avLst/>
          </a:prstGeom>
        </p:spPr>
        <p:txBody>
          <a:bodyPr vert="horz" lIns="91440" tIns="45720" rIns="91440" bIns="45720" rtlCol="0" anchor="b">
            <a:noAutofit/>
          </a:bodyPr>
          <a:lstStyle>
            <a:lvl1pPr algn="ctr" defTabSz="1133947" rtl="0" eaLnBrk="1" latinLnBrk="0" hangingPunct="1">
              <a:lnSpc>
                <a:spcPct val="90000"/>
              </a:lnSpc>
              <a:spcBef>
                <a:spcPct val="0"/>
              </a:spcBef>
              <a:buNone/>
              <a:defRPr sz="7441" kern="1200">
                <a:solidFill>
                  <a:schemeClr val="tx1"/>
                </a:solidFill>
                <a:latin typeface="+mj-lt"/>
                <a:ea typeface="+mj-ea"/>
                <a:cs typeface="+mj-cs"/>
              </a:defRPr>
            </a:lvl1pPr>
          </a:lstStyle>
          <a:p>
            <a:r>
              <a:rPr lang="en-US" altLang="zh-TW" sz="8000" b="1" dirty="0">
                <a:ln w="19050">
                  <a:solidFill>
                    <a:srgbClr val="E9E9E9"/>
                  </a:solidFill>
                </a:ln>
                <a:effectLst>
                  <a:outerShdw blurRad="50800" dist="38100" dir="5400000" algn="t" rotWithShape="0">
                    <a:prstClr val="black">
                      <a:alpha val="40000"/>
                    </a:prstClr>
                  </a:outerShdw>
                </a:effectLst>
                <a:latin typeface="Noto Sans HK" panose="020B0500000000000000" pitchFamily="34" charset="-120"/>
                <a:ea typeface="Noto Sans HK" panose="020B0500000000000000" pitchFamily="34" charset="-120"/>
                <a:cs typeface="Times New Roman" panose="02020603050405020304" pitchFamily="18" charset="0"/>
              </a:rPr>
              <a:t>Intelligence-Closet</a:t>
            </a:r>
            <a:br>
              <a:rPr lang="en-US" altLang="zh-TW" sz="8000" b="1" dirty="0">
                <a:ln w="19050">
                  <a:solidFill>
                    <a:srgbClr val="E9E9E9"/>
                  </a:solidFill>
                </a:ln>
                <a:effectLst>
                  <a:outerShdw blurRad="50800" dist="38100" dir="5400000" algn="t" rotWithShape="0">
                    <a:prstClr val="black">
                      <a:alpha val="40000"/>
                    </a:prstClr>
                  </a:outerShdw>
                </a:effectLst>
                <a:latin typeface="Noto Sans HK" panose="020B0500000000000000" pitchFamily="34" charset="-120"/>
                <a:ea typeface="Noto Sans HK" panose="020B0500000000000000" pitchFamily="34" charset="-120"/>
                <a:cs typeface="Times New Roman" panose="02020603050405020304" pitchFamily="18" charset="0"/>
              </a:rPr>
            </a:br>
            <a:r>
              <a:rPr lang="zh-TW" altLang="en-US" sz="8000" b="1" dirty="0">
                <a:ln w="19050">
                  <a:solidFill>
                    <a:srgbClr val="E9E9E9"/>
                  </a:solidFill>
                </a:ln>
                <a:effectLst>
                  <a:outerShdw blurRad="50800" dist="38100" dir="5400000" algn="t" rotWithShape="0">
                    <a:prstClr val="black">
                      <a:alpha val="40000"/>
                    </a:prstClr>
                  </a:outerShdw>
                </a:effectLst>
                <a:latin typeface="Noto Sans HK" panose="020B0500000000000000" pitchFamily="34" charset="-120"/>
                <a:ea typeface="Noto Sans HK" panose="020B0500000000000000" pitchFamily="34" charset="-120"/>
                <a:cs typeface="Times New Roman" panose="02020603050405020304" pitchFamily="18" charset="0"/>
              </a:rPr>
              <a:t>智慧衣櫃</a:t>
            </a:r>
            <a:endParaRPr lang="zh-TW" altLang="en-US" sz="3600" dirty="0">
              <a:ln w="19050">
                <a:noFill/>
              </a:ln>
              <a:latin typeface="Noto Sans HK Medium" panose="020B0600000000000000" pitchFamily="34" charset="-120"/>
              <a:ea typeface="Noto Sans HK Medium" panose="020B0600000000000000" pitchFamily="34" charset="-120"/>
            </a:endParaRPr>
          </a:p>
        </p:txBody>
      </p:sp>
      <p:cxnSp>
        <p:nvCxnSpPr>
          <p:cNvPr id="7" name="直線單箭頭接點 6">
            <a:extLst>
              <a:ext uri="{FF2B5EF4-FFF2-40B4-BE49-F238E27FC236}">
                <a16:creationId xmlns:a16="http://schemas.microsoft.com/office/drawing/2014/main" id="{0A8790A8-5B67-DDE4-5DCC-CCA454EA6BB4}"/>
              </a:ext>
            </a:extLst>
          </p:cNvPr>
          <p:cNvCxnSpPr/>
          <p:nvPr/>
        </p:nvCxnSpPr>
        <p:spPr>
          <a:xfrm>
            <a:off x="7559675" y="3200400"/>
            <a:ext cx="0" cy="17739360"/>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 name="圖形 9" descr="溫度計 以實心填滿">
            <a:extLst>
              <a:ext uri="{FF2B5EF4-FFF2-40B4-BE49-F238E27FC236}">
                <a16:creationId xmlns:a16="http://schemas.microsoft.com/office/drawing/2014/main" id="{58E9A19E-9E52-6FE6-695A-02C2DE2CC3E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46259" y="4179364"/>
            <a:ext cx="2214678" cy="2214678"/>
          </a:xfrm>
          <a:prstGeom prst="rect">
            <a:avLst/>
          </a:prstGeom>
        </p:spPr>
      </p:pic>
      <p:sp>
        <p:nvSpPr>
          <p:cNvPr id="11" name="文字方塊 10">
            <a:extLst>
              <a:ext uri="{FF2B5EF4-FFF2-40B4-BE49-F238E27FC236}">
                <a16:creationId xmlns:a16="http://schemas.microsoft.com/office/drawing/2014/main" id="{205FBDEE-0D1C-9EE1-625D-13880175D154}"/>
              </a:ext>
            </a:extLst>
          </p:cNvPr>
          <p:cNvSpPr txBox="1"/>
          <p:nvPr/>
        </p:nvSpPr>
        <p:spPr>
          <a:xfrm>
            <a:off x="7709957" y="3172764"/>
            <a:ext cx="2954655" cy="923330"/>
          </a:xfrm>
          <a:prstGeom prst="rect">
            <a:avLst/>
          </a:prstGeom>
          <a:noFill/>
        </p:spPr>
        <p:txBody>
          <a:bodyPr wrap="none" rtlCol="0">
            <a:spAutoFit/>
          </a:bodyPr>
          <a:lstStyle/>
          <a:p>
            <a:r>
              <a:rPr lang="zh-TW" altLang="en-US" sz="54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天氣推薦</a:t>
            </a:r>
            <a:endParaRPr lang="en-US" altLang="zh-TW" sz="54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p:sp>
        <p:nvSpPr>
          <p:cNvPr id="12" name="文字方塊 11">
            <a:extLst>
              <a:ext uri="{FF2B5EF4-FFF2-40B4-BE49-F238E27FC236}">
                <a16:creationId xmlns:a16="http://schemas.microsoft.com/office/drawing/2014/main" id="{81FB3C63-D28F-CF51-768F-85718F86B573}"/>
              </a:ext>
            </a:extLst>
          </p:cNvPr>
          <p:cNvSpPr txBox="1"/>
          <p:nvPr/>
        </p:nvSpPr>
        <p:spPr>
          <a:xfrm>
            <a:off x="8709321" y="4140223"/>
            <a:ext cx="6288901" cy="954107"/>
          </a:xfrm>
          <a:prstGeom prst="rect">
            <a:avLst/>
          </a:prstGeom>
          <a:noFill/>
        </p:spPr>
        <p:txBody>
          <a:bodyPr wrap="none" rtlCol="0">
            <a:spAutoFit/>
          </a:bodyPr>
          <a:lstStyle/>
          <a:p>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中央氣象局抓取天氣資料</a:t>
            </a:r>
            <a:endPar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a:p>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根據濕度、溫度、使用者喜好度等演算</a:t>
            </a:r>
            <a:endPar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94627532-DA11-A6F2-5C43-D416DCF46441}"/>
                  </a:ext>
                </a:extLst>
              </p:cNvPr>
              <p:cNvSpPr txBox="1"/>
              <p:nvPr/>
            </p:nvSpPr>
            <p:spPr>
              <a:xfrm>
                <a:off x="7709957" y="6486060"/>
                <a:ext cx="7503833" cy="138967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d>
                        <m:dPr>
                          <m:begChr m:val="|"/>
                          <m:endChr m:val="|"/>
                          <m:ctrlPr>
                            <a:rPr lang="zh-TW" altLang="zh-TW" sz="1800" i="1" smtClean="0">
                              <a:latin typeface="Cambria Math" panose="02040503050406030204" pitchFamily="18" charset="0"/>
                            </a:rPr>
                          </m:ctrlPr>
                        </m:dPr>
                        <m:e>
                          <m:r>
                            <a:rPr lang="en-US" altLang="zh-TW" sz="1800" b="0" i="1">
                              <a:latin typeface="Cambria Math" panose="02040503050406030204" pitchFamily="18" charset="0"/>
                            </a:rPr>
                            <m:t>26−</m:t>
                          </m:r>
                          <m:r>
                            <a:rPr lang="en-US" altLang="zh-TW" sz="1800" b="0" i="1">
                              <a:latin typeface="Cambria Math" panose="02040503050406030204" pitchFamily="18" charset="0"/>
                            </a:rPr>
                            <m:t>𝑈𝑊𝐿</m:t>
                          </m:r>
                          <m:r>
                            <a:rPr lang="en-US" altLang="zh-TW" sz="1800" b="0" i="1">
                              <a:latin typeface="Cambria Math" panose="02040503050406030204" pitchFamily="18" charset="0"/>
                            </a:rPr>
                            <m:t>−</m:t>
                          </m:r>
                          <m:r>
                            <a:rPr lang="en-US" altLang="zh-TW" sz="1800" b="0" i="1">
                              <a:latin typeface="Cambria Math" panose="02040503050406030204" pitchFamily="18" charset="0"/>
                            </a:rPr>
                            <m:t>𝑁𝑇</m:t>
                          </m:r>
                          <m:r>
                            <a:rPr lang="en-US" altLang="zh-TW" sz="1800" b="0" i="1">
                              <a:latin typeface="Cambria Math" panose="02040503050406030204" pitchFamily="18" charset="0"/>
                            </a:rPr>
                            <m:t>−</m:t>
                          </m:r>
                          <m:d>
                            <m:dPr>
                              <m:ctrlPr>
                                <a:rPr lang="zh-TW" altLang="zh-TW" sz="1800" i="1">
                                  <a:latin typeface="Cambria Math" panose="02040503050406030204" pitchFamily="18" charset="0"/>
                                </a:rPr>
                              </m:ctrlPr>
                            </m:dPr>
                            <m:e>
                              <m:r>
                                <a:rPr lang="en-US" altLang="zh-TW" sz="1800" b="0" i="1">
                                  <a:latin typeface="Cambria Math" panose="02040503050406030204" pitchFamily="18" charset="0"/>
                                </a:rPr>
                                <m:t>5−</m:t>
                              </m:r>
                              <m:r>
                                <m:rPr>
                                  <m:sty m:val="p"/>
                                </m:rPr>
                                <a:rPr lang="en-US" altLang="zh-TW" sz="1800" i="1">
                                  <a:latin typeface="Cambria Math" panose="02040503050406030204" pitchFamily="18" charset="0"/>
                                </a:rPr>
                                <m:t>T</m:t>
                              </m:r>
                              <m:r>
                                <a:rPr lang="en-US" altLang="zh-TW" sz="1800" b="0" i="1">
                                  <a:latin typeface="Cambria Math" panose="02040503050406030204" pitchFamily="18" charset="0"/>
                                </a:rPr>
                                <m:t>𝐶𝑊𝐿</m:t>
                              </m:r>
                            </m:e>
                          </m:d>
                        </m:e>
                      </m:d>
                      <m:r>
                        <a:rPr lang="en-US" altLang="zh-TW" sz="1800" b="0" i="1" smtClean="0">
                          <a:latin typeface="Cambria Math" panose="02040503050406030204" pitchFamily="18" charset="0"/>
                        </a:rPr>
                        <m:t>+</m:t>
                      </m:r>
                      <m:d>
                        <m:dPr>
                          <m:begChr m:val="|"/>
                          <m:endChr m:val="|"/>
                          <m:ctrlPr>
                            <a:rPr lang="zh-TW" altLang="zh-TW" sz="1800" i="1">
                              <a:latin typeface="Cambria Math" panose="02040503050406030204" pitchFamily="18" charset="0"/>
                            </a:rPr>
                          </m:ctrlPr>
                        </m:dPr>
                        <m:e>
                          <m:eqArr>
                            <m:eqArrPr>
                              <m:ctrlPr>
                                <a:rPr lang="zh-TW" altLang="zh-TW" sz="1800" i="1">
                                  <a:latin typeface="Cambria Math" panose="02040503050406030204" pitchFamily="18" charset="0"/>
                                </a:rPr>
                              </m:ctrlPr>
                            </m:eqArrPr>
                            <m:e>
                              <m:d>
                                <m:dPr>
                                  <m:begChr m:val="（"/>
                                  <m:endChr m:val="）"/>
                                  <m:ctrlPr>
                                    <a:rPr lang="zh-TW" altLang="zh-TW" sz="1800" i="1">
                                      <a:latin typeface="Cambria Math" panose="02040503050406030204" pitchFamily="18" charset="0"/>
                                    </a:rPr>
                                  </m:ctrlPr>
                                </m:dPr>
                                <m:e>
                                  <m:r>
                                    <a:rPr lang="en-US" altLang="zh-TW" sz="1800" b="0" i="1">
                                      <a:latin typeface="Cambria Math" panose="02040503050406030204" pitchFamily="18" charset="0"/>
                                    </a:rPr>
                                    <m:t>26−</m:t>
                                  </m:r>
                                  <m:r>
                                    <a:rPr lang="en-US" altLang="zh-TW" sz="1800" b="0" i="1">
                                      <a:latin typeface="Cambria Math" panose="02040503050406030204" pitchFamily="18" charset="0"/>
                                    </a:rPr>
                                    <m:t>𝑁𝑇</m:t>
                                  </m:r>
                                  <m:r>
                                    <a:rPr lang="en-US" altLang="zh-TW" sz="1800" b="0">
                                      <a:latin typeface="Cambria Math" panose="02040503050406030204" pitchFamily="18" charset="0"/>
                                    </a:rPr>
                                    <m:t>+</m:t>
                                  </m:r>
                                  <m:r>
                                    <a:rPr lang="en-US" altLang="zh-TW" sz="1800" b="0" i="1">
                                      <a:latin typeface="Cambria Math" panose="02040503050406030204" pitchFamily="18" charset="0"/>
                                    </a:rPr>
                                    <m:t>5−</m:t>
                                  </m:r>
                                  <m:r>
                                    <m:rPr>
                                      <m:sty m:val="p"/>
                                    </m:rPr>
                                    <a:rPr lang="en-US" altLang="zh-TW" sz="1800" i="1">
                                      <a:latin typeface="Cambria Math" panose="02040503050406030204" pitchFamily="18" charset="0"/>
                                    </a:rPr>
                                    <m:t>T</m:t>
                                  </m:r>
                                  <m:r>
                                    <a:rPr lang="en-US" altLang="zh-TW" sz="1800" b="0" i="1">
                                      <a:latin typeface="Cambria Math" panose="02040503050406030204" pitchFamily="18" charset="0"/>
                                    </a:rPr>
                                    <m:t>𝐶𝑊𝐿</m:t>
                                  </m:r>
                                </m:e>
                              </m:d>
                              <m:r>
                                <a:rPr lang="en-US" altLang="zh-TW" sz="1800" b="0" i="1">
                                  <a:latin typeface="Cambria Math" panose="02040503050406030204" pitchFamily="18" charset="0"/>
                                </a:rPr>
                                <m:t>∗</m:t>
                              </m:r>
                              <m:f>
                                <m:fPr>
                                  <m:ctrlPr>
                                    <a:rPr lang="zh-TW" altLang="zh-TW" sz="1800" i="1">
                                      <a:latin typeface="Cambria Math" panose="02040503050406030204" pitchFamily="18" charset="0"/>
                                    </a:rPr>
                                  </m:ctrlPr>
                                </m:fPr>
                                <m:num>
                                  <m:r>
                                    <a:rPr lang="en-US" altLang="zh-TW" sz="1800" b="0" i="1">
                                      <a:latin typeface="Cambria Math" panose="02040503050406030204" pitchFamily="18" charset="0"/>
                                    </a:rPr>
                                    <m:t>7</m:t>
                                  </m:r>
                                </m:num>
                                <m:den>
                                  <m:r>
                                    <a:rPr lang="en-US" altLang="zh-TW" sz="1800" b="0" i="1">
                                      <a:latin typeface="Cambria Math" panose="02040503050406030204" pitchFamily="18" charset="0"/>
                                    </a:rPr>
                                    <m:t>5</m:t>
                                  </m:r>
                                </m:den>
                              </m:f>
                              <m:r>
                                <a:rPr lang="en-US" altLang="zh-TW" sz="1800" b="0">
                                  <a:latin typeface="Cambria Math" panose="02040503050406030204" pitchFamily="18" charset="0"/>
                                </a:rPr>
                                <m:t> </m:t>
                              </m:r>
                            </m:e>
                            <m:e>
                              <m:eqArr>
                                <m:eqArrPr>
                                  <m:ctrlPr>
                                    <a:rPr lang="en-US" altLang="zh-TW" sz="1800" i="1">
                                      <a:latin typeface="Cambria Math" panose="02040503050406030204" pitchFamily="18" charset="0"/>
                                    </a:rPr>
                                  </m:ctrlPr>
                                </m:eqArrPr>
                                <m:e>
                                  <m:r>
                                    <a:rPr lang="en-US" altLang="zh-TW" sz="1800" b="0">
                                      <a:latin typeface="Cambria Math" panose="02040503050406030204" pitchFamily="18" charset="0"/>
                                    </a:rPr>
                                    <m:t>+</m:t>
                                  </m:r>
                                </m:e>
                                <m:e>
                                  <m:d>
                                    <m:dPr>
                                      <m:begChr m:val="（"/>
                                      <m:endChr m:val="）"/>
                                      <m:ctrlPr>
                                        <a:rPr lang="zh-TW" altLang="zh-TW" sz="1800" i="1">
                                          <a:latin typeface="Cambria Math" panose="02040503050406030204" pitchFamily="18" charset="0"/>
                                        </a:rPr>
                                      </m:ctrlPr>
                                    </m:dPr>
                                    <m:e>
                                      <m:r>
                                        <a:rPr lang="en-US" altLang="zh-TW" sz="1800" b="0" i="1">
                                          <a:latin typeface="Cambria Math" panose="02040503050406030204" pitchFamily="18" charset="0"/>
                                        </a:rPr>
                                        <m:t>60</m:t>
                                      </m:r>
                                      <m:r>
                                        <a:rPr lang="en-US" altLang="zh-TW" sz="1800" b="0">
                                          <a:latin typeface="Cambria Math" panose="02040503050406030204" pitchFamily="18" charset="0"/>
                                        </a:rPr>
                                        <m:t> </m:t>
                                      </m:r>
                                      <m:r>
                                        <a:rPr lang="en-US" altLang="zh-TW" sz="1800" b="0" i="1">
                                          <a:latin typeface="Cambria Math" panose="02040503050406030204" pitchFamily="18" charset="0"/>
                                        </a:rPr>
                                        <m:t>−</m:t>
                                      </m:r>
                                      <m:r>
                                        <a:rPr lang="en-US" altLang="zh-TW" sz="1800" b="0">
                                          <a:latin typeface="Cambria Math" panose="02040503050406030204" pitchFamily="18" charset="0"/>
                                        </a:rPr>
                                        <m:t> </m:t>
                                      </m:r>
                                      <m:r>
                                        <a:rPr lang="en-US" altLang="zh-TW" sz="1800" b="0" i="1">
                                          <a:latin typeface="Cambria Math" panose="02040503050406030204" pitchFamily="18" charset="0"/>
                                        </a:rPr>
                                        <m:t>𝑁𝐻</m:t>
                                      </m:r>
                                    </m:e>
                                  </m:d>
                                  <m:r>
                                    <a:rPr lang="en-US" altLang="zh-TW" sz="1800" b="0" i="1">
                                      <a:latin typeface="Cambria Math" panose="02040503050406030204" pitchFamily="18" charset="0"/>
                                    </a:rPr>
                                    <m:t>∗</m:t>
                                  </m:r>
                                  <m:f>
                                    <m:fPr>
                                      <m:ctrlPr>
                                        <a:rPr lang="zh-TW" altLang="zh-TW" sz="1800" i="1">
                                          <a:latin typeface="Cambria Math" panose="02040503050406030204" pitchFamily="18" charset="0"/>
                                        </a:rPr>
                                      </m:ctrlPr>
                                    </m:fPr>
                                    <m:num>
                                      <m:r>
                                        <a:rPr lang="en-US" altLang="zh-TW" sz="1800" b="0" i="1">
                                          <a:latin typeface="Cambria Math" panose="02040503050406030204" pitchFamily="18" charset="0"/>
                                        </a:rPr>
                                        <m:t>3</m:t>
                                      </m:r>
                                    </m:num>
                                    <m:den>
                                      <m:r>
                                        <a:rPr lang="en-US" altLang="zh-TW" sz="1800" b="0" i="1">
                                          <a:latin typeface="Cambria Math" panose="02040503050406030204" pitchFamily="18" charset="0"/>
                                        </a:rPr>
                                        <m:t>5</m:t>
                                      </m:r>
                                    </m:den>
                                  </m:f>
                                  <m:r>
                                    <a:rPr lang="en-US" altLang="zh-TW" sz="1800" b="0">
                                      <a:latin typeface="Cambria Math" panose="02040503050406030204" pitchFamily="18" charset="0"/>
                                    </a:rPr>
                                    <m:t>+</m:t>
                                  </m:r>
                                  <m:d>
                                    <m:dPr>
                                      <m:begChr m:val="（"/>
                                      <m:endChr m:val="）"/>
                                      <m:ctrlPr>
                                        <a:rPr lang="zh-TW" altLang="zh-TW" sz="1800" i="1">
                                          <a:latin typeface="Cambria Math" panose="02040503050406030204" pitchFamily="18" charset="0"/>
                                        </a:rPr>
                                      </m:ctrlPr>
                                    </m:dPr>
                                    <m:e>
                                      <m:r>
                                        <a:rPr lang="en-US" altLang="zh-TW" sz="1800" b="0" i="1">
                                          <a:latin typeface="Cambria Math" panose="02040503050406030204" pitchFamily="18" charset="0"/>
                                        </a:rPr>
                                        <m:t>5−</m:t>
                                      </m:r>
                                      <m:r>
                                        <m:rPr>
                                          <m:sty m:val="p"/>
                                        </m:rPr>
                                        <a:rPr lang="en-US" altLang="zh-TW" sz="1800" i="1">
                                          <a:latin typeface="Cambria Math" panose="02040503050406030204" pitchFamily="18" charset="0"/>
                                        </a:rPr>
                                        <m:t>T</m:t>
                                      </m:r>
                                      <m:r>
                                        <a:rPr lang="en-US" altLang="zh-TW" sz="1800" b="0" i="1">
                                          <a:latin typeface="Cambria Math" panose="02040503050406030204" pitchFamily="18" charset="0"/>
                                        </a:rPr>
                                        <m:t>𝐶𝑊𝐿</m:t>
                                      </m:r>
                                    </m:e>
                                  </m:d>
                                </m:e>
                              </m:eqArr>
                            </m:e>
                          </m:eqArr>
                        </m:e>
                      </m:d>
                      <m:r>
                        <a:rPr lang="en-US" altLang="zh-TW" sz="1800" b="0" i="1">
                          <a:latin typeface="Cambria Math" panose="02040503050406030204" pitchFamily="18" charset="0"/>
                        </a:rPr>
                        <m:t>+ </m:t>
                      </m:r>
                      <m:r>
                        <a:rPr lang="en-US" altLang="zh-TW" sz="1800" b="0" i="1">
                          <a:latin typeface="Cambria Math" panose="02040503050406030204" pitchFamily="18" charset="0"/>
                        </a:rPr>
                        <m:t>𝑈𝐿</m:t>
                      </m:r>
                    </m:oMath>
                  </m:oMathPara>
                </a14:m>
                <a:endParaRPr lang="zh-TW" altLang="zh-TW" sz="1800" dirty="0"/>
              </a:p>
            </p:txBody>
          </p:sp>
        </mc:Choice>
        <mc:Fallback xmlns="">
          <p:sp>
            <p:nvSpPr>
              <p:cNvPr id="14" name="文字方塊 13">
                <a:extLst>
                  <a:ext uri="{FF2B5EF4-FFF2-40B4-BE49-F238E27FC236}">
                    <a16:creationId xmlns:a16="http://schemas.microsoft.com/office/drawing/2014/main" id="{94627532-DA11-A6F2-5C43-D416DCF46441}"/>
                  </a:ext>
                </a:extLst>
              </p:cNvPr>
              <p:cNvSpPr txBox="1">
                <a:spLocks noRot="1" noChangeAspect="1" noMove="1" noResize="1" noEditPoints="1" noAdjustHandles="1" noChangeArrowheads="1" noChangeShapeType="1" noTextEdit="1"/>
              </p:cNvSpPr>
              <p:nvPr/>
            </p:nvSpPr>
            <p:spPr>
              <a:xfrm>
                <a:off x="7709957" y="6486060"/>
                <a:ext cx="7503833" cy="1389676"/>
              </a:xfrm>
              <a:prstGeom prst="rect">
                <a:avLst/>
              </a:prstGeom>
              <a:blipFill>
                <a:blip r:embed="rId7"/>
                <a:stretch>
                  <a:fillRect/>
                </a:stretch>
              </a:blipFill>
            </p:spPr>
            <p:txBody>
              <a:bodyPr/>
              <a:lstStyle/>
              <a:p>
                <a:r>
                  <a:rPr lang="zh-TW" altLang="en-US">
                    <a:noFill/>
                  </a:rPr>
                  <a:t> </a:t>
                </a:r>
              </a:p>
            </p:txBody>
          </p:sp>
        </mc:Fallback>
      </mc:AlternateContent>
      <p:sp>
        <p:nvSpPr>
          <p:cNvPr id="16" name="文字方塊 15">
            <a:extLst>
              <a:ext uri="{FF2B5EF4-FFF2-40B4-BE49-F238E27FC236}">
                <a16:creationId xmlns:a16="http://schemas.microsoft.com/office/drawing/2014/main" id="{68B35D05-18BC-49E0-AC4A-AB0BB17038ED}"/>
              </a:ext>
            </a:extLst>
          </p:cNvPr>
          <p:cNvSpPr txBox="1"/>
          <p:nvPr/>
        </p:nvSpPr>
        <p:spPr>
          <a:xfrm>
            <a:off x="8728420" y="5043044"/>
            <a:ext cx="6052451" cy="1200329"/>
          </a:xfrm>
          <a:prstGeom prst="rect">
            <a:avLst/>
          </a:prstGeom>
          <a:noFill/>
        </p:spPr>
        <p:txBody>
          <a:bodyPr wrap="square">
            <a:spAutoFit/>
          </a:bodyPr>
          <a:lstStyle/>
          <a:p>
            <a:pPr algn="just"/>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UWL</a:t>
            </a:r>
            <a:r>
              <a:rPr lang="zh-TW"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代表使用者喜好的溫度傾向</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a:t>
            </a:r>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 NT</a:t>
            </a:r>
            <a:r>
              <a:rPr lang="zh-TW"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代表的目前的氣溫，</a:t>
            </a:r>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NH</a:t>
            </a:r>
            <a:r>
              <a:rPr lang="zh-TW"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為現在偵測濕度</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a:t>
            </a:r>
            <a:r>
              <a:rPr lang="zh-TW"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全身保暖程度設為</a:t>
            </a:r>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TCWL</a:t>
            </a:r>
            <a:r>
              <a:rPr lang="zh-TW"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，使用者喜好度設為</a:t>
            </a:r>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UL</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a:t>
            </a:r>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CWL</a:t>
            </a:r>
            <a:r>
              <a:rPr lang="zh-TW"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代表衣物的保暖程度</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a:t>
            </a:r>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 UWL</a:t>
            </a:r>
            <a:r>
              <a:rPr lang="zh-TW"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代表使用者喜好的溫度傾向</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a:t>
            </a:r>
            <a:endPar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pic>
        <p:nvPicPr>
          <p:cNvPr id="18" name="圖形 17" descr="襯衫 以實心填滿">
            <a:extLst>
              <a:ext uri="{FF2B5EF4-FFF2-40B4-BE49-F238E27FC236}">
                <a16:creationId xmlns:a16="http://schemas.microsoft.com/office/drawing/2014/main" id="{1E79867C-EE44-9459-8038-55561799D04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51079" y="13160280"/>
            <a:ext cx="2214000" cy="2214000"/>
          </a:xfrm>
          <a:prstGeom prst="rect">
            <a:avLst/>
          </a:prstGeom>
        </p:spPr>
      </p:pic>
      <p:cxnSp>
        <p:nvCxnSpPr>
          <p:cNvPr id="20" name="直線接點 19">
            <a:extLst>
              <a:ext uri="{FF2B5EF4-FFF2-40B4-BE49-F238E27FC236}">
                <a16:creationId xmlns:a16="http://schemas.microsoft.com/office/drawing/2014/main" id="{E05D3BF1-26A7-2A4A-D4A8-709F62B01B65}"/>
              </a:ext>
            </a:extLst>
          </p:cNvPr>
          <p:cNvCxnSpPr>
            <a:cxnSpLocks/>
          </p:cNvCxnSpPr>
          <p:nvPr/>
        </p:nvCxnSpPr>
        <p:spPr>
          <a:xfrm>
            <a:off x="7851079" y="11569456"/>
            <a:ext cx="7268271" cy="0"/>
          </a:xfrm>
          <a:prstGeom prst="line">
            <a:avLst/>
          </a:prstGeom>
          <a:ln w="571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7C2C73BA-4050-E4EF-5B5B-7B34F3C45818}"/>
              </a:ext>
            </a:extLst>
          </p:cNvPr>
          <p:cNvSpPr txBox="1"/>
          <p:nvPr/>
        </p:nvSpPr>
        <p:spPr>
          <a:xfrm>
            <a:off x="7709957" y="8223869"/>
            <a:ext cx="5929828" cy="523220"/>
          </a:xfrm>
          <a:prstGeom prst="rect">
            <a:avLst/>
          </a:prstGeom>
          <a:noFill/>
        </p:spPr>
        <p:txBody>
          <a:bodyPr wrap="square" rtlCol="0">
            <a:spAutoFit/>
          </a:bodyPr>
          <a:lstStyle/>
          <a:p>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溫度越高／低，濕度的權重比越高。</a:t>
            </a:r>
            <a:endPar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p:sp>
        <p:nvSpPr>
          <p:cNvPr id="27" name="文字方塊 26">
            <a:extLst>
              <a:ext uri="{FF2B5EF4-FFF2-40B4-BE49-F238E27FC236}">
                <a16:creationId xmlns:a16="http://schemas.microsoft.com/office/drawing/2014/main" id="{C645BAF6-123B-D5F3-CB5C-27633B7D4B2B}"/>
              </a:ext>
            </a:extLst>
          </p:cNvPr>
          <p:cNvSpPr txBox="1"/>
          <p:nvPr/>
        </p:nvSpPr>
        <p:spPr>
          <a:xfrm>
            <a:off x="7709958" y="8726947"/>
            <a:ext cx="7070914" cy="923330"/>
          </a:xfrm>
          <a:prstGeom prst="rect">
            <a:avLst/>
          </a:prstGeom>
          <a:noFill/>
        </p:spPr>
        <p:txBody>
          <a:bodyPr wrap="square">
            <a:spAutoFit/>
          </a:bodyPr>
          <a:lstStyle/>
          <a:p>
            <a:r>
              <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人體最適合的溼度為</a:t>
            </a:r>
            <a: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60%</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（氣象局新聞稿</a:t>
            </a:r>
            <a: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 2019</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a:t>
            </a:r>
            <a:b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br>
            <a:r>
              <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當</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溫度太高而</a:t>
            </a:r>
            <a:r>
              <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濕度</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的溫度取向高</a:t>
            </a:r>
            <a:r>
              <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會因為人體無法有效的排除熱量，</a:t>
            </a:r>
            <a:b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br>
            <a:r>
              <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反之當溫度太低時濕度越高</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時，人體</a:t>
            </a:r>
            <a:r>
              <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感知的溫度將會越</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敏感</a:t>
            </a:r>
            <a:r>
              <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a:t>
            </a:r>
          </a:p>
        </p:txBody>
      </p:sp>
      <p:sp>
        <p:nvSpPr>
          <p:cNvPr id="30" name="文字方塊 29">
            <a:extLst>
              <a:ext uri="{FF2B5EF4-FFF2-40B4-BE49-F238E27FC236}">
                <a16:creationId xmlns:a16="http://schemas.microsoft.com/office/drawing/2014/main" id="{A34018FF-0764-B7B8-E54F-6EFC181CC586}"/>
              </a:ext>
            </a:extLst>
          </p:cNvPr>
          <p:cNvSpPr txBox="1"/>
          <p:nvPr/>
        </p:nvSpPr>
        <p:spPr>
          <a:xfrm>
            <a:off x="7699698" y="9794915"/>
            <a:ext cx="5929828" cy="523220"/>
          </a:xfrm>
          <a:prstGeom prst="rect">
            <a:avLst/>
          </a:prstGeom>
          <a:noFill/>
        </p:spPr>
        <p:txBody>
          <a:bodyPr wrap="square" rtlCol="0">
            <a:spAutoFit/>
          </a:bodyPr>
          <a:lstStyle/>
          <a:p>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供使用者參考的天氣參數</a:t>
            </a:r>
            <a:endPar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p:sp>
        <p:nvSpPr>
          <p:cNvPr id="31" name="文字方塊 30">
            <a:extLst>
              <a:ext uri="{FF2B5EF4-FFF2-40B4-BE49-F238E27FC236}">
                <a16:creationId xmlns:a16="http://schemas.microsoft.com/office/drawing/2014/main" id="{0476C5A6-974C-667B-9AE3-D83C2011CFF4}"/>
              </a:ext>
            </a:extLst>
          </p:cNvPr>
          <p:cNvSpPr txBox="1"/>
          <p:nvPr/>
        </p:nvSpPr>
        <p:spPr>
          <a:xfrm>
            <a:off x="7709958" y="10302745"/>
            <a:ext cx="7070914" cy="646331"/>
          </a:xfrm>
          <a:prstGeom prst="rect">
            <a:avLst/>
          </a:prstGeom>
          <a:noFill/>
        </p:spPr>
        <p:txBody>
          <a:bodyPr wrap="square">
            <a:spAutoFit/>
          </a:bodyPr>
          <a:lstStyle/>
          <a:p>
            <a:pPr algn="just"/>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溫度、體感溫度、紫外線、最高體感溫度、最低體感溫度、天氣現象</a:t>
            </a:r>
          </a:p>
          <a:p>
            <a:pPr algn="just"/>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風速、相對溼度、降雨機率、舒適度、天氣描述</a:t>
            </a:r>
          </a:p>
        </p:txBody>
      </p:sp>
      <p:sp>
        <p:nvSpPr>
          <p:cNvPr id="32" name="文字方塊 31">
            <a:extLst>
              <a:ext uri="{FF2B5EF4-FFF2-40B4-BE49-F238E27FC236}">
                <a16:creationId xmlns:a16="http://schemas.microsoft.com/office/drawing/2014/main" id="{63CB0249-263F-BA79-60AB-A7073DD9F308}"/>
              </a:ext>
            </a:extLst>
          </p:cNvPr>
          <p:cNvSpPr txBox="1"/>
          <p:nvPr/>
        </p:nvSpPr>
        <p:spPr>
          <a:xfrm>
            <a:off x="7851079" y="12236950"/>
            <a:ext cx="2954655" cy="923330"/>
          </a:xfrm>
          <a:prstGeom prst="rect">
            <a:avLst/>
          </a:prstGeom>
          <a:noFill/>
        </p:spPr>
        <p:txBody>
          <a:bodyPr wrap="none" rtlCol="0">
            <a:spAutoFit/>
          </a:bodyPr>
          <a:lstStyle/>
          <a:p>
            <a:r>
              <a:rPr lang="zh-TW" altLang="en-US" sz="54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衣物辨識</a:t>
            </a:r>
            <a:endParaRPr lang="en-US" altLang="zh-TW" sz="54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p:sp>
        <p:nvSpPr>
          <p:cNvPr id="33" name="文字方塊 32">
            <a:extLst>
              <a:ext uri="{FF2B5EF4-FFF2-40B4-BE49-F238E27FC236}">
                <a16:creationId xmlns:a16="http://schemas.microsoft.com/office/drawing/2014/main" id="{90EABB28-E757-739C-E449-4B26299183BF}"/>
              </a:ext>
            </a:extLst>
          </p:cNvPr>
          <p:cNvSpPr txBox="1"/>
          <p:nvPr/>
        </p:nvSpPr>
        <p:spPr>
          <a:xfrm>
            <a:off x="10065653" y="13343997"/>
            <a:ext cx="4134465" cy="523220"/>
          </a:xfrm>
          <a:prstGeom prst="rect">
            <a:avLst/>
          </a:prstGeom>
          <a:noFill/>
        </p:spPr>
        <p:txBody>
          <a:bodyPr wrap="none" rtlCol="0">
            <a:spAutoFit/>
          </a:bodyPr>
          <a:lstStyle/>
          <a:p>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可根據圖片辨識衣物類型</a:t>
            </a:r>
            <a:endPar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p:sp>
        <p:nvSpPr>
          <p:cNvPr id="34" name="文字方塊 33">
            <a:extLst>
              <a:ext uri="{FF2B5EF4-FFF2-40B4-BE49-F238E27FC236}">
                <a16:creationId xmlns:a16="http://schemas.microsoft.com/office/drawing/2014/main" id="{82D94F83-F737-BC35-20F2-56A3635A9A12}"/>
              </a:ext>
            </a:extLst>
          </p:cNvPr>
          <p:cNvSpPr txBox="1"/>
          <p:nvPr/>
        </p:nvSpPr>
        <p:spPr>
          <a:xfrm>
            <a:off x="10011969" y="13880636"/>
            <a:ext cx="4986253" cy="646331"/>
          </a:xfrm>
          <a:prstGeom prst="rect">
            <a:avLst/>
          </a:prstGeom>
          <a:noFill/>
        </p:spPr>
        <p:txBody>
          <a:bodyPr wrap="square">
            <a:spAutoFit/>
          </a:bodyPr>
          <a:lstStyle/>
          <a:p>
            <a:pPr algn="just"/>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短袖、襯衫、短褲、長褲、洋裝、帽衫、外套、長袖、裙子、西裝外套及背心</a:t>
            </a:r>
            <a:endPar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sp>
        <p:nvSpPr>
          <p:cNvPr id="35" name="文字方塊 34">
            <a:extLst>
              <a:ext uri="{FF2B5EF4-FFF2-40B4-BE49-F238E27FC236}">
                <a16:creationId xmlns:a16="http://schemas.microsoft.com/office/drawing/2014/main" id="{F99C8F90-F8AA-43B0-6B5A-27C2B1147C7D}"/>
              </a:ext>
            </a:extLst>
          </p:cNvPr>
          <p:cNvSpPr txBox="1"/>
          <p:nvPr/>
        </p:nvSpPr>
        <p:spPr>
          <a:xfrm>
            <a:off x="7851079" y="15601161"/>
            <a:ext cx="3017749" cy="523220"/>
          </a:xfrm>
          <a:prstGeom prst="rect">
            <a:avLst/>
          </a:prstGeom>
          <a:noFill/>
        </p:spPr>
        <p:txBody>
          <a:bodyPr wrap="none" rtlCol="0">
            <a:spAutoFit/>
          </a:bodyPr>
          <a:lstStyle/>
          <a:p>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深度學習，</a:t>
            </a:r>
            <a:r>
              <a:rPr lang="en-US" altLang="zh-TW" sz="2800" dirty="0" err="1">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FastAI</a:t>
            </a:r>
            <a:endPar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p:sp>
        <p:nvSpPr>
          <p:cNvPr id="36" name="文字方塊 35">
            <a:extLst>
              <a:ext uri="{FF2B5EF4-FFF2-40B4-BE49-F238E27FC236}">
                <a16:creationId xmlns:a16="http://schemas.microsoft.com/office/drawing/2014/main" id="{667CA164-9EE3-CD27-77BA-E60F397CE8BA}"/>
              </a:ext>
            </a:extLst>
          </p:cNvPr>
          <p:cNvSpPr txBox="1"/>
          <p:nvPr/>
        </p:nvSpPr>
        <p:spPr>
          <a:xfrm>
            <a:off x="7851079" y="16187092"/>
            <a:ext cx="7173830" cy="1200329"/>
          </a:xfrm>
          <a:prstGeom prst="rect">
            <a:avLst/>
          </a:prstGeom>
          <a:noFill/>
        </p:spPr>
        <p:txBody>
          <a:bodyPr wrap="square">
            <a:spAutoFit/>
          </a:bodyPr>
          <a:lstStyle/>
          <a:p>
            <a:pPr algn="just"/>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ResNet18</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，學習預設的閥值準確值為</a:t>
            </a:r>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0.5</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，本模型從</a:t>
            </a:r>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0.2</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開始並測試其他閥值的結果。並創建</a:t>
            </a:r>
            <a:r>
              <a:rPr lang="en-US" altLang="zh-TW" sz="1800" i="1" dirty="0" err="1">
                <a:solidFill>
                  <a:schemeClr val="bg2">
                    <a:lumMod val="25000"/>
                  </a:schemeClr>
                </a:solidFill>
                <a:effectLst/>
                <a:latin typeface="Noto Sans CJK TC Medium" panose="020B0600000000000000" pitchFamily="34" charset="-120"/>
                <a:ea typeface="Noto Sans CJK TC Medium" panose="020B0600000000000000" pitchFamily="34" charset="-120"/>
              </a:rPr>
              <a:t>DataLoader</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，需要有</a:t>
            </a:r>
            <a:r>
              <a:rPr lang="en-US" altLang="zh-TW" sz="1800" i="1" dirty="0" err="1">
                <a:solidFill>
                  <a:schemeClr val="bg2">
                    <a:lumMod val="25000"/>
                  </a:schemeClr>
                </a:solidFill>
                <a:effectLst/>
                <a:latin typeface="Noto Sans CJK TC Medium" panose="020B0600000000000000" pitchFamily="34" charset="-120"/>
                <a:ea typeface="Noto Sans CJK TC Medium" panose="020B0600000000000000" pitchFamily="34" charset="-120"/>
              </a:rPr>
              <a:t>DataBlock</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來確認相同標籤（因變量）與不同圖像（自變量），使用</a:t>
            </a:r>
            <a:r>
              <a:rPr lang="en-US" altLang="zh-TW" sz="1800" i="1" dirty="0" err="1">
                <a:solidFill>
                  <a:schemeClr val="bg2">
                    <a:lumMod val="25000"/>
                  </a:schemeClr>
                </a:solidFill>
                <a:effectLst/>
                <a:latin typeface="Noto Sans CJK TC Medium" panose="020B0600000000000000" pitchFamily="34" charset="-120"/>
                <a:ea typeface="Noto Sans CJK TC Medium" panose="020B0600000000000000" pitchFamily="34" charset="-120"/>
              </a:rPr>
              <a:t>ImageBlock</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有助於將圖像轉換成張量，</a:t>
            </a:r>
            <a:r>
              <a:rPr lang="en-US" altLang="zh-TW" sz="1800" i="1" dirty="0" err="1">
                <a:solidFill>
                  <a:schemeClr val="bg2">
                    <a:lumMod val="25000"/>
                  </a:schemeClr>
                </a:solidFill>
                <a:effectLst/>
                <a:latin typeface="Noto Sans CJK TC Medium" panose="020B0600000000000000" pitchFamily="34" charset="-120"/>
                <a:ea typeface="Noto Sans CJK TC Medium" panose="020B0600000000000000" pitchFamily="34" charset="-120"/>
              </a:rPr>
              <a:t>MultiCategoryBlock</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將有助於進行多標籤分類。</a:t>
            </a:r>
            <a:endPar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pic>
        <p:nvPicPr>
          <p:cNvPr id="38" name="圖片 37">
            <a:extLst>
              <a:ext uri="{FF2B5EF4-FFF2-40B4-BE49-F238E27FC236}">
                <a16:creationId xmlns:a16="http://schemas.microsoft.com/office/drawing/2014/main" id="{3FE97649-8A39-5244-744B-F70F9732C531}"/>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7966249" y="17450132"/>
            <a:ext cx="3887522" cy="22042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0" name="圖片 39">
            <a:extLst>
              <a:ext uri="{FF2B5EF4-FFF2-40B4-BE49-F238E27FC236}">
                <a16:creationId xmlns:a16="http://schemas.microsoft.com/office/drawing/2014/main" id="{D9F9DBBA-E11E-2B52-7E71-0F201D33629C}"/>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7966249" y="19881274"/>
            <a:ext cx="4696480" cy="8478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1" name="文字方塊 40">
            <a:extLst>
              <a:ext uri="{FF2B5EF4-FFF2-40B4-BE49-F238E27FC236}">
                <a16:creationId xmlns:a16="http://schemas.microsoft.com/office/drawing/2014/main" id="{D04E4733-840D-DD09-CE37-C32F58AB9A37}"/>
              </a:ext>
            </a:extLst>
          </p:cNvPr>
          <p:cNvSpPr txBox="1"/>
          <p:nvPr/>
        </p:nvSpPr>
        <p:spPr>
          <a:xfrm>
            <a:off x="11853771" y="19320845"/>
            <a:ext cx="1775755" cy="369332"/>
          </a:xfrm>
          <a:prstGeom prst="rect">
            <a:avLst/>
          </a:prstGeom>
          <a:noFill/>
        </p:spPr>
        <p:txBody>
          <a:bodyPr wrap="square">
            <a:spAutoFit/>
          </a:bodyPr>
          <a:lstStyle/>
          <a:p>
            <a:pPr algn="just"/>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圖</a:t>
            </a:r>
            <a:r>
              <a:rPr lang="en-US" altLang="zh-TW"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1</a:t>
            </a:r>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 訓練過程</a:t>
            </a:r>
            <a:endParaRPr lang="zh-TW" altLang="zh-TW" sz="1800"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sp>
        <p:nvSpPr>
          <p:cNvPr id="42" name="文字方塊 41">
            <a:extLst>
              <a:ext uri="{FF2B5EF4-FFF2-40B4-BE49-F238E27FC236}">
                <a16:creationId xmlns:a16="http://schemas.microsoft.com/office/drawing/2014/main" id="{B5A6EBD1-41EA-453C-2F52-FC17701B9676}"/>
              </a:ext>
            </a:extLst>
          </p:cNvPr>
          <p:cNvSpPr txBox="1"/>
          <p:nvPr/>
        </p:nvSpPr>
        <p:spPr>
          <a:xfrm>
            <a:off x="12662729" y="20341263"/>
            <a:ext cx="1775755" cy="369332"/>
          </a:xfrm>
          <a:prstGeom prst="rect">
            <a:avLst/>
          </a:prstGeom>
          <a:noFill/>
        </p:spPr>
        <p:txBody>
          <a:bodyPr wrap="square">
            <a:spAutoFit/>
          </a:bodyPr>
          <a:lstStyle/>
          <a:p>
            <a:pPr algn="just"/>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圖</a:t>
            </a:r>
            <a:r>
              <a:rPr lang="en-US" altLang="zh-TW" sz="1800" dirty="0">
                <a:solidFill>
                  <a:schemeClr val="bg2">
                    <a:lumMod val="25000"/>
                  </a:schemeClr>
                </a:solidFill>
                <a:latin typeface="Noto Sans CJK TC Medium" panose="020B0600000000000000" pitchFamily="34" charset="-120"/>
                <a:ea typeface="Noto Sans CJK TC Medium" panose="020B0600000000000000" pitchFamily="34" charset="-120"/>
              </a:rPr>
              <a:t>2</a:t>
            </a:r>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 訓練結果</a:t>
            </a:r>
            <a:endParaRPr lang="zh-TW" altLang="zh-TW" sz="1800"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pic>
        <p:nvPicPr>
          <p:cNvPr id="44" name="圖形 43" descr="工具 以實心填滿">
            <a:extLst>
              <a:ext uri="{FF2B5EF4-FFF2-40B4-BE49-F238E27FC236}">
                <a16:creationId xmlns:a16="http://schemas.microsoft.com/office/drawing/2014/main" id="{34F40685-709A-F938-1751-14FC698A6D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24276" y="4234534"/>
            <a:ext cx="2125850" cy="2125850"/>
          </a:xfrm>
          <a:prstGeom prst="rect">
            <a:avLst/>
          </a:prstGeom>
        </p:spPr>
      </p:pic>
      <p:sp>
        <p:nvSpPr>
          <p:cNvPr id="45" name="文字方塊 44">
            <a:extLst>
              <a:ext uri="{FF2B5EF4-FFF2-40B4-BE49-F238E27FC236}">
                <a16:creationId xmlns:a16="http://schemas.microsoft.com/office/drawing/2014/main" id="{B4D44761-1C2E-DC8A-7090-AE11399E9DE5}"/>
              </a:ext>
            </a:extLst>
          </p:cNvPr>
          <p:cNvSpPr txBox="1"/>
          <p:nvPr/>
        </p:nvSpPr>
        <p:spPr>
          <a:xfrm>
            <a:off x="4622696" y="3170101"/>
            <a:ext cx="2954655" cy="923330"/>
          </a:xfrm>
          <a:prstGeom prst="rect">
            <a:avLst/>
          </a:prstGeom>
          <a:noFill/>
        </p:spPr>
        <p:txBody>
          <a:bodyPr wrap="none" rtlCol="0">
            <a:spAutoFit/>
          </a:bodyPr>
          <a:lstStyle/>
          <a:p>
            <a:r>
              <a:rPr lang="zh-TW" altLang="en-US" sz="54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機電整合</a:t>
            </a:r>
            <a:endParaRPr lang="en-US" altLang="zh-TW" sz="54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p:sp>
        <p:nvSpPr>
          <p:cNvPr id="47" name="文字方塊 46">
            <a:extLst>
              <a:ext uri="{FF2B5EF4-FFF2-40B4-BE49-F238E27FC236}">
                <a16:creationId xmlns:a16="http://schemas.microsoft.com/office/drawing/2014/main" id="{CA3A6206-9610-71EF-3239-C328CA701572}"/>
              </a:ext>
            </a:extLst>
          </p:cNvPr>
          <p:cNvSpPr txBox="1"/>
          <p:nvPr/>
        </p:nvSpPr>
        <p:spPr>
          <a:xfrm>
            <a:off x="396913" y="15392251"/>
            <a:ext cx="6792075" cy="523220"/>
          </a:xfrm>
          <a:prstGeom prst="rect">
            <a:avLst/>
          </a:prstGeom>
          <a:noFill/>
        </p:spPr>
        <p:txBody>
          <a:bodyPr wrap="square" rtlCol="0">
            <a:spAutoFit/>
          </a:bodyPr>
          <a:lstStyle/>
          <a:p>
            <a:pPr algn="r"/>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機器</a:t>
            </a:r>
            <a:r>
              <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(Arduino)</a:t>
            </a:r>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與軟體</a:t>
            </a:r>
            <a:r>
              <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(Python)</a:t>
            </a:r>
          </a:p>
        </p:txBody>
      </p:sp>
      <p:sp>
        <p:nvSpPr>
          <p:cNvPr id="48" name="文字方塊 47">
            <a:extLst>
              <a:ext uri="{FF2B5EF4-FFF2-40B4-BE49-F238E27FC236}">
                <a16:creationId xmlns:a16="http://schemas.microsoft.com/office/drawing/2014/main" id="{7948B556-1E48-E148-2BC3-6F34770EF3FF}"/>
              </a:ext>
            </a:extLst>
          </p:cNvPr>
          <p:cNvSpPr txBox="1"/>
          <p:nvPr/>
        </p:nvSpPr>
        <p:spPr>
          <a:xfrm>
            <a:off x="476192" y="15915471"/>
            <a:ext cx="6792076" cy="923330"/>
          </a:xfrm>
          <a:prstGeom prst="rect">
            <a:avLst/>
          </a:prstGeom>
          <a:noFill/>
        </p:spPr>
        <p:txBody>
          <a:bodyPr wrap="square">
            <a:spAutoFit/>
          </a:bodyPr>
          <a:lstStyle/>
          <a:p>
            <a:pPr algn="just"/>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使用</a:t>
            </a:r>
            <a:r>
              <a:rPr lang="en-US" altLang="zh-TW" sz="1800" i="1" dirty="0" err="1">
                <a:solidFill>
                  <a:schemeClr val="bg2">
                    <a:lumMod val="25000"/>
                  </a:schemeClr>
                </a:solidFill>
                <a:latin typeface="Noto Sans CJK TC Medium" panose="020B0600000000000000" pitchFamily="34" charset="-120"/>
                <a:ea typeface="Noto Sans CJK TC Medium" panose="020B0600000000000000" pitchFamily="34" charset="-120"/>
              </a:rPr>
              <a:t>PySerial</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溝通當使用者透過</a:t>
            </a:r>
            <a: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HTML</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所渲染出來的畫面，點擊按鈕事件（</a:t>
            </a:r>
            <a: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JavaScript</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），傳遞請求（</a:t>
            </a:r>
            <a: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Python</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），當控制器單元（</a:t>
            </a:r>
            <a: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Arduino</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）接收成功並完成該請求時，再回傳結束訊息。</a:t>
            </a:r>
            <a:endPar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pic>
        <p:nvPicPr>
          <p:cNvPr id="49" name="圖片 48">
            <a:extLst>
              <a:ext uri="{FF2B5EF4-FFF2-40B4-BE49-F238E27FC236}">
                <a16:creationId xmlns:a16="http://schemas.microsoft.com/office/drawing/2014/main" id="{9CEEC4F8-7831-6FBA-29F0-D0DD78FD9504}"/>
              </a:ext>
            </a:extLst>
          </p:cNvPr>
          <p:cNvPicPr>
            <a:picLocks noChangeAspect="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3179" y="16865358"/>
            <a:ext cx="6875089" cy="30843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0" name="文字方塊 49">
            <a:extLst>
              <a:ext uri="{FF2B5EF4-FFF2-40B4-BE49-F238E27FC236}">
                <a16:creationId xmlns:a16="http://schemas.microsoft.com/office/drawing/2014/main" id="{A07EE5BC-14E7-D068-E73A-22281DB607EE}"/>
              </a:ext>
            </a:extLst>
          </p:cNvPr>
          <p:cNvSpPr txBox="1"/>
          <p:nvPr/>
        </p:nvSpPr>
        <p:spPr>
          <a:xfrm>
            <a:off x="2815433" y="4423179"/>
            <a:ext cx="2984343" cy="523220"/>
          </a:xfrm>
          <a:prstGeom prst="rect">
            <a:avLst/>
          </a:prstGeom>
          <a:noFill/>
        </p:spPr>
        <p:txBody>
          <a:bodyPr wrap="none" rtlCol="0">
            <a:spAutoFit/>
          </a:bodyPr>
          <a:lstStyle/>
          <a:p>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機器（</a:t>
            </a:r>
            <a:r>
              <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Arduino</a:t>
            </a:r>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a:t>
            </a:r>
            <a:endPar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p:sp>
        <p:nvSpPr>
          <p:cNvPr id="51" name="文字方塊 50">
            <a:extLst>
              <a:ext uri="{FF2B5EF4-FFF2-40B4-BE49-F238E27FC236}">
                <a16:creationId xmlns:a16="http://schemas.microsoft.com/office/drawing/2014/main" id="{2B7A5D9D-8EC6-DD9C-EFA9-A7DFC3E4F24C}"/>
              </a:ext>
            </a:extLst>
          </p:cNvPr>
          <p:cNvSpPr txBox="1"/>
          <p:nvPr/>
        </p:nvSpPr>
        <p:spPr>
          <a:xfrm>
            <a:off x="553263" y="4882054"/>
            <a:ext cx="4955106" cy="1200329"/>
          </a:xfrm>
          <a:prstGeom prst="rect">
            <a:avLst/>
          </a:prstGeom>
          <a:noFill/>
        </p:spPr>
        <p:txBody>
          <a:bodyPr wrap="square">
            <a:spAutoFit/>
          </a:bodyPr>
          <a:lstStyle/>
          <a:p>
            <a:pPr algn="just"/>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透過單晶片，</a:t>
            </a:r>
            <a: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Arduino MEGA 2560</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，來建立一套控制硬體的流程，下圖是硬體概念設計與命名方式，如最外層為檢視口，內部存放空間為圓盤等，輸送衣物為模型車。</a:t>
            </a:r>
            <a:endPar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pic>
        <p:nvPicPr>
          <p:cNvPr id="2" name="圖片 1">
            <a:extLst>
              <a:ext uri="{FF2B5EF4-FFF2-40B4-BE49-F238E27FC236}">
                <a16:creationId xmlns:a16="http://schemas.microsoft.com/office/drawing/2014/main" id="{39A95785-3B51-9C00-D499-DC4FB1A2CD15}"/>
              </a:ext>
            </a:extLst>
          </p:cNvPr>
          <p:cNvPicPr>
            <a:picLocks noChangeAspect="1"/>
          </p:cNvPicPr>
          <p:nvPr/>
        </p:nvPicPr>
        <p:blipFill rotWithShape="1">
          <a:blip r:embed="rId15">
            <a:clrChange>
              <a:clrFrom>
                <a:srgbClr val="FFFFFF"/>
              </a:clrFrom>
              <a:clrTo>
                <a:srgbClr val="FFFFFF">
                  <a:alpha val="0"/>
                </a:srgbClr>
              </a:clrTo>
            </a:clrChange>
          </a:blip>
          <a:srcRect l="851" t="2084" r="5462"/>
          <a:stretch/>
        </p:blipFill>
        <p:spPr bwMode="auto">
          <a:xfrm>
            <a:off x="547667" y="6476913"/>
            <a:ext cx="6498591" cy="36964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6" name="文字方塊 5">
            <a:extLst>
              <a:ext uri="{FF2B5EF4-FFF2-40B4-BE49-F238E27FC236}">
                <a16:creationId xmlns:a16="http://schemas.microsoft.com/office/drawing/2014/main" id="{2C887128-E710-6F7B-202F-668A4542339D}"/>
              </a:ext>
            </a:extLst>
          </p:cNvPr>
          <p:cNvSpPr txBox="1"/>
          <p:nvPr/>
        </p:nvSpPr>
        <p:spPr>
          <a:xfrm>
            <a:off x="4849885" y="10546586"/>
            <a:ext cx="2469913" cy="523220"/>
          </a:xfrm>
          <a:prstGeom prst="rect">
            <a:avLst/>
          </a:prstGeom>
          <a:noFill/>
        </p:spPr>
        <p:txBody>
          <a:bodyPr wrap="square" rtlCol="0">
            <a:spAutoFit/>
          </a:bodyPr>
          <a:lstStyle/>
          <a:p>
            <a:pPr algn="r"/>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機電應用流程</a:t>
            </a:r>
            <a:endPar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p:sp>
        <p:nvSpPr>
          <p:cNvPr id="9" name="文字方塊 8">
            <a:extLst>
              <a:ext uri="{FF2B5EF4-FFF2-40B4-BE49-F238E27FC236}">
                <a16:creationId xmlns:a16="http://schemas.microsoft.com/office/drawing/2014/main" id="{23349D88-B556-179A-DE12-9AD4727AE183}"/>
              </a:ext>
            </a:extLst>
          </p:cNvPr>
          <p:cNvSpPr txBox="1"/>
          <p:nvPr/>
        </p:nvSpPr>
        <p:spPr>
          <a:xfrm>
            <a:off x="393179" y="11129765"/>
            <a:ext cx="7026474" cy="1477328"/>
          </a:xfrm>
          <a:prstGeom prst="rect">
            <a:avLst/>
          </a:prstGeom>
          <a:noFill/>
        </p:spPr>
        <p:txBody>
          <a:bodyPr wrap="square">
            <a:spAutoFit/>
          </a:bodyPr>
          <a:lstStyle/>
          <a:p>
            <a:pPr marL="342900" indent="-342900" algn="r">
              <a:buAutoNum type="arabicPeriod"/>
            </a:pP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等待使用者選擇存放，</a:t>
            </a:r>
            <a:b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b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機器會將衣物先送至攝像頭前面準備拍照，</a:t>
            </a:r>
            <a:b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b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拍照之後將衣物存到內部空間。</a:t>
            </a:r>
            <a:endPar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endParaRPr>
          </a:p>
          <a:p>
            <a:pPr marL="342900" indent="-342900" algn="r">
              <a:buAutoNum type="arabicPeriod"/>
            </a:pP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等待使用者選擇拿取，</a:t>
            </a:r>
            <a:b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b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機器會指定存放空間位置，將衣物從內度取出。</a:t>
            </a:r>
            <a:endPar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pic>
        <p:nvPicPr>
          <p:cNvPr id="17" name="圖片 16">
            <a:extLst>
              <a:ext uri="{FF2B5EF4-FFF2-40B4-BE49-F238E27FC236}">
                <a16:creationId xmlns:a16="http://schemas.microsoft.com/office/drawing/2014/main" id="{AA2BFDB5-A258-E1E6-3F6D-E86F817A7E0D}"/>
              </a:ext>
            </a:extLst>
          </p:cNvPr>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1299" y="12865914"/>
            <a:ext cx="6949113" cy="20293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文字方塊 18">
            <a:extLst>
              <a:ext uri="{FF2B5EF4-FFF2-40B4-BE49-F238E27FC236}">
                <a16:creationId xmlns:a16="http://schemas.microsoft.com/office/drawing/2014/main" id="{E66BE083-49C3-A9EA-72D8-AEA9E9AC70D5}"/>
              </a:ext>
            </a:extLst>
          </p:cNvPr>
          <p:cNvSpPr txBox="1"/>
          <p:nvPr/>
        </p:nvSpPr>
        <p:spPr>
          <a:xfrm>
            <a:off x="296686" y="1477698"/>
            <a:ext cx="5211683" cy="1384995"/>
          </a:xfrm>
          <a:prstGeom prst="rect">
            <a:avLst/>
          </a:prstGeom>
          <a:noFill/>
        </p:spPr>
        <p:txBody>
          <a:bodyPr wrap="none" rtlCol="0">
            <a:spAutoFit/>
          </a:bodyPr>
          <a:lstStyle/>
          <a:p>
            <a:r>
              <a:rPr lang="zh-TW" altLang="en-US" sz="2800" b="1" dirty="0">
                <a:latin typeface="標楷體" pitchFamily="65" charset="-120"/>
                <a:ea typeface="標楷體" pitchFamily="65" charset="-120"/>
              </a:rPr>
              <a:t>組別：</a:t>
            </a:r>
            <a:r>
              <a:rPr lang="en-US" altLang="zh-TW" sz="2800" b="1" dirty="0">
                <a:latin typeface="標楷體" pitchFamily="65" charset="-120"/>
                <a:ea typeface="標楷體" pitchFamily="65" charset="-120"/>
              </a:rPr>
              <a:t>A01	</a:t>
            </a:r>
          </a:p>
          <a:p>
            <a:r>
              <a:rPr lang="zh-TW" altLang="en-US" sz="2800" b="1" dirty="0">
                <a:latin typeface="標楷體" pitchFamily="65" charset="-120"/>
                <a:ea typeface="標楷體" pitchFamily="65" charset="-120"/>
              </a:rPr>
              <a:t>指導教授：林世崧 博士</a:t>
            </a:r>
            <a:endParaRPr lang="en-US" altLang="zh-TW" sz="2800" b="1" dirty="0">
              <a:latin typeface="標楷體" pitchFamily="65" charset="-120"/>
              <a:ea typeface="標楷體" pitchFamily="65" charset="-120"/>
            </a:endParaRPr>
          </a:p>
          <a:p>
            <a:r>
              <a:rPr lang="zh-TW" altLang="en-US" sz="2800" b="1" dirty="0">
                <a:latin typeface="標楷體" pitchFamily="65" charset="-120"/>
                <a:ea typeface="標楷體" pitchFamily="65" charset="-120"/>
              </a:rPr>
              <a:t>學生：黃懷萱、陳墨兮、詹惠茹</a:t>
            </a:r>
            <a:endParaRPr lang="en-US" altLang="zh-TW" sz="2800" b="1" dirty="0">
              <a:latin typeface="標楷體" pitchFamily="65" charset="-120"/>
              <a:ea typeface="標楷體" pitchFamily="65" charset="-120"/>
            </a:endParaRPr>
          </a:p>
        </p:txBody>
      </p:sp>
      <p:sp>
        <p:nvSpPr>
          <p:cNvPr id="21" name="文字方塊 20">
            <a:extLst>
              <a:ext uri="{FF2B5EF4-FFF2-40B4-BE49-F238E27FC236}">
                <a16:creationId xmlns:a16="http://schemas.microsoft.com/office/drawing/2014/main" id="{AD091501-E28D-7C9C-3615-E198E9577808}"/>
              </a:ext>
            </a:extLst>
          </p:cNvPr>
          <p:cNvSpPr txBox="1"/>
          <p:nvPr/>
        </p:nvSpPr>
        <p:spPr>
          <a:xfrm>
            <a:off x="9173632" y="1714188"/>
            <a:ext cx="7640320" cy="523220"/>
          </a:xfrm>
          <a:prstGeom prst="rect">
            <a:avLst/>
          </a:prstGeom>
          <a:noFill/>
          <a:effectLst>
            <a:outerShdw blurRad="50800" dist="38100" dir="2700000" algn="tl" rotWithShape="0">
              <a:prstClr val="black">
                <a:alpha val="40000"/>
              </a:prstClr>
            </a:outerShdw>
          </a:effectLst>
          <a:scene3d>
            <a:camera prst="orthographicFront">
              <a:rot lat="0" lon="0" rev="300000"/>
            </a:camera>
            <a:lightRig rig="threePt" dir="t"/>
          </a:scene3d>
          <a:sp3d extrusionH="25400" prstMaterial="matte">
            <a:bevelT/>
          </a:sp3d>
        </p:spPr>
        <p:txBody>
          <a:bodyPr wrap="square">
            <a:spAutoFit/>
          </a:bodyPr>
          <a:lstStyle/>
          <a:p>
            <a:pPr algn="ctr"/>
            <a:r>
              <a:rPr lang="zh-TW" altLang="en-US" sz="2800" i="1" u="sng" dirty="0">
                <a:ln w="3175">
                  <a:noFill/>
                </a:ln>
                <a:effectLst>
                  <a:reflection blurRad="6350" stA="55000" endA="300" endPos="45500" dir="5400000" sy="-100000" algn="bl" rotWithShape="0"/>
                </a:effectLst>
                <a:latin typeface="Bahnschrift SemiBold SemiConden" panose="020B0502040204020203" pitchFamily="34" charset="0"/>
                <a:ea typeface="Noto Sans HK Medium" panose="020B0600000000000000" pitchFamily="34" charset="-120"/>
                <a:cs typeface="Times New Roman" panose="02020603050405020304" pitchFamily="18" charset="0"/>
              </a:rPr>
              <a:t>解決你的一切穿衣問題</a:t>
            </a:r>
            <a:r>
              <a:rPr lang="en-US" altLang="zh-TW" sz="2800" i="1" u="sng" dirty="0">
                <a:ln w="3175">
                  <a:noFill/>
                </a:ln>
                <a:effectLst>
                  <a:reflection blurRad="6350" stA="55000" endA="300" endPos="45500" dir="5400000" sy="-100000" algn="bl" rotWithShape="0"/>
                </a:effectLst>
                <a:latin typeface="Bahnschrift SemiBold SemiConden" panose="020B0502040204020203" pitchFamily="34" charset="0"/>
                <a:ea typeface="Noto Sans HK Medium" panose="020B0600000000000000" pitchFamily="34" charset="-120"/>
                <a:cs typeface="Times New Roman" panose="02020603050405020304" pitchFamily="18" charset="0"/>
              </a:rPr>
              <a:t>!</a:t>
            </a:r>
            <a:endParaRPr lang="zh-TW" altLang="en-US" sz="2800" i="1" u="sng" dirty="0">
              <a:ln w="3175">
                <a:noFill/>
              </a:ln>
              <a:effectLst>
                <a:reflection blurRad="6350" stA="55000" endA="300" endPos="45500" dir="5400000" sy="-100000" algn="bl" rotWithShape="0"/>
              </a:effectLst>
              <a:latin typeface="Bahnschrift SemiBold SemiConden" panose="020B0502040204020203" pitchFamily="34" charset="0"/>
            </a:endParaRPr>
          </a:p>
        </p:txBody>
      </p:sp>
      <p:sp>
        <p:nvSpPr>
          <p:cNvPr id="22" name="文字方塊 21">
            <a:extLst>
              <a:ext uri="{FF2B5EF4-FFF2-40B4-BE49-F238E27FC236}">
                <a16:creationId xmlns:a16="http://schemas.microsoft.com/office/drawing/2014/main" id="{F73500F8-107A-6DCB-F92A-921F998F01AC}"/>
              </a:ext>
            </a:extLst>
          </p:cNvPr>
          <p:cNvSpPr txBox="1"/>
          <p:nvPr/>
        </p:nvSpPr>
        <p:spPr>
          <a:xfrm>
            <a:off x="471870" y="10361920"/>
            <a:ext cx="2103689" cy="369332"/>
          </a:xfrm>
          <a:prstGeom prst="rect">
            <a:avLst/>
          </a:prstGeom>
          <a:noFill/>
        </p:spPr>
        <p:txBody>
          <a:bodyPr wrap="square">
            <a:spAutoFit/>
          </a:bodyPr>
          <a:lstStyle/>
          <a:p>
            <a:pPr algn="just"/>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圖</a:t>
            </a:r>
            <a:r>
              <a:rPr lang="en-US" altLang="zh-TW" sz="1800" dirty="0">
                <a:solidFill>
                  <a:schemeClr val="bg2">
                    <a:lumMod val="25000"/>
                  </a:schemeClr>
                </a:solidFill>
                <a:latin typeface="Noto Sans CJK TC Medium" panose="020B0600000000000000" pitchFamily="34" charset="-120"/>
                <a:ea typeface="Noto Sans CJK TC Medium" panose="020B0600000000000000" pitchFamily="34" charset="-120"/>
              </a:rPr>
              <a:t>3</a:t>
            </a:r>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 </a:t>
            </a:r>
            <a:r>
              <a:rPr lang="zh-TW" altLang="en-US" sz="1800" dirty="0">
                <a:solidFill>
                  <a:schemeClr val="bg2">
                    <a:lumMod val="25000"/>
                  </a:schemeClr>
                </a:solidFill>
                <a:latin typeface="Noto Sans CJK TC Medium" panose="020B0600000000000000" pitchFamily="34" charset="-120"/>
                <a:ea typeface="Noto Sans CJK TC Medium" panose="020B0600000000000000" pitchFamily="34" charset="-120"/>
              </a:rPr>
              <a:t>硬體概念設計</a:t>
            </a:r>
            <a:endParaRPr lang="zh-TW" altLang="zh-TW" sz="1800"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sp>
        <p:nvSpPr>
          <p:cNvPr id="23" name="文字方塊 22">
            <a:extLst>
              <a:ext uri="{FF2B5EF4-FFF2-40B4-BE49-F238E27FC236}">
                <a16:creationId xmlns:a16="http://schemas.microsoft.com/office/drawing/2014/main" id="{C72031E5-57A6-3BDE-4716-944D423F06FA}"/>
              </a:ext>
            </a:extLst>
          </p:cNvPr>
          <p:cNvSpPr txBox="1"/>
          <p:nvPr/>
        </p:nvSpPr>
        <p:spPr>
          <a:xfrm>
            <a:off x="393179" y="14921858"/>
            <a:ext cx="2103689" cy="369332"/>
          </a:xfrm>
          <a:prstGeom prst="rect">
            <a:avLst/>
          </a:prstGeom>
          <a:noFill/>
        </p:spPr>
        <p:txBody>
          <a:bodyPr wrap="square">
            <a:spAutoFit/>
          </a:bodyPr>
          <a:lstStyle/>
          <a:p>
            <a:pPr algn="just"/>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圖</a:t>
            </a:r>
            <a:r>
              <a:rPr lang="en-US" altLang="zh-TW"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4</a:t>
            </a:r>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 機器流程圖</a:t>
            </a:r>
            <a:endParaRPr lang="zh-TW" altLang="zh-TW" sz="1800"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sp>
        <p:nvSpPr>
          <p:cNvPr id="24" name="文字方塊 23">
            <a:extLst>
              <a:ext uri="{FF2B5EF4-FFF2-40B4-BE49-F238E27FC236}">
                <a16:creationId xmlns:a16="http://schemas.microsoft.com/office/drawing/2014/main" id="{044AC6C7-A17B-E667-E7B8-E0B37284BCF4}"/>
              </a:ext>
            </a:extLst>
          </p:cNvPr>
          <p:cNvSpPr txBox="1"/>
          <p:nvPr/>
        </p:nvSpPr>
        <p:spPr>
          <a:xfrm>
            <a:off x="324928" y="20010440"/>
            <a:ext cx="2490505" cy="369332"/>
          </a:xfrm>
          <a:prstGeom prst="rect">
            <a:avLst/>
          </a:prstGeom>
          <a:noFill/>
        </p:spPr>
        <p:txBody>
          <a:bodyPr wrap="square">
            <a:spAutoFit/>
          </a:bodyPr>
          <a:lstStyle/>
          <a:p>
            <a:pPr algn="just"/>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圖</a:t>
            </a:r>
            <a:r>
              <a:rPr lang="en-US" altLang="zh-TW" sz="1800" dirty="0">
                <a:solidFill>
                  <a:schemeClr val="bg2">
                    <a:lumMod val="25000"/>
                  </a:schemeClr>
                </a:solidFill>
                <a:latin typeface="Noto Sans CJK TC Medium" panose="020B0600000000000000" pitchFamily="34" charset="-120"/>
                <a:ea typeface="Noto Sans CJK TC Medium" panose="020B0600000000000000" pitchFamily="34" charset="-120"/>
              </a:rPr>
              <a:t>5</a:t>
            </a:r>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 機電溝通流程圖</a:t>
            </a:r>
            <a:endParaRPr lang="zh-TW" altLang="zh-TW" sz="1800"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sp>
        <p:nvSpPr>
          <p:cNvPr id="3" name="文字方塊 2">
            <a:extLst>
              <a:ext uri="{FF2B5EF4-FFF2-40B4-BE49-F238E27FC236}">
                <a16:creationId xmlns:a16="http://schemas.microsoft.com/office/drawing/2014/main" id="{102A9D77-216B-BEE1-8A17-B3BA9CD479C0}"/>
              </a:ext>
            </a:extLst>
          </p:cNvPr>
          <p:cNvSpPr txBox="1"/>
          <p:nvPr/>
        </p:nvSpPr>
        <p:spPr>
          <a:xfrm>
            <a:off x="10011968" y="14540316"/>
            <a:ext cx="4986253" cy="646331"/>
          </a:xfrm>
          <a:prstGeom prst="rect">
            <a:avLst/>
          </a:prstGeom>
          <a:noFill/>
        </p:spPr>
        <p:txBody>
          <a:bodyPr wrap="square">
            <a:spAutoFit/>
          </a:bodyPr>
          <a:lstStyle/>
          <a:p>
            <a:pPr algn="just"/>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黑色、灰色、白色、紅色、橙色、黃色、綠色、青色、藍色及紫色</a:t>
            </a:r>
            <a:endPar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spTree>
    <p:extLst>
      <p:ext uri="{BB962C8B-B14F-4D97-AF65-F5344CB8AC3E}">
        <p14:creationId xmlns:p14="http://schemas.microsoft.com/office/powerpoint/2010/main" val="161633028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979</Words>
  <Application>Microsoft Office PowerPoint</Application>
  <PresentationFormat>自訂</PresentationFormat>
  <Paragraphs>65</Paragraphs>
  <Slides>2</Slides>
  <Notes>2</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vt:i4>
      </vt:variant>
    </vt:vector>
  </HeadingPairs>
  <TitlesOfParts>
    <vt:vector size="12" baseType="lpstr">
      <vt:lpstr>Noto Sans CJK TC Medium</vt:lpstr>
      <vt:lpstr>Noto Sans HK</vt:lpstr>
      <vt:lpstr>Noto Sans HK Medium</vt:lpstr>
      <vt:lpstr>標楷體</vt:lpstr>
      <vt:lpstr>Arial</vt:lpstr>
      <vt:lpstr>Bahnschrift SemiBold SemiConden</vt:lpstr>
      <vt:lpstr>Calibri</vt:lpstr>
      <vt:lpstr>Calibri Light</vt:lpstr>
      <vt:lpstr>Cambria Math</vt:lpstr>
      <vt:lpstr>Office 佈景主題</vt:lpstr>
      <vt:lpstr>Intelligence-Closet 智慧衣櫃</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Intelligence-Closet 智慧衣櫃  解決你的一切穿衣問題</dc:title>
  <dc:creator>墨兮 陳</dc:creator>
  <cp:lastModifiedBy>黃懷萱</cp:lastModifiedBy>
  <cp:revision>26</cp:revision>
  <dcterms:created xsi:type="dcterms:W3CDTF">2022-12-27T01:50:25Z</dcterms:created>
  <dcterms:modified xsi:type="dcterms:W3CDTF">2023-01-06T04:34:19Z</dcterms:modified>
</cp:coreProperties>
</file>