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256" r:id="rId5"/>
    <p:sldId id="260" r:id="rId6"/>
    <p:sldId id="265" r:id="rId7"/>
    <p:sldId id="258" r:id="rId8"/>
    <p:sldId id="274" r:id="rId9"/>
    <p:sldId id="266" r:id="rId10"/>
    <p:sldId id="270" r:id="rId11"/>
    <p:sldId id="278" r:id="rId12"/>
    <p:sldId id="271" r:id="rId13"/>
    <p:sldId id="277" r:id="rId14"/>
    <p:sldId id="272" r:id="rId15"/>
    <p:sldId id="267" r:id="rId16"/>
    <p:sldId id="262" r:id="rId17"/>
    <p:sldId id="275" r:id="rId18"/>
    <p:sldId id="276" r:id="rId19"/>
    <p:sldId id="268" r:id="rId20"/>
    <p:sldId id="263" r:id="rId21"/>
    <p:sldId id="264"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52B3E4C0-91E7-BAC0-B578-2B1A29FCA345}" name="Christian Pankiv (cpankiv)" initials="C(" userId="S::christian.pankiv@smail.th-koeln.de::0214577f-dab3-4859-bf6a-ba3f7849219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7B1BF-3B1C-4A3B-B0CE-EAF209780EC5}" v="28" dt="2022-11-10T16:56:37.316"/>
    <p1510:client id="{085AB31C-EF7D-4A74-9A9C-4A6A4802B92F}" v="116" dt="2022-11-10T14:51:32.672"/>
    <p1510:client id="{0D36F06F-E7B6-4C94-B553-0DD51E8728B8}" v="195" dt="2022-11-10T17:27:40.873"/>
    <p1510:client id="{3C92BD69-962A-4574-B4DB-3AD9E56DB693}" v="12" dt="2022-11-10T16:37:03.837"/>
    <p1510:client id="{40F0A51D-A71C-3A48-5D1B-4056155104FD}" v="88" dt="2022-11-10T15:14:07.228"/>
    <p1510:client id="{560F036A-A6C7-4DA2-8572-122560267841}" v="21" dt="2022-11-10T14:56:04.632"/>
    <p1510:client id="{602A94D4-2B12-45CE-AA3E-29731FB7CB70}" v="18" dt="2022-11-10T18:25:07.177"/>
    <p1510:client id="{6A53AA29-7635-4DC2-85D2-D22CA2DD7DFD}" v="21" dt="2022-11-10T18:17:02.543"/>
    <p1510:client id="{6C4A6907-D782-49B2-8962-F7751A15FF72}" v="34" dt="2022-11-10T18:12:49.936"/>
    <p1510:client id="{7B426C50-1CB9-4EC6-95C0-F909DC831DE7}" v="4" dt="2022-11-10T17:03:10.630"/>
    <p1510:client id="{809526CD-DECF-47BF-9315-DE12A9E5BDD9}" v="349" dt="2022-11-10T17:18:57.126"/>
    <p1510:client id="{88E5BA57-6B66-4D02-9A22-37EB2D4E71C7}" v="2091" dt="2022-11-10T18:20:51.573"/>
    <p1510:client id="{9DDCC5CF-05A0-402D-A260-3EA0928CD96B}" v="135" dt="2022-11-10T16:20:28.223"/>
    <p1510:client id="{A653CD38-D52C-4BC5-B55D-51A463FEBEEC}" v="1678" dt="2022-11-10T15:36:07.579"/>
    <p1510:client id="{AA665EF8-B76C-3B3F-78E7-78552ECA1BE4}" v="162" dt="2022-11-10T16:54:53.306"/>
    <p1510:client id="{AE54CE18-46E1-B259-3348-8EAE490B225A}" v="979" dt="2022-11-10T16:22:17.368"/>
    <p1510:client id="{B25DD9E8-8AFA-4865-8567-3C1068BA2A07}" v="2" dt="2022-11-10T16:36:52.530"/>
    <p1510:client id="{B5248E4B-59EC-48D7-BF3F-87D1EF7FBFF1}" v="1036" dt="2022-11-10T17:08:43.693"/>
    <p1510:client id="{B935C3AE-6052-4BF0-ABE7-66789CEE6DC6}" v="655" dt="2022-11-10T15:04:52.446"/>
    <p1510:client id="{DA95EBFE-97D6-44AA-B8D2-A27D9FFD0146}" v="69" dt="2022-11-10T17:23:43.927"/>
    <p1510:client id="{DF9A7B78-B933-482E-9071-109BEF91DDB8}" v="13" dt="2022-11-10T16:28:53.837"/>
    <p1510:client id="{DFA02396-0278-48E2-A7F3-E3A985DEE629}" v="1" dt="2022-11-10T16:35:12.240"/>
    <p1510:client id="{FC1221EA-AEDA-4D8E-95F2-FC9C60F54320}" v="2" dt="2022-11-10T15:04:22.577"/>
    <p1510:client id="{FF720E2D-A94E-43CB-A9F7-30B7D10DAD20}" v="4" dt="2022-11-10T16:25:58.01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60593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Easy to Use - Wie </a:t>
            </a:r>
            <a:r>
              <a:rPr lang="en-US" err="1"/>
              <a:t>einfach</a:t>
            </a:r>
            <a:r>
              <a:rPr lang="en-US"/>
              <a:t> das System </a:t>
            </a:r>
            <a:r>
              <a:rPr lang="en-US" err="1"/>
              <a:t>zu</a:t>
            </a:r>
            <a:r>
              <a:rPr lang="en-US"/>
              <a:t> </a:t>
            </a:r>
            <a:r>
              <a:rPr lang="en-US" err="1"/>
              <a:t>bedienen</a:t>
            </a:r>
            <a:r>
              <a:rPr lang="en-US"/>
              <a:t> </a:t>
            </a:r>
            <a:r>
              <a:rPr lang="en-US" err="1"/>
              <a:t>ist</a:t>
            </a:r>
            <a:r>
              <a:rPr lang="en-US"/>
              <a:t> (</a:t>
            </a:r>
            <a:r>
              <a:rPr lang="en-US" err="1"/>
              <a:t>anhand</a:t>
            </a:r>
            <a:r>
              <a:rPr lang="en-US"/>
              <a:t> der </a:t>
            </a:r>
            <a:r>
              <a:rPr lang="en-US" err="1"/>
              <a:t>Bewertungen</a:t>
            </a:r>
            <a:r>
              <a:rPr lang="en-US"/>
              <a:t> und </a:t>
            </a:r>
            <a:r>
              <a:rPr lang="en-US" err="1"/>
              <a:t>Eigentests</a:t>
            </a:r>
            <a:r>
              <a:rPr lang="en-US"/>
              <a:t>)</a:t>
            </a:r>
          </a:p>
          <a:p>
            <a:endParaRPr lang="en-US"/>
          </a:p>
          <a:p>
            <a:r>
              <a:rPr lang="en-US" err="1"/>
              <a:t>Beispiele</a:t>
            </a:r>
            <a:r>
              <a:rPr lang="en-US"/>
              <a:t>- </a:t>
            </a:r>
            <a:r>
              <a:rPr lang="en-US" err="1"/>
              <a:t>Funktionalitäten</a:t>
            </a:r>
            <a:r>
              <a:rPr lang="en-US"/>
              <a:t>, welches das System </a:t>
            </a:r>
            <a:r>
              <a:rPr lang="en-US" err="1"/>
              <a:t>vorschlägt</a:t>
            </a:r>
            <a:r>
              <a:rPr lang="en-US"/>
              <a:t>, um </a:t>
            </a:r>
            <a:r>
              <a:rPr lang="en-US" err="1"/>
              <a:t>ein</a:t>
            </a:r>
            <a:r>
              <a:rPr lang="en-US"/>
              <a:t> Ziel </a:t>
            </a:r>
            <a:r>
              <a:rPr lang="en-US" err="1"/>
              <a:t>zu</a:t>
            </a:r>
            <a:r>
              <a:rPr lang="en-US"/>
              <a:t> </a:t>
            </a:r>
            <a:r>
              <a:rPr lang="en-US" err="1"/>
              <a:t>erreichen</a:t>
            </a:r>
          </a:p>
          <a:p>
            <a:endParaRPr lang="en-US"/>
          </a:p>
          <a:p>
            <a:r>
              <a:rPr lang="en-US"/>
              <a:t>*Update- Die </a:t>
            </a:r>
            <a:r>
              <a:rPr lang="en-US" err="1"/>
              <a:t>Anzahl</a:t>
            </a:r>
            <a:r>
              <a:rPr lang="en-US"/>
              <a:t> der </a:t>
            </a:r>
            <a:r>
              <a:rPr lang="en-US" err="1"/>
              <a:t>Wartungen</a:t>
            </a:r>
            <a:r>
              <a:rPr lang="en-US"/>
              <a:t> des Systems</a:t>
            </a:r>
          </a:p>
          <a:p>
            <a:endParaRPr lang="en-US"/>
          </a:p>
          <a:p>
            <a:r>
              <a:rPr lang="en-US"/>
              <a:t>Design-</a:t>
            </a:r>
            <a:r>
              <a:rPr lang="en-US" err="1"/>
              <a:t>Navigierbarkeit</a:t>
            </a:r>
            <a:r>
              <a:rPr lang="en-US"/>
              <a:t> </a:t>
            </a:r>
            <a:r>
              <a:rPr lang="en-US" err="1"/>
              <a:t>durch</a:t>
            </a:r>
            <a:r>
              <a:rPr lang="en-US"/>
              <a:t> das System</a:t>
            </a:r>
          </a:p>
          <a:p>
            <a:endParaRPr lang="en-US"/>
          </a:p>
          <a:p>
            <a:r>
              <a:rPr lang="en-US"/>
              <a:t>Tutorials- Information/ Pop-Up des </a:t>
            </a:r>
            <a:r>
              <a:rPr lang="en-US" err="1"/>
              <a:t>Haupthandlungsstranges</a:t>
            </a:r>
            <a:r>
              <a:rPr lang="en-US"/>
              <a:t> des Systems und </a:t>
            </a:r>
            <a:r>
              <a:rPr lang="en-US" err="1"/>
              <a:t>somit</a:t>
            </a:r>
            <a:r>
              <a:rPr lang="en-US"/>
              <a:t> die </a:t>
            </a:r>
            <a:r>
              <a:rPr lang="en-US" err="1"/>
              <a:t>erläuterung</a:t>
            </a:r>
            <a:r>
              <a:rPr lang="en-US"/>
              <a:t> der </a:t>
            </a:r>
            <a:r>
              <a:rPr lang="en-US" err="1"/>
              <a:t>Benutzung</a:t>
            </a:r>
          </a:p>
          <a:p>
            <a:endParaRPr lang="en-US"/>
          </a:p>
          <a:p>
            <a:r>
              <a:rPr lang="en-US"/>
              <a:t>Abonnement- Wie schnell </a:t>
            </a:r>
            <a:r>
              <a:rPr lang="en-US" err="1"/>
              <a:t>findet</a:t>
            </a:r>
            <a:r>
              <a:rPr lang="en-US"/>
              <a:t> man das </a:t>
            </a:r>
            <a:r>
              <a:rPr lang="en-US" err="1"/>
              <a:t>Abonement</a:t>
            </a:r>
            <a:r>
              <a:rPr lang="en-US"/>
              <a:t> ?</a:t>
            </a:r>
          </a:p>
        </p:txBody>
      </p:sp>
    </p:spTree>
    <p:extLst>
      <p:ext uri="{BB962C8B-B14F-4D97-AF65-F5344CB8AC3E}">
        <p14:creationId xmlns:p14="http://schemas.microsoft.com/office/powerpoint/2010/main" val="298374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Risikoanalyse hilft uns die größten Faktoren im Auge zu behalten, welche unserem System im Weg stehen und helfen uns diese richtig zu gewichten.</a:t>
            </a:r>
          </a:p>
        </p:txBody>
      </p:sp>
    </p:spTree>
    <p:extLst>
      <p:ext uri="{BB962C8B-B14F-4D97-AF65-F5344CB8AC3E}">
        <p14:creationId xmlns:p14="http://schemas.microsoft.com/office/powerpoint/2010/main" val="282716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560983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atin typeface="Calibri"/>
                <a:cs typeface="Calibri"/>
              </a:rPr>
              <a:t>Das </a:t>
            </a:r>
            <a:r>
              <a:rPr lang="en-US" err="1">
                <a:latin typeface="Calibri"/>
                <a:cs typeface="Calibri"/>
              </a:rPr>
              <a:t>Fogg'sche</a:t>
            </a:r>
            <a:r>
              <a:rPr lang="en-US">
                <a:latin typeface="Calibri"/>
                <a:cs typeface="Calibri"/>
              </a:rPr>
              <a:t> Behavior-Modell </a:t>
            </a:r>
            <a:r>
              <a:rPr lang="en-US" err="1">
                <a:latin typeface="Calibri"/>
                <a:cs typeface="Calibri"/>
              </a:rPr>
              <a:t>beruht</a:t>
            </a:r>
            <a:r>
              <a:rPr lang="en-US">
                <a:latin typeface="Calibri"/>
                <a:cs typeface="Calibri"/>
              </a:rPr>
              <a:t> auf dem </a:t>
            </a:r>
            <a:r>
              <a:rPr lang="en-US" err="1">
                <a:latin typeface="Calibri"/>
                <a:cs typeface="Calibri"/>
              </a:rPr>
              <a:t>Grundsatz</a:t>
            </a:r>
            <a:r>
              <a:rPr lang="en-US">
                <a:latin typeface="Calibri"/>
                <a:cs typeface="Calibri"/>
              </a:rPr>
              <a:t> </a:t>
            </a:r>
            <a:r>
              <a:rPr lang="en-US" b="1">
                <a:latin typeface="Calibri"/>
                <a:cs typeface="Calibri"/>
              </a:rPr>
              <a:t>B=MAP</a:t>
            </a:r>
            <a:r>
              <a:rPr lang="en-US">
                <a:latin typeface="Calibri"/>
                <a:cs typeface="Calibri"/>
              </a:rPr>
              <a:t>, welches </a:t>
            </a:r>
            <a:r>
              <a:rPr lang="en-US" err="1">
                <a:latin typeface="Calibri"/>
                <a:cs typeface="Calibri"/>
              </a:rPr>
              <a:t>laut</a:t>
            </a:r>
            <a:r>
              <a:rPr lang="en-US">
                <a:latin typeface="Calibri"/>
                <a:cs typeface="Calibri"/>
              </a:rPr>
              <a:t> dem Autor für </a:t>
            </a:r>
            <a:r>
              <a:rPr lang="en-US" err="1">
                <a:latin typeface="Calibri"/>
                <a:cs typeface="Calibri"/>
              </a:rPr>
              <a:t>universell</a:t>
            </a:r>
            <a:r>
              <a:rPr lang="en-US">
                <a:latin typeface="Calibri"/>
                <a:cs typeface="Calibri"/>
              </a:rPr>
              <a:t>, also für </a:t>
            </a:r>
            <a:r>
              <a:rPr lang="en-US" err="1">
                <a:latin typeface="Calibri"/>
                <a:cs typeface="Calibri"/>
              </a:rPr>
              <a:t>jedes</a:t>
            </a:r>
            <a:r>
              <a:rPr lang="en-US">
                <a:latin typeface="Calibri"/>
                <a:cs typeface="Calibri"/>
              </a:rPr>
              <a:t> </a:t>
            </a:r>
            <a:r>
              <a:rPr lang="en-US" err="1">
                <a:latin typeface="Calibri"/>
                <a:cs typeface="Calibri"/>
              </a:rPr>
              <a:t>menschliche</a:t>
            </a:r>
            <a:r>
              <a:rPr lang="en-US">
                <a:latin typeface="Calibri"/>
                <a:cs typeface="Calibri"/>
              </a:rPr>
              <a:t> </a:t>
            </a:r>
            <a:r>
              <a:rPr lang="en-US" err="1">
                <a:latin typeface="Calibri"/>
                <a:cs typeface="Calibri"/>
              </a:rPr>
              <a:t>Verhalten</a:t>
            </a:r>
            <a:r>
              <a:rPr lang="en-US">
                <a:latin typeface="Calibri"/>
                <a:cs typeface="Calibri"/>
              </a:rPr>
              <a:t> gilt. </a:t>
            </a:r>
            <a:endParaRPr lang="de-DE"/>
          </a:p>
          <a:p>
            <a:endParaRPr lang="en-US">
              <a:latin typeface="Calibri"/>
              <a:cs typeface="Calibri"/>
            </a:endParaRPr>
          </a:p>
          <a:p>
            <a:r>
              <a:rPr lang="en-US">
                <a:latin typeface="Calibri"/>
                <a:cs typeface="Calibri"/>
              </a:rPr>
              <a:t>Ein </a:t>
            </a:r>
            <a:r>
              <a:rPr lang="en-US" err="1">
                <a:latin typeface="Calibri"/>
                <a:cs typeface="Calibri"/>
              </a:rPr>
              <a:t>Verhalten</a:t>
            </a:r>
            <a:r>
              <a:rPr lang="en-US">
                <a:latin typeface="Calibri"/>
                <a:cs typeface="Calibri"/>
              </a:rPr>
              <a:t> </a:t>
            </a:r>
            <a:r>
              <a:rPr lang="en-US" err="1">
                <a:latin typeface="Calibri"/>
                <a:cs typeface="Calibri"/>
              </a:rPr>
              <a:t>tritt</a:t>
            </a:r>
            <a:r>
              <a:rPr lang="en-US">
                <a:latin typeface="Calibri"/>
                <a:cs typeface="Calibri"/>
              </a:rPr>
              <a:t> </a:t>
            </a:r>
            <a:r>
              <a:rPr lang="en-US" err="1">
                <a:latin typeface="Calibri"/>
                <a:cs typeface="Calibri"/>
              </a:rPr>
              <a:t>dann</a:t>
            </a:r>
            <a:r>
              <a:rPr lang="en-US">
                <a:latin typeface="Calibri"/>
                <a:cs typeface="Calibri"/>
              </a:rPr>
              <a:t> auf, </a:t>
            </a:r>
            <a:r>
              <a:rPr lang="en-US" err="1">
                <a:latin typeface="Calibri"/>
                <a:cs typeface="Calibri"/>
              </a:rPr>
              <a:t>wenn</a:t>
            </a:r>
            <a:r>
              <a:rPr lang="en-US">
                <a:latin typeface="Calibri"/>
                <a:cs typeface="Calibri"/>
              </a:rPr>
              <a:t> Motivation, Ability und Prompt </a:t>
            </a:r>
            <a:r>
              <a:rPr lang="en-US" err="1">
                <a:latin typeface="Calibri"/>
                <a:cs typeface="Calibri"/>
              </a:rPr>
              <a:t>zum</a:t>
            </a:r>
            <a:r>
              <a:rPr lang="en-US">
                <a:latin typeface="Calibri"/>
                <a:cs typeface="Calibri"/>
              </a:rPr>
              <a:t> </a:t>
            </a:r>
            <a:r>
              <a:rPr lang="en-US" err="1">
                <a:latin typeface="Calibri"/>
                <a:cs typeface="Calibri"/>
              </a:rPr>
              <a:t>selben</a:t>
            </a:r>
            <a:r>
              <a:rPr lang="en-US">
                <a:latin typeface="Calibri"/>
                <a:cs typeface="Calibri"/>
              </a:rPr>
              <a:t> </a:t>
            </a:r>
            <a:r>
              <a:rPr lang="en-US" err="1">
                <a:latin typeface="Calibri"/>
                <a:cs typeface="Calibri"/>
              </a:rPr>
              <a:t>Zeitpunkt</a:t>
            </a:r>
            <a:r>
              <a:rPr lang="en-US">
                <a:latin typeface="Calibri"/>
                <a:cs typeface="Calibri"/>
              </a:rPr>
              <a:t> </a:t>
            </a:r>
            <a:r>
              <a:rPr lang="en-US" err="1">
                <a:latin typeface="Calibri"/>
                <a:cs typeface="Calibri"/>
              </a:rPr>
              <a:t>zusammenkommen</a:t>
            </a:r>
            <a:r>
              <a:rPr lang="en-US">
                <a:latin typeface="Calibri"/>
                <a:cs typeface="Calibri"/>
              </a:rPr>
              <a:t> und es </a:t>
            </a:r>
            <a:r>
              <a:rPr lang="en-US" err="1">
                <a:latin typeface="Calibri"/>
                <a:cs typeface="Calibri"/>
              </a:rPr>
              <a:t>oberhalb</a:t>
            </a:r>
            <a:r>
              <a:rPr lang="en-US">
                <a:latin typeface="Calibri"/>
                <a:cs typeface="Calibri"/>
              </a:rPr>
              <a:t> der Action Line </a:t>
            </a:r>
            <a:r>
              <a:rPr lang="en-US" err="1">
                <a:latin typeface="Calibri"/>
                <a:cs typeface="Calibri"/>
              </a:rPr>
              <a:t>getriggert</a:t>
            </a:r>
            <a:r>
              <a:rPr lang="en-US">
                <a:latin typeface="Calibri"/>
                <a:cs typeface="Calibri"/>
              </a:rPr>
              <a:t> </a:t>
            </a:r>
            <a:r>
              <a:rPr lang="en-US" err="1">
                <a:latin typeface="Calibri"/>
                <a:cs typeface="Calibri"/>
              </a:rPr>
              <a:t>wird</a:t>
            </a:r>
            <a:r>
              <a:rPr lang="en-US">
                <a:latin typeface="Calibri"/>
                <a:cs typeface="Calibri"/>
              </a:rPr>
              <a:t>. </a:t>
            </a:r>
          </a:p>
          <a:p>
            <a:endParaRPr lang="en-US">
              <a:latin typeface="Calibri"/>
              <a:cs typeface="Calibri"/>
            </a:endParaRPr>
          </a:p>
          <a:p>
            <a:r>
              <a:rPr lang="en-US">
                <a:latin typeface="Calibri"/>
                <a:cs typeface="Calibri"/>
              </a:rPr>
              <a:t>Es </a:t>
            </a:r>
            <a:r>
              <a:rPr lang="en-US" err="1">
                <a:latin typeface="Calibri"/>
                <a:cs typeface="Calibri"/>
              </a:rPr>
              <a:t>gelten</a:t>
            </a:r>
            <a:r>
              <a:rPr lang="en-US">
                <a:latin typeface="Calibri"/>
                <a:cs typeface="Calibri"/>
              </a:rPr>
              <a:t> </a:t>
            </a:r>
            <a:r>
              <a:rPr lang="en-US" err="1">
                <a:latin typeface="Calibri"/>
                <a:cs typeface="Calibri"/>
              </a:rPr>
              <a:t>folgende</a:t>
            </a:r>
            <a:r>
              <a:rPr lang="en-US">
                <a:latin typeface="Calibri"/>
                <a:cs typeface="Calibri"/>
              </a:rPr>
              <a:t> </a:t>
            </a:r>
            <a:r>
              <a:rPr lang="en-US" err="1">
                <a:latin typeface="Calibri"/>
                <a:cs typeface="Calibri"/>
              </a:rPr>
              <a:t>Grundätze</a:t>
            </a:r>
            <a:r>
              <a:rPr lang="en-US">
                <a:latin typeface="Calibri"/>
                <a:cs typeface="Calibri"/>
              </a:rPr>
              <a:t>:</a:t>
            </a:r>
          </a:p>
          <a:p>
            <a:r>
              <a:rPr lang="en-US">
                <a:latin typeface="Calibri"/>
                <a:cs typeface="Calibri"/>
              </a:rPr>
              <a:t>1. Je </a:t>
            </a:r>
            <a:r>
              <a:rPr lang="en-US" err="1">
                <a:latin typeface="Calibri"/>
                <a:cs typeface="Calibri"/>
              </a:rPr>
              <a:t>motivierter</a:t>
            </a:r>
            <a:r>
              <a:rPr lang="en-US">
                <a:latin typeface="Calibri"/>
                <a:cs typeface="Calibri"/>
              </a:rPr>
              <a:t> </a:t>
            </a:r>
            <a:r>
              <a:rPr lang="en-US" err="1">
                <a:latin typeface="Calibri"/>
                <a:cs typeface="Calibri"/>
              </a:rPr>
              <a:t>jemand</a:t>
            </a:r>
            <a:r>
              <a:rPr lang="en-US">
                <a:latin typeface="Calibri"/>
                <a:cs typeface="Calibri"/>
              </a:rPr>
              <a:t> </a:t>
            </a:r>
            <a:r>
              <a:rPr lang="en-US" err="1">
                <a:latin typeface="Calibri"/>
                <a:cs typeface="Calibri"/>
              </a:rPr>
              <a:t>ist</a:t>
            </a:r>
            <a:r>
              <a:rPr lang="en-US">
                <a:latin typeface="Calibri"/>
                <a:cs typeface="Calibri"/>
              </a:rPr>
              <a:t>, </a:t>
            </a:r>
            <a:r>
              <a:rPr lang="en-US" err="1">
                <a:latin typeface="Calibri"/>
                <a:cs typeface="Calibri"/>
              </a:rPr>
              <a:t>desto</a:t>
            </a:r>
            <a:r>
              <a:rPr lang="en-US">
                <a:latin typeface="Calibri"/>
                <a:cs typeface="Calibri"/>
              </a:rPr>
              <a:t> </a:t>
            </a:r>
            <a:r>
              <a:rPr lang="en-US" err="1">
                <a:latin typeface="Calibri"/>
                <a:cs typeface="Calibri"/>
              </a:rPr>
              <a:t>eher</a:t>
            </a:r>
            <a:r>
              <a:rPr lang="en-US">
                <a:latin typeface="Calibri"/>
                <a:cs typeface="Calibri"/>
              </a:rPr>
              <a:t> </a:t>
            </a:r>
            <a:r>
              <a:rPr lang="en-US" err="1">
                <a:latin typeface="Calibri"/>
                <a:cs typeface="Calibri"/>
              </a:rPr>
              <a:t>zeigt</a:t>
            </a:r>
            <a:r>
              <a:rPr lang="en-US">
                <a:latin typeface="Calibri"/>
                <a:cs typeface="Calibri"/>
              </a:rPr>
              <a:t> er </a:t>
            </a:r>
            <a:r>
              <a:rPr lang="en-US" err="1">
                <a:latin typeface="Calibri"/>
                <a:cs typeface="Calibri"/>
              </a:rPr>
              <a:t>ein</a:t>
            </a:r>
            <a:r>
              <a:rPr lang="en-US">
                <a:latin typeface="Calibri"/>
                <a:cs typeface="Calibri"/>
              </a:rPr>
              <a:t> </a:t>
            </a:r>
            <a:r>
              <a:rPr lang="en-US" err="1">
                <a:latin typeface="Calibri"/>
                <a:cs typeface="Calibri"/>
              </a:rPr>
              <a:t>bestimmtes</a:t>
            </a:r>
            <a:r>
              <a:rPr lang="en-US">
                <a:latin typeface="Calibri"/>
                <a:cs typeface="Calibri"/>
              </a:rPr>
              <a:t> </a:t>
            </a:r>
            <a:r>
              <a:rPr lang="en-US" err="1">
                <a:latin typeface="Calibri"/>
                <a:cs typeface="Calibri"/>
              </a:rPr>
              <a:t>Verhalten</a:t>
            </a:r>
            <a:r>
              <a:rPr lang="en-US">
                <a:latin typeface="Calibri"/>
                <a:cs typeface="Calibri"/>
              </a:rPr>
              <a:t>.</a:t>
            </a:r>
          </a:p>
          <a:p>
            <a:r>
              <a:rPr lang="en-US">
                <a:latin typeface="Calibri"/>
                <a:cs typeface="Calibri"/>
              </a:rPr>
              <a:t>2. Je </a:t>
            </a:r>
            <a:r>
              <a:rPr lang="en-US" err="1">
                <a:latin typeface="Calibri"/>
                <a:cs typeface="Calibri"/>
              </a:rPr>
              <a:t>schwerer</a:t>
            </a:r>
            <a:r>
              <a:rPr lang="en-US">
                <a:latin typeface="Calibri"/>
                <a:cs typeface="Calibri"/>
              </a:rPr>
              <a:t> </a:t>
            </a:r>
            <a:r>
              <a:rPr lang="en-US" err="1">
                <a:latin typeface="Calibri"/>
                <a:cs typeface="Calibri"/>
              </a:rPr>
              <a:t>ein</a:t>
            </a:r>
            <a:r>
              <a:rPr lang="en-US">
                <a:latin typeface="Calibri"/>
                <a:cs typeface="Calibri"/>
              </a:rPr>
              <a:t> </a:t>
            </a:r>
            <a:r>
              <a:rPr lang="en-US" err="1">
                <a:latin typeface="Calibri"/>
                <a:cs typeface="Calibri"/>
              </a:rPr>
              <a:t>bestimmtes</a:t>
            </a:r>
            <a:r>
              <a:rPr lang="en-US">
                <a:latin typeface="Calibri"/>
                <a:cs typeface="Calibri"/>
              </a:rPr>
              <a:t> </a:t>
            </a:r>
            <a:r>
              <a:rPr lang="en-US" err="1">
                <a:latin typeface="Calibri"/>
                <a:cs typeface="Calibri"/>
              </a:rPr>
              <a:t>Verhalten</a:t>
            </a:r>
            <a:r>
              <a:rPr lang="en-US">
                <a:latin typeface="Calibri"/>
                <a:cs typeface="Calibri"/>
              </a:rPr>
              <a:t> </a:t>
            </a:r>
            <a:r>
              <a:rPr lang="en-US" err="1">
                <a:latin typeface="Calibri"/>
                <a:cs typeface="Calibri"/>
              </a:rPr>
              <a:t>ist</a:t>
            </a:r>
            <a:r>
              <a:rPr lang="en-US">
                <a:latin typeface="Calibri"/>
                <a:cs typeface="Calibri"/>
              </a:rPr>
              <a:t>, </a:t>
            </a:r>
            <a:r>
              <a:rPr lang="en-US" err="1">
                <a:latin typeface="Calibri"/>
                <a:cs typeface="Calibri"/>
              </a:rPr>
              <a:t>desto</a:t>
            </a:r>
            <a:r>
              <a:rPr lang="en-US">
                <a:latin typeface="Calibri"/>
                <a:cs typeface="Calibri"/>
              </a:rPr>
              <a:t> </a:t>
            </a:r>
            <a:r>
              <a:rPr lang="en-US" err="1">
                <a:latin typeface="Calibri"/>
                <a:cs typeface="Calibri"/>
              </a:rPr>
              <a:t>weniger</a:t>
            </a:r>
            <a:r>
              <a:rPr lang="en-US">
                <a:latin typeface="Calibri"/>
                <a:cs typeface="Calibri"/>
              </a:rPr>
              <a:t> </a:t>
            </a:r>
            <a:r>
              <a:rPr lang="en-US" err="1">
                <a:latin typeface="Calibri"/>
                <a:cs typeface="Calibri"/>
              </a:rPr>
              <a:t>wahrscheinlich</a:t>
            </a:r>
            <a:r>
              <a:rPr lang="en-US">
                <a:latin typeface="Calibri"/>
                <a:cs typeface="Calibri"/>
              </a:rPr>
              <a:t> </a:t>
            </a:r>
            <a:r>
              <a:rPr lang="en-US" err="1">
                <a:latin typeface="Calibri"/>
                <a:cs typeface="Calibri"/>
              </a:rPr>
              <a:t>ist</a:t>
            </a:r>
            <a:r>
              <a:rPr lang="en-US">
                <a:latin typeface="Calibri"/>
                <a:cs typeface="Calibri"/>
              </a:rPr>
              <a:t> sein </a:t>
            </a:r>
            <a:r>
              <a:rPr lang="en-US" err="1">
                <a:latin typeface="Calibri"/>
                <a:cs typeface="Calibri"/>
              </a:rPr>
              <a:t>Auftreten</a:t>
            </a:r>
            <a:r>
              <a:rPr lang="en-US">
                <a:latin typeface="Calibri"/>
                <a:cs typeface="Calibri"/>
              </a:rPr>
              <a:t>.</a:t>
            </a:r>
          </a:p>
          <a:p>
            <a:r>
              <a:rPr lang="en-US">
                <a:latin typeface="Calibri"/>
                <a:cs typeface="Calibri"/>
              </a:rPr>
              <a:t>3. Motivation und Ability </a:t>
            </a:r>
            <a:r>
              <a:rPr lang="en-US" err="1">
                <a:latin typeface="Calibri"/>
                <a:cs typeface="Calibri"/>
              </a:rPr>
              <a:t>arbeiten</a:t>
            </a:r>
            <a:r>
              <a:rPr lang="en-US">
                <a:latin typeface="Calibri"/>
                <a:cs typeface="Calibri"/>
              </a:rPr>
              <a:t> </a:t>
            </a:r>
            <a:r>
              <a:rPr lang="en-US" err="1">
                <a:latin typeface="Calibri"/>
                <a:cs typeface="Calibri"/>
              </a:rPr>
              <a:t>zusammen</a:t>
            </a:r>
            <a:r>
              <a:rPr lang="en-US">
                <a:latin typeface="Calibri"/>
                <a:cs typeface="Calibri"/>
              </a:rPr>
              <a:t> </a:t>
            </a:r>
            <a:r>
              <a:rPr lang="en-US" err="1">
                <a:latin typeface="Calibri"/>
                <a:cs typeface="Calibri"/>
              </a:rPr>
              <a:t>wie</a:t>
            </a:r>
            <a:r>
              <a:rPr lang="en-US">
                <a:latin typeface="Calibri"/>
                <a:cs typeface="Calibri"/>
              </a:rPr>
              <a:t> Partner.</a:t>
            </a:r>
          </a:p>
          <a:p>
            <a:r>
              <a:rPr lang="en-US">
                <a:latin typeface="Calibri"/>
                <a:cs typeface="Calibri"/>
              </a:rPr>
              <a:t>4. Kein </a:t>
            </a:r>
            <a:r>
              <a:rPr lang="en-US" err="1">
                <a:latin typeface="Calibri"/>
                <a:cs typeface="Calibri"/>
              </a:rPr>
              <a:t>Verhalten</a:t>
            </a:r>
            <a:r>
              <a:rPr lang="en-US">
                <a:latin typeface="Calibri"/>
                <a:cs typeface="Calibri"/>
              </a:rPr>
              <a:t> </a:t>
            </a:r>
            <a:r>
              <a:rPr lang="en-US" err="1">
                <a:latin typeface="Calibri"/>
                <a:cs typeface="Calibri"/>
              </a:rPr>
              <a:t>geschieht</a:t>
            </a:r>
            <a:r>
              <a:rPr lang="en-US">
                <a:latin typeface="Calibri"/>
                <a:cs typeface="Calibri"/>
              </a:rPr>
              <a:t> </a:t>
            </a:r>
            <a:r>
              <a:rPr lang="en-US" err="1">
                <a:latin typeface="Calibri"/>
                <a:cs typeface="Calibri"/>
              </a:rPr>
              <a:t>ohne</a:t>
            </a:r>
            <a:r>
              <a:rPr lang="en-US">
                <a:latin typeface="Calibri"/>
                <a:cs typeface="Calibri"/>
              </a:rPr>
              <a:t> Prompt.</a:t>
            </a:r>
          </a:p>
          <a:p>
            <a:r>
              <a:rPr lang="en-US">
                <a:latin typeface="Calibri"/>
                <a:cs typeface="Calibri"/>
              </a:rPr>
              <a:t>(</a:t>
            </a:r>
            <a:r>
              <a:rPr lang="en-US" err="1">
                <a:latin typeface="Calibri"/>
                <a:cs typeface="Calibri"/>
              </a:rPr>
              <a:t>vgl</a:t>
            </a:r>
            <a:r>
              <a:rPr lang="en-US">
                <a:latin typeface="Calibri"/>
                <a:cs typeface="Calibri"/>
              </a:rPr>
              <a:t>. Fogg 2020 p. 44ff)</a:t>
            </a:r>
          </a:p>
          <a:p>
            <a:endParaRPr lang="en-US">
              <a:latin typeface="Calibri"/>
              <a:cs typeface="Calibri"/>
            </a:endParaRPr>
          </a:p>
          <a:p>
            <a:r>
              <a:rPr lang="en-US">
                <a:latin typeface="Calibri"/>
                <a:cs typeface="Calibri"/>
              </a:rPr>
              <a:t>Die Motivation </a:t>
            </a:r>
            <a:r>
              <a:rPr lang="en-US" err="1">
                <a:latin typeface="Calibri"/>
                <a:cs typeface="Calibri"/>
              </a:rPr>
              <a:t>stellt</a:t>
            </a:r>
            <a:r>
              <a:rPr lang="en-US">
                <a:latin typeface="Calibri"/>
                <a:cs typeface="Calibri"/>
              </a:rPr>
              <a:t> den </a:t>
            </a:r>
            <a:r>
              <a:rPr lang="en-US" err="1">
                <a:latin typeface="Calibri"/>
                <a:cs typeface="Calibri"/>
              </a:rPr>
              <a:t>unbeständigsten</a:t>
            </a:r>
            <a:r>
              <a:rPr lang="en-US">
                <a:latin typeface="Calibri"/>
                <a:cs typeface="Calibri"/>
              </a:rPr>
              <a:t> und am </a:t>
            </a:r>
            <a:r>
              <a:rPr lang="en-US" err="1">
                <a:latin typeface="Calibri"/>
                <a:cs typeface="Calibri"/>
              </a:rPr>
              <a:t>wenigsten</a:t>
            </a:r>
            <a:r>
              <a:rPr lang="en-US">
                <a:latin typeface="Calibri"/>
                <a:cs typeface="Calibri"/>
              </a:rPr>
              <a:t> </a:t>
            </a:r>
            <a:r>
              <a:rPr lang="en-US" err="1">
                <a:latin typeface="Calibri"/>
                <a:cs typeface="Calibri"/>
              </a:rPr>
              <a:t>zu</a:t>
            </a:r>
            <a:r>
              <a:rPr lang="en-US">
                <a:latin typeface="Calibri"/>
                <a:cs typeface="Calibri"/>
              </a:rPr>
              <a:t> </a:t>
            </a:r>
            <a:r>
              <a:rPr lang="en-US" err="1">
                <a:latin typeface="Calibri"/>
                <a:cs typeface="Calibri"/>
              </a:rPr>
              <a:t>beeinflussenden</a:t>
            </a:r>
            <a:r>
              <a:rPr lang="en-US">
                <a:latin typeface="Calibri"/>
                <a:cs typeface="Calibri"/>
              </a:rPr>
              <a:t> Faktor da. </a:t>
            </a:r>
            <a:r>
              <a:rPr lang="en-US" err="1">
                <a:latin typeface="Calibri"/>
                <a:cs typeface="Calibri"/>
              </a:rPr>
              <a:t>Deshalb</a:t>
            </a:r>
            <a:r>
              <a:rPr lang="en-US">
                <a:latin typeface="Calibri"/>
                <a:cs typeface="Calibri"/>
              </a:rPr>
              <a:t> </a:t>
            </a:r>
            <a:r>
              <a:rPr lang="en-US" err="1">
                <a:latin typeface="Calibri"/>
                <a:cs typeface="Calibri"/>
              </a:rPr>
              <a:t>setzt</a:t>
            </a:r>
            <a:r>
              <a:rPr lang="en-US">
                <a:latin typeface="Calibri"/>
                <a:cs typeface="Calibri"/>
              </a:rPr>
              <a:t> </a:t>
            </a:r>
            <a:r>
              <a:rPr lang="en-US" err="1">
                <a:latin typeface="Calibri"/>
                <a:cs typeface="Calibri"/>
              </a:rPr>
              <a:t>ein</a:t>
            </a:r>
            <a:r>
              <a:rPr lang="en-US">
                <a:latin typeface="Calibri"/>
                <a:cs typeface="Calibri"/>
              </a:rPr>
              <a:t> </a:t>
            </a:r>
            <a:r>
              <a:rPr lang="en-US" err="1">
                <a:latin typeface="Calibri"/>
                <a:cs typeface="Calibri"/>
              </a:rPr>
              <a:t>gutes</a:t>
            </a:r>
            <a:r>
              <a:rPr lang="en-US">
                <a:latin typeface="Calibri"/>
                <a:cs typeface="Calibri"/>
              </a:rPr>
              <a:t> Behavior-Change-Design </a:t>
            </a:r>
            <a:r>
              <a:rPr lang="en-US" err="1">
                <a:latin typeface="Calibri"/>
                <a:cs typeface="Calibri"/>
              </a:rPr>
              <a:t>bei</a:t>
            </a:r>
            <a:r>
              <a:rPr lang="en-US">
                <a:latin typeface="Calibri"/>
                <a:cs typeface="Calibri"/>
              </a:rPr>
              <a:t> Prompt und Ability an.</a:t>
            </a:r>
          </a:p>
        </p:txBody>
      </p:sp>
    </p:spTree>
    <p:extLst>
      <p:ext uri="{BB962C8B-B14F-4D97-AF65-F5344CB8AC3E}">
        <p14:creationId xmlns:p14="http://schemas.microsoft.com/office/powerpoint/2010/main" val="47874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975643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atin typeface="Calibri"/>
                <a:cs typeface="Calibri"/>
              </a:rPr>
              <a:t>Das PAC-Modell </a:t>
            </a:r>
            <a:r>
              <a:rPr lang="en-US" err="1">
                <a:latin typeface="Calibri"/>
                <a:cs typeface="Calibri"/>
              </a:rPr>
              <a:t>wird</a:t>
            </a:r>
            <a:r>
              <a:rPr lang="en-US">
                <a:latin typeface="Calibri"/>
                <a:cs typeface="Calibri"/>
              </a:rPr>
              <a:t> </a:t>
            </a:r>
            <a:r>
              <a:rPr lang="en-US" err="1">
                <a:latin typeface="Calibri"/>
                <a:cs typeface="Calibri"/>
              </a:rPr>
              <a:t>jeweils</a:t>
            </a:r>
            <a:r>
              <a:rPr lang="en-US">
                <a:latin typeface="Calibri"/>
                <a:cs typeface="Calibri"/>
              </a:rPr>
              <a:t> </a:t>
            </a:r>
            <a:r>
              <a:rPr lang="en-US" err="1">
                <a:latin typeface="Calibri"/>
                <a:cs typeface="Calibri"/>
              </a:rPr>
              <a:t>im</a:t>
            </a:r>
            <a:r>
              <a:rPr lang="en-US">
                <a:latin typeface="Calibri"/>
                <a:cs typeface="Calibri"/>
              </a:rPr>
              <a:t> </a:t>
            </a:r>
            <a:r>
              <a:rPr lang="en-US" err="1">
                <a:latin typeface="Calibri"/>
                <a:cs typeface="Calibri"/>
              </a:rPr>
              <a:t>Hinblick</a:t>
            </a:r>
            <a:r>
              <a:rPr lang="en-US">
                <a:latin typeface="Calibri"/>
                <a:cs typeface="Calibri"/>
              </a:rPr>
              <a:t> auf Motivation, Ability und Prompt </a:t>
            </a:r>
            <a:r>
              <a:rPr lang="en-US" err="1">
                <a:latin typeface="Calibri"/>
                <a:cs typeface="Calibri"/>
              </a:rPr>
              <a:t>betrachtet</a:t>
            </a:r>
            <a:r>
              <a:rPr lang="en-US">
                <a:latin typeface="Calibri"/>
                <a:cs typeface="Calibri"/>
              </a:rPr>
              <a:t> und </a:t>
            </a:r>
            <a:r>
              <a:rPr lang="en-US" err="1">
                <a:latin typeface="Calibri"/>
                <a:cs typeface="Calibri"/>
              </a:rPr>
              <a:t>dient</a:t>
            </a:r>
            <a:r>
              <a:rPr lang="en-US">
                <a:latin typeface="Calibri"/>
                <a:cs typeface="Calibri"/>
              </a:rPr>
              <a:t> </a:t>
            </a:r>
            <a:r>
              <a:rPr lang="en-US" err="1">
                <a:latin typeface="Calibri"/>
                <a:cs typeface="Calibri"/>
              </a:rPr>
              <a:t>dazu</a:t>
            </a:r>
            <a:r>
              <a:rPr lang="en-US">
                <a:latin typeface="Calibri"/>
                <a:cs typeface="Calibri"/>
              </a:rPr>
              <a:t>, dem User </a:t>
            </a:r>
            <a:r>
              <a:rPr lang="en-US" err="1">
                <a:latin typeface="Calibri"/>
                <a:cs typeface="Calibri"/>
              </a:rPr>
              <a:t>Möglichkeiten</a:t>
            </a:r>
            <a:r>
              <a:rPr lang="en-US">
                <a:latin typeface="Calibri"/>
                <a:cs typeface="Calibri"/>
              </a:rPr>
              <a:t> </a:t>
            </a:r>
            <a:r>
              <a:rPr lang="en-US" err="1">
                <a:latin typeface="Calibri"/>
                <a:cs typeface="Calibri"/>
              </a:rPr>
              <a:t>zur</a:t>
            </a:r>
            <a:r>
              <a:rPr lang="en-US">
                <a:latin typeface="Calibri"/>
                <a:cs typeface="Calibri"/>
              </a:rPr>
              <a:t> Manipulation </a:t>
            </a:r>
            <a:r>
              <a:rPr lang="en-US" err="1">
                <a:latin typeface="Calibri"/>
                <a:cs typeface="Calibri"/>
              </a:rPr>
              <a:t>derselben</a:t>
            </a:r>
            <a:r>
              <a:rPr lang="en-US">
                <a:latin typeface="Calibri"/>
                <a:cs typeface="Calibri"/>
              </a:rPr>
              <a:t> </a:t>
            </a:r>
            <a:r>
              <a:rPr lang="en-US" err="1">
                <a:latin typeface="Calibri"/>
                <a:cs typeface="Calibri"/>
              </a:rPr>
              <a:t>vorzuschlagen</a:t>
            </a:r>
            <a:r>
              <a:rPr lang="en-US">
                <a:latin typeface="Calibri"/>
                <a:cs typeface="Calibri"/>
              </a:rPr>
              <a:t>.</a:t>
            </a:r>
          </a:p>
          <a:p>
            <a:endParaRPr lang="en-US">
              <a:solidFill>
                <a:srgbClr val="000000"/>
              </a:solidFill>
              <a:latin typeface="Calibri"/>
              <a:cs typeface="Calibri"/>
            </a:endParaRPr>
          </a:p>
          <a:p>
            <a:r>
              <a:rPr lang="en-US">
                <a:solidFill>
                  <a:srgbClr val="000000"/>
                </a:solidFill>
                <a:latin typeface="Calibri"/>
                <a:cs typeface="Calibri"/>
              </a:rPr>
              <a:t>Beim "Swarm of Behaviors" </a:t>
            </a:r>
            <a:r>
              <a:rPr lang="en-US" err="1">
                <a:solidFill>
                  <a:srgbClr val="000000"/>
                </a:solidFill>
                <a:latin typeface="Calibri"/>
                <a:cs typeface="Calibri"/>
              </a:rPr>
              <a:t>handelt</a:t>
            </a:r>
            <a:r>
              <a:rPr lang="en-US">
                <a:solidFill>
                  <a:srgbClr val="000000"/>
                </a:solidFill>
                <a:latin typeface="Calibri"/>
                <a:cs typeface="Calibri"/>
              </a:rPr>
              <a:t> es </a:t>
            </a:r>
            <a:r>
              <a:rPr lang="en-US" err="1">
                <a:solidFill>
                  <a:srgbClr val="000000"/>
                </a:solidFill>
                <a:latin typeface="Calibri"/>
                <a:cs typeface="Calibri"/>
              </a:rPr>
              <a:t>sich</a:t>
            </a:r>
            <a:r>
              <a:rPr lang="en-US">
                <a:solidFill>
                  <a:srgbClr val="000000"/>
                </a:solidFill>
                <a:latin typeface="Calibri"/>
                <a:cs typeface="Calibri"/>
              </a:rPr>
              <a:t> um </a:t>
            </a:r>
            <a:r>
              <a:rPr lang="en-US" err="1">
                <a:solidFill>
                  <a:srgbClr val="000000"/>
                </a:solidFill>
                <a:latin typeface="Calibri"/>
                <a:cs typeface="Calibri"/>
              </a:rPr>
              <a:t>eine</a:t>
            </a:r>
            <a:r>
              <a:rPr lang="en-US">
                <a:solidFill>
                  <a:srgbClr val="000000"/>
                </a:solidFill>
                <a:latin typeface="Calibri"/>
                <a:cs typeface="Calibri"/>
              </a:rPr>
              <a:t> </a:t>
            </a:r>
            <a:r>
              <a:rPr lang="en-US" err="1">
                <a:solidFill>
                  <a:srgbClr val="000000"/>
                </a:solidFill>
                <a:latin typeface="Calibri"/>
                <a:cs typeface="Calibri"/>
              </a:rPr>
              <a:t>Sammlung</a:t>
            </a:r>
            <a:r>
              <a:rPr lang="en-US">
                <a:solidFill>
                  <a:srgbClr val="000000"/>
                </a:solidFill>
                <a:latin typeface="Calibri"/>
                <a:cs typeface="Calibri"/>
              </a:rPr>
              <a:t> von </a:t>
            </a:r>
            <a:r>
              <a:rPr lang="en-US" err="1">
                <a:solidFill>
                  <a:srgbClr val="000000"/>
                </a:solidFill>
                <a:latin typeface="Calibri"/>
                <a:cs typeface="Calibri"/>
              </a:rPr>
              <a:t>Verhaltensweisen</a:t>
            </a:r>
            <a:r>
              <a:rPr lang="en-US">
                <a:solidFill>
                  <a:srgbClr val="000000"/>
                </a:solidFill>
                <a:latin typeface="Calibri"/>
                <a:cs typeface="Calibri"/>
              </a:rPr>
              <a:t>, die dem </a:t>
            </a:r>
            <a:r>
              <a:rPr lang="en-US" err="1">
                <a:solidFill>
                  <a:srgbClr val="000000"/>
                </a:solidFill>
                <a:latin typeface="Calibri"/>
                <a:cs typeface="Calibri"/>
              </a:rPr>
              <a:t>selben</a:t>
            </a:r>
            <a:r>
              <a:rPr lang="en-US">
                <a:solidFill>
                  <a:srgbClr val="000000"/>
                </a:solidFill>
                <a:latin typeface="Calibri"/>
                <a:cs typeface="Calibri"/>
              </a:rPr>
              <a:t> Ziel (</a:t>
            </a:r>
            <a:r>
              <a:rPr lang="en-US" err="1">
                <a:solidFill>
                  <a:srgbClr val="000000"/>
                </a:solidFill>
                <a:latin typeface="Calibri"/>
                <a:cs typeface="Calibri"/>
              </a:rPr>
              <a:t>nach</a:t>
            </a:r>
            <a:r>
              <a:rPr lang="en-US">
                <a:solidFill>
                  <a:srgbClr val="000000"/>
                </a:solidFill>
                <a:latin typeface="Calibri"/>
                <a:cs typeface="Calibri"/>
              </a:rPr>
              <a:t> Fogg: aspiration) </a:t>
            </a:r>
            <a:r>
              <a:rPr lang="en-US" err="1">
                <a:solidFill>
                  <a:srgbClr val="000000"/>
                </a:solidFill>
                <a:latin typeface="Calibri"/>
                <a:cs typeface="Calibri"/>
              </a:rPr>
              <a:t>dienen</a:t>
            </a:r>
            <a:r>
              <a:rPr lang="en-US">
                <a:solidFill>
                  <a:srgbClr val="000000"/>
                </a:solidFill>
                <a:latin typeface="Calibri"/>
                <a:cs typeface="Calibri"/>
              </a:rPr>
              <a:t>. Das "Magic </a:t>
            </a:r>
            <a:r>
              <a:rPr lang="en-US" err="1">
                <a:solidFill>
                  <a:srgbClr val="000000"/>
                </a:solidFill>
                <a:latin typeface="Calibri"/>
                <a:cs typeface="Calibri"/>
              </a:rPr>
              <a:t>Wanding</a:t>
            </a:r>
            <a:r>
              <a:rPr lang="en-US">
                <a:solidFill>
                  <a:srgbClr val="000000"/>
                </a:solidFill>
                <a:latin typeface="Calibri"/>
                <a:cs typeface="Calibri"/>
              </a:rPr>
              <a:t>" </a:t>
            </a:r>
            <a:r>
              <a:rPr lang="en-US" err="1">
                <a:solidFill>
                  <a:srgbClr val="000000"/>
                </a:solidFill>
                <a:latin typeface="Calibri"/>
                <a:cs typeface="Calibri"/>
              </a:rPr>
              <a:t>erweitert</a:t>
            </a:r>
            <a:r>
              <a:rPr lang="en-US">
                <a:solidFill>
                  <a:srgbClr val="000000"/>
                </a:solidFill>
                <a:latin typeface="Calibri"/>
                <a:cs typeface="Calibri"/>
              </a:rPr>
              <a:t> dies um die </a:t>
            </a:r>
            <a:r>
              <a:rPr lang="en-US" err="1">
                <a:solidFill>
                  <a:srgbClr val="000000"/>
                </a:solidFill>
                <a:latin typeface="Calibri"/>
                <a:cs typeface="Calibri"/>
              </a:rPr>
              <a:t>Vorstellung</a:t>
            </a:r>
            <a:r>
              <a:rPr lang="en-US">
                <a:solidFill>
                  <a:srgbClr val="000000"/>
                </a:solidFill>
                <a:latin typeface="Calibri"/>
                <a:cs typeface="Calibri"/>
              </a:rPr>
              <a:t>, </a:t>
            </a:r>
            <a:r>
              <a:rPr lang="en-US" err="1">
                <a:solidFill>
                  <a:srgbClr val="000000"/>
                </a:solidFill>
                <a:latin typeface="Calibri"/>
                <a:cs typeface="Calibri"/>
              </a:rPr>
              <a:t>auch</a:t>
            </a:r>
            <a:r>
              <a:rPr lang="en-US">
                <a:solidFill>
                  <a:srgbClr val="000000"/>
                </a:solidFill>
                <a:latin typeface="Calibri"/>
                <a:cs typeface="Calibri"/>
              </a:rPr>
              <a:t> </a:t>
            </a:r>
            <a:r>
              <a:rPr lang="en-US" err="1">
                <a:solidFill>
                  <a:srgbClr val="000000"/>
                </a:solidFill>
                <a:latin typeface="Calibri"/>
                <a:cs typeface="Calibri"/>
              </a:rPr>
              <a:t>Verhaltensweisen</a:t>
            </a:r>
            <a:r>
              <a:rPr lang="en-US">
                <a:solidFill>
                  <a:srgbClr val="000000"/>
                </a:solidFill>
                <a:latin typeface="Calibri"/>
                <a:cs typeface="Calibri"/>
              </a:rPr>
              <a:t> </a:t>
            </a:r>
            <a:r>
              <a:rPr lang="en-US" err="1">
                <a:solidFill>
                  <a:srgbClr val="000000"/>
                </a:solidFill>
                <a:latin typeface="Calibri"/>
                <a:cs typeface="Calibri"/>
              </a:rPr>
              <a:t>aufzunehmen</a:t>
            </a:r>
            <a:r>
              <a:rPr lang="en-US">
                <a:solidFill>
                  <a:srgbClr val="000000"/>
                </a:solidFill>
                <a:latin typeface="Calibri"/>
                <a:cs typeface="Calibri"/>
              </a:rPr>
              <a:t>, </a:t>
            </a:r>
            <a:r>
              <a:rPr lang="en-US" err="1">
                <a:solidFill>
                  <a:srgbClr val="000000"/>
                </a:solidFill>
                <a:latin typeface="Calibri"/>
                <a:cs typeface="Calibri"/>
              </a:rPr>
              <a:t>deren</a:t>
            </a:r>
            <a:r>
              <a:rPr lang="en-US">
                <a:solidFill>
                  <a:srgbClr val="000000"/>
                </a:solidFill>
                <a:latin typeface="Calibri"/>
                <a:cs typeface="Calibri"/>
              </a:rPr>
              <a:t> </a:t>
            </a:r>
            <a:r>
              <a:rPr lang="en-US" err="1">
                <a:solidFill>
                  <a:srgbClr val="000000"/>
                </a:solidFill>
                <a:latin typeface="Calibri"/>
                <a:cs typeface="Calibri"/>
              </a:rPr>
              <a:t>Ausführung</a:t>
            </a:r>
            <a:r>
              <a:rPr lang="en-US">
                <a:solidFill>
                  <a:srgbClr val="000000"/>
                </a:solidFill>
                <a:latin typeface="Calibri"/>
                <a:cs typeface="Calibri"/>
              </a:rPr>
              <a:t> </a:t>
            </a:r>
            <a:r>
              <a:rPr lang="en-US" err="1">
                <a:solidFill>
                  <a:srgbClr val="000000"/>
                </a:solidFill>
                <a:latin typeface="Calibri"/>
                <a:cs typeface="Calibri"/>
              </a:rPr>
              <a:t>eigentlich</a:t>
            </a:r>
            <a:r>
              <a:rPr lang="en-US">
                <a:solidFill>
                  <a:srgbClr val="000000"/>
                </a:solidFill>
                <a:latin typeface="Calibri"/>
                <a:cs typeface="Calibri"/>
              </a:rPr>
              <a:t> </a:t>
            </a:r>
            <a:r>
              <a:rPr lang="en-US" err="1">
                <a:solidFill>
                  <a:srgbClr val="000000"/>
                </a:solidFill>
                <a:latin typeface="Calibri"/>
                <a:cs typeface="Calibri"/>
              </a:rPr>
              <a:t>unrealistisch</a:t>
            </a:r>
            <a:r>
              <a:rPr lang="en-US">
                <a:solidFill>
                  <a:srgbClr val="000000"/>
                </a:solidFill>
                <a:latin typeface="Calibri"/>
                <a:cs typeface="Calibri"/>
              </a:rPr>
              <a:t> </a:t>
            </a:r>
            <a:r>
              <a:rPr lang="en-US" err="1">
                <a:solidFill>
                  <a:srgbClr val="000000"/>
                </a:solidFill>
                <a:latin typeface="Calibri"/>
                <a:cs typeface="Calibri"/>
              </a:rPr>
              <a:t>ist</a:t>
            </a:r>
            <a:r>
              <a:rPr lang="en-US">
                <a:solidFill>
                  <a:srgbClr val="000000"/>
                </a:solidFill>
                <a:latin typeface="Calibri"/>
                <a:cs typeface="Calibri"/>
              </a:rPr>
              <a:t>. Die </a:t>
            </a:r>
            <a:r>
              <a:rPr lang="en-US" err="1">
                <a:solidFill>
                  <a:srgbClr val="000000"/>
                </a:solidFill>
                <a:latin typeface="Calibri"/>
                <a:cs typeface="Calibri"/>
              </a:rPr>
              <a:t>Sammlung</a:t>
            </a:r>
            <a:r>
              <a:rPr lang="en-US">
                <a:solidFill>
                  <a:srgbClr val="000000"/>
                </a:solidFill>
                <a:latin typeface="Calibri"/>
                <a:cs typeface="Calibri"/>
              </a:rPr>
              <a:t> </a:t>
            </a:r>
            <a:r>
              <a:rPr lang="en-US" err="1">
                <a:solidFill>
                  <a:srgbClr val="000000"/>
                </a:solidFill>
                <a:latin typeface="Calibri"/>
                <a:cs typeface="Calibri"/>
              </a:rPr>
              <a:t>kann</a:t>
            </a:r>
            <a:r>
              <a:rPr lang="en-US">
                <a:solidFill>
                  <a:srgbClr val="000000"/>
                </a:solidFill>
                <a:latin typeface="Calibri"/>
                <a:cs typeface="Calibri"/>
              </a:rPr>
              <a:t> </a:t>
            </a:r>
            <a:r>
              <a:rPr lang="en-US" err="1">
                <a:solidFill>
                  <a:srgbClr val="000000"/>
                </a:solidFill>
                <a:latin typeface="Calibri"/>
                <a:cs typeface="Calibri"/>
              </a:rPr>
              <a:t>trotzdem</a:t>
            </a:r>
            <a:r>
              <a:rPr lang="en-US">
                <a:solidFill>
                  <a:srgbClr val="000000"/>
                </a:solidFill>
                <a:latin typeface="Calibri"/>
                <a:cs typeface="Calibri"/>
              </a:rPr>
              <a:t> </a:t>
            </a:r>
            <a:r>
              <a:rPr lang="en-US" err="1">
                <a:solidFill>
                  <a:srgbClr val="000000"/>
                </a:solidFill>
                <a:latin typeface="Calibri"/>
                <a:cs typeface="Calibri"/>
              </a:rPr>
              <a:t>dabei</a:t>
            </a:r>
            <a:r>
              <a:rPr lang="en-US">
                <a:solidFill>
                  <a:srgbClr val="000000"/>
                </a:solidFill>
                <a:latin typeface="Calibri"/>
                <a:cs typeface="Calibri"/>
              </a:rPr>
              <a:t> </a:t>
            </a:r>
            <a:r>
              <a:rPr lang="en-US" err="1">
                <a:solidFill>
                  <a:srgbClr val="000000"/>
                </a:solidFill>
                <a:latin typeface="Calibri"/>
                <a:cs typeface="Calibri"/>
              </a:rPr>
              <a:t>helfen</a:t>
            </a:r>
            <a:r>
              <a:rPr lang="en-US">
                <a:solidFill>
                  <a:srgbClr val="000000"/>
                </a:solidFill>
                <a:latin typeface="Calibri"/>
                <a:cs typeface="Calibri"/>
              </a:rPr>
              <a:t>, das </a:t>
            </a:r>
            <a:r>
              <a:rPr lang="en-US" err="1">
                <a:solidFill>
                  <a:srgbClr val="000000"/>
                </a:solidFill>
                <a:latin typeface="Calibri"/>
                <a:cs typeface="Calibri"/>
              </a:rPr>
              <a:t>eigene</a:t>
            </a:r>
            <a:r>
              <a:rPr lang="en-US">
                <a:solidFill>
                  <a:srgbClr val="000000"/>
                </a:solidFill>
                <a:latin typeface="Calibri"/>
                <a:cs typeface="Calibri"/>
              </a:rPr>
              <a:t> Ziel </a:t>
            </a:r>
            <a:r>
              <a:rPr lang="en-US" err="1">
                <a:solidFill>
                  <a:srgbClr val="000000"/>
                </a:solidFill>
                <a:latin typeface="Calibri"/>
                <a:cs typeface="Calibri"/>
              </a:rPr>
              <a:t>besser</a:t>
            </a:r>
            <a:r>
              <a:rPr lang="en-US">
                <a:solidFill>
                  <a:srgbClr val="000000"/>
                </a:solidFill>
                <a:latin typeface="Calibri"/>
                <a:cs typeface="Calibri"/>
              </a:rPr>
              <a:t> </a:t>
            </a:r>
            <a:r>
              <a:rPr lang="en-US" err="1">
                <a:solidFill>
                  <a:srgbClr val="000000"/>
                </a:solidFill>
                <a:latin typeface="Calibri"/>
                <a:cs typeface="Calibri"/>
              </a:rPr>
              <a:t>zu</a:t>
            </a:r>
            <a:r>
              <a:rPr lang="en-US">
                <a:solidFill>
                  <a:srgbClr val="000000"/>
                </a:solidFill>
                <a:latin typeface="Calibri"/>
                <a:cs typeface="Calibri"/>
              </a:rPr>
              <a:t> verstehen und Ideen für </a:t>
            </a:r>
            <a:r>
              <a:rPr lang="en-US" err="1">
                <a:solidFill>
                  <a:srgbClr val="000000"/>
                </a:solidFill>
                <a:latin typeface="Calibri"/>
                <a:cs typeface="Calibri"/>
              </a:rPr>
              <a:t>Verhaltensweisen</a:t>
            </a:r>
            <a:r>
              <a:rPr lang="en-US">
                <a:solidFill>
                  <a:srgbClr val="000000"/>
                </a:solidFill>
                <a:latin typeface="Calibri"/>
                <a:cs typeface="Calibri"/>
              </a:rPr>
              <a:t> </a:t>
            </a:r>
            <a:r>
              <a:rPr lang="en-US" err="1">
                <a:solidFill>
                  <a:srgbClr val="000000"/>
                </a:solidFill>
                <a:latin typeface="Calibri"/>
                <a:cs typeface="Calibri"/>
              </a:rPr>
              <a:t>möglichst</a:t>
            </a:r>
            <a:r>
              <a:rPr lang="en-US">
                <a:solidFill>
                  <a:srgbClr val="000000"/>
                </a:solidFill>
                <a:latin typeface="Calibri"/>
                <a:cs typeface="Calibri"/>
              </a:rPr>
              <a:t> </a:t>
            </a:r>
            <a:r>
              <a:rPr lang="en-US" err="1">
                <a:solidFill>
                  <a:srgbClr val="000000"/>
                </a:solidFill>
                <a:latin typeface="Calibri"/>
                <a:cs typeface="Calibri"/>
              </a:rPr>
              <a:t>breit</a:t>
            </a:r>
            <a:r>
              <a:rPr lang="en-US">
                <a:solidFill>
                  <a:srgbClr val="000000"/>
                </a:solidFill>
                <a:latin typeface="Calibri"/>
                <a:cs typeface="Calibri"/>
              </a:rPr>
              <a:t> </a:t>
            </a:r>
            <a:r>
              <a:rPr lang="en-US" err="1">
                <a:solidFill>
                  <a:srgbClr val="000000"/>
                </a:solidFill>
                <a:latin typeface="Calibri"/>
                <a:cs typeface="Calibri"/>
              </a:rPr>
              <a:t>aufzustellen</a:t>
            </a:r>
            <a:r>
              <a:rPr lang="en-US">
                <a:solidFill>
                  <a:srgbClr val="000000"/>
                </a:solidFill>
                <a:latin typeface="Calibri"/>
                <a:cs typeface="Calibri"/>
              </a:rPr>
              <a:t>.</a:t>
            </a:r>
          </a:p>
          <a:p>
            <a:endParaRPr lang="en-US">
              <a:solidFill>
                <a:srgbClr val="000000"/>
              </a:solidFill>
              <a:latin typeface="Calibri"/>
              <a:cs typeface="Calibri"/>
            </a:endParaRPr>
          </a:p>
          <a:p>
            <a:r>
              <a:rPr lang="en-US" err="1">
                <a:solidFill>
                  <a:srgbClr val="000000"/>
                </a:solidFill>
                <a:latin typeface="Calibri"/>
                <a:cs typeface="Calibri"/>
              </a:rPr>
              <a:t>Mithilfe</a:t>
            </a:r>
            <a:r>
              <a:rPr lang="en-US">
                <a:solidFill>
                  <a:srgbClr val="000000"/>
                </a:solidFill>
                <a:latin typeface="Calibri"/>
                <a:cs typeface="Calibri"/>
              </a:rPr>
              <a:t> des Focus Mappings </a:t>
            </a:r>
            <a:r>
              <a:rPr lang="en-US" err="1">
                <a:solidFill>
                  <a:srgbClr val="000000"/>
                </a:solidFill>
                <a:latin typeface="Calibri"/>
                <a:cs typeface="Calibri"/>
              </a:rPr>
              <a:t>werden</a:t>
            </a:r>
            <a:r>
              <a:rPr lang="en-US">
                <a:solidFill>
                  <a:srgbClr val="000000"/>
                </a:solidFill>
                <a:latin typeface="Calibri"/>
                <a:cs typeface="Calibri"/>
              </a:rPr>
              <a:t> </a:t>
            </a:r>
            <a:r>
              <a:rPr lang="en-US" err="1">
                <a:solidFill>
                  <a:srgbClr val="000000"/>
                </a:solidFill>
                <a:latin typeface="Calibri"/>
                <a:cs typeface="Calibri"/>
              </a:rPr>
              <a:t>Verhaltensweisen</a:t>
            </a:r>
            <a:r>
              <a:rPr lang="en-US">
                <a:solidFill>
                  <a:srgbClr val="000000"/>
                </a:solidFill>
                <a:latin typeface="Calibri"/>
                <a:cs typeface="Calibri"/>
              </a:rPr>
              <a:t> </a:t>
            </a:r>
            <a:r>
              <a:rPr lang="en-US" err="1">
                <a:solidFill>
                  <a:srgbClr val="000000"/>
                </a:solidFill>
                <a:latin typeface="Calibri"/>
                <a:cs typeface="Calibri"/>
              </a:rPr>
              <a:t>identifiziert</a:t>
            </a:r>
            <a:r>
              <a:rPr lang="en-US">
                <a:solidFill>
                  <a:srgbClr val="000000"/>
                </a:solidFill>
                <a:latin typeface="Calibri"/>
                <a:cs typeface="Calibri"/>
              </a:rPr>
              <a:t>, die </a:t>
            </a:r>
            <a:r>
              <a:rPr lang="en-US" err="1">
                <a:solidFill>
                  <a:srgbClr val="000000"/>
                </a:solidFill>
                <a:latin typeface="Calibri"/>
                <a:cs typeface="Calibri"/>
              </a:rPr>
              <a:t>sowohl</a:t>
            </a:r>
            <a:r>
              <a:rPr lang="en-US">
                <a:solidFill>
                  <a:srgbClr val="000000"/>
                </a:solidFill>
                <a:latin typeface="Calibri"/>
                <a:cs typeface="Calibri"/>
              </a:rPr>
              <a:t> </a:t>
            </a:r>
            <a:r>
              <a:rPr lang="en-US" err="1">
                <a:solidFill>
                  <a:srgbClr val="000000"/>
                </a:solidFill>
                <a:latin typeface="Calibri"/>
                <a:cs typeface="Calibri"/>
              </a:rPr>
              <a:t>effektiv</a:t>
            </a:r>
            <a:r>
              <a:rPr lang="en-US">
                <a:solidFill>
                  <a:srgbClr val="000000"/>
                </a:solidFill>
                <a:latin typeface="Calibri"/>
                <a:cs typeface="Calibri"/>
              </a:rPr>
              <a:t> </a:t>
            </a:r>
            <a:r>
              <a:rPr lang="en-US" err="1">
                <a:solidFill>
                  <a:srgbClr val="000000"/>
                </a:solidFill>
                <a:latin typeface="Calibri"/>
                <a:cs typeface="Calibri"/>
              </a:rPr>
              <a:t>im</a:t>
            </a:r>
            <a:r>
              <a:rPr lang="en-US">
                <a:solidFill>
                  <a:srgbClr val="000000"/>
                </a:solidFill>
                <a:latin typeface="Calibri"/>
                <a:cs typeface="Calibri"/>
              </a:rPr>
              <a:t> </a:t>
            </a:r>
            <a:r>
              <a:rPr lang="en-US" err="1">
                <a:solidFill>
                  <a:srgbClr val="000000"/>
                </a:solidFill>
                <a:latin typeface="Calibri"/>
                <a:cs typeface="Calibri"/>
              </a:rPr>
              <a:t>Hinblick</a:t>
            </a:r>
            <a:r>
              <a:rPr lang="en-US">
                <a:solidFill>
                  <a:srgbClr val="000000"/>
                </a:solidFill>
                <a:latin typeface="Calibri"/>
                <a:cs typeface="Calibri"/>
              </a:rPr>
              <a:t> auf das </a:t>
            </a:r>
            <a:r>
              <a:rPr lang="en-US" err="1">
                <a:solidFill>
                  <a:srgbClr val="000000"/>
                </a:solidFill>
                <a:latin typeface="Calibri"/>
                <a:cs typeface="Calibri"/>
              </a:rPr>
              <a:t>zu</a:t>
            </a:r>
            <a:r>
              <a:rPr lang="en-US">
                <a:solidFill>
                  <a:srgbClr val="000000"/>
                </a:solidFill>
                <a:latin typeface="Calibri"/>
                <a:cs typeface="Calibri"/>
              </a:rPr>
              <a:t> </a:t>
            </a:r>
            <a:r>
              <a:rPr lang="en-US" err="1">
                <a:solidFill>
                  <a:srgbClr val="000000"/>
                </a:solidFill>
                <a:latin typeface="Calibri"/>
                <a:cs typeface="Calibri"/>
              </a:rPr>
              <a:t>erreichende</a:t>
            </a:r>
            <a:r>
              <a:rPr lang="en-US">
                <a:solidFill>
                  <a:srgbClr val="000000"/>
                </a:solidFill>
                <a:latin typeface="Calibri"/>
                <a:cs typeface="Calibri"/>
              </a:rPr>
              <a:t> Ziel </a:t>
            </a:r>
            <a:r>
              <a:rPr lang="en-US" err="1">
                <a:solidFill>
                  <a:srgbClr val="000000"/>
                </a:solidFill>
                <a:latin typeface="Calibri"/>
                <a:cs typeface="Calibri"/>
              </a:rPr>
              <a:t>als</a:t>
            </a:r>
            <a:r>
              <a:rPr lang="en-US">
                <a:solidFill>
                  <a:srgbClr val="000000"/>
                </a:solidFill>
                <a:latin typeface="Calibri"/>
                <a:cs typeface="Calibri"/>
              </a:rPr>
              <a:t> </a:t>
            </a:r>
            <a:r>
              <a:rPr lang="en-US" err="1">
                <a:solidFill>
                  <a:srgbClr val="000000"/>
                </a:solidFill>
                <a:latin typeface="Calibri"/>
                <a:cs typeface="Calibri"/>
              </a:rPr>
              <a:t>auch</a:t>
            </a:r>
            <a:r>
              <a:rPr lang="en-US">
                <a:solidFill>
                  <a:srgbClr val="000000"/>
                </a:solidFill>
                <a:latin typeface="Calibri"/>
                <a:cs typeface="Calibri"/>
              </a:rPr>
              <a:t> </a:t>
            </a:r>
            <a:r>
              <a:rPr lang="en-US" err="1">
                <a:solidFill>
                  <a:srgbClr val="000000"/>
                </a:solidFill>
                <a:latin typeface="Calibri"/>
                <a:cs typeface="Calibri"/>
              </a:rPr>
              <a:t>durch</a:t>
            </a:r>
            <a:r>
              <a:rPr lang="en-US">
                <a:solidFill>
                  <a:srgbClr val="000000"/>
                </a:solidFill>
                <a:latin typeface="Calibri"/>
                <a:cs typeface="Calibri"/>
              </a:rPr>
              <a:t> den </a:t>
            </a:r>
            <a:r>
              <a:rPr lang="en-US" err="1">
                <a:solidFill>
                  <a:srgbClr val="000000"/>
                </a:solidFill>
                <a:latin typeface="Calibri"/>
                <a:cs typeface="Calibri"/>
              </a:rPr>
              <a:t>spezifischen</a:t>
            </a:r>
            <a:r>
              <a:rPr lang="en-US">
                <a:solidFill>
                  <a:srgbClr val="000000"/>
                </a:solidFill>
                <a:latin typeface="Calibri"/>
                <a:cs typeface="Calibri"/>
              </a:rPr>
              <a:t> User </a:t>
            </a:r>
            <a:r>
              <a:rPr lang="en-US" err="1">
                <a:solidFill>
                  <a:srgbClr val="000000"/>
                </a:solidFill>
                <a:latin typeface="Calibri"/>
                <a:cs typeface="Calibri"/>
              </a:rPr>
              <a:t>leicht</a:t>
            </a:r>
            <a:r>
              <a:rPr lang="en-US">
                <a:solidFill>
                  <a:srgbClr val="000000"/>
                </a:solidFill>
                <a:latin typeface="Calibri"/>
                <a:cs typeface="Calibri"/>
              </a:rPr>
              <a:t> </a:t>
            </a:r>
            <a:r>
              <a:rPr lang="en-US" err="1">
                <a:solidFill>
                  <a:srgbClr val="000000"/>
                </a:solidFill>
                <a:latin typeface="Calibri"/>
                <a:cs typeface="Calibri"/>
              </a:rPr>
              <a:t>umzusetzen</a:t>
            </a:r>
            <a:r>
              <a:rPr lang="en-US">
                <a:solidFill>
                  <a:srgbClr val="000000"/>
                </a:solidFill>
                <a:latin typeface="Calibri"/>
                <a:cs typeface="Calibri"/>
              </a:rPr>
              <a:t> </a:t>
            </a:r>
            <a:r>
              <a:rPr lang="en-US" err="1">
                <a:solidFill>
                  <a:srgbClr val="000000"/>
                </a:solidFill>
                <a:latin typeface="Calibri"/>
                <a:cs typeface="Calibri"/>
              </a:rPr>
              <a:t>sind</a:t>
            </a:r>
            <a:r>
              <a:rPr lang="en-US">
                <a:solidFill>
                  <a:srgbClr val="000000"/>
                </a:solidFill>
                <a:latin typeface="Calibri"/>
                <a:cs typeface="Calibri"/>
              </a:rPr>
              <a:t> (</a:t>
            </a:r>
            <a:r>
              <a:rPr lang="en-US" err="1">
                <a:solidFill>
                  <a:srgbClr val="000000"/>
                </a:solidFill>
                <a:latin typeface="Calibri"/>
                <a:cs typeface="Calibri"/>
              </a:rPr>
              <a:t>vgl</a:t>
            </a:r>
            <a:r>
              <a:rPr lang="en-US">
                <a:solidFill>
                  <a:srgbClr val="000000"/>
                </a:solidFill>
                <a:latin typeface="Calibri"/>
                <a:cs typeface="Calibri"/>
              </a:rPr>
              <a:t>. Maxime #1).</a:t>
            </a:r>
          </a:p>
          <a:p>
            <a:endParaRPr lang="en-US">
              <a:solidFill>
                <a:srgbClr val="000000"/>
              </a:solidFill>
              <a:latin typeface="Calibri"/>
              <a:cs typeface="Calibri"/>
            </a:endParaRPr>
          </a:p>
          <a:p>
            <a:pPr algn="l"/>
            <a:r>
              <a:rPr lang="en-US"/>
              <a:t>Das Modell der "Ability Chain" </a:t>
            </a:r>
            <a:r>
              <a:rPr lang="en-US" err="1"/>
              <a:t>hilft</a:t>
            </a:r>
            <a:r>
              <a:rPr lang="en-US"/>
              <a:t> </a:t>
            </a:r>
            <a:r>
              <a:rPr lang="en-US" err="1"/>
              <a:t>dabei</a:t>
            </a:r>
            <a:r>
              <a:rPr lang="en-US"/>
              <a:t>, </a:t>
            </a:r>
            <a:r>
              <a:rPr lang="en-US" err="1"/>
              <a:t>mögliche</a:t>
            </a:r>
            <a:r>
              <a:rPr lang="en-US"/>
              <a:t> </a:t>
            </a:r>
            <a:r>
              <a:rPr lang="en-US" err="1"/>
              <a:t>Punkte</a:t>
            </a:r>
            <a:r>
              <a:rPr lang="en-US"/>
              <a:t> </a:t>
            </a:r>
            <a:r>
              <a:rPr lang="en-US" err="1"/>
              <a:t>zu</a:t>
            </a:r>
            <a:r>
              <a:rPr lang="en-US"/>
              <a:t> </a:t>
            </a:r>
            <a:r>
              <a:rPr lang="en-US" err="1"/>
              <a:t>identifizieren</a:t>
            </a:r>
            <a:r>
              <a:rPr lang="en-US"/>
              <a:t>, </a:t>
            </a:r>
            <a:r>
              <a:rPr lang="en-US" err="1"/>
              <a:t>welche</a:t>
            </a:r>
            <a:r>
              <a:rPr lang="en-US"/>
              <a:t> den Faktor "Ability" </a:t>
            </a:r>
            <a:r>
              <a:rPr lang="en-US" err="1"/>
              <a:t>beeinflussen</a:t>
            </a:r>
            <a:r>
              <a:rPr lang="en-US"/>
              <a:t>. So </a:t>
            </a:r>
            <a:r>
              <a:rPr lang="en-US" err="1"/>
              <a:t>kann</a:t>
            </a:r>
            <a:r>
              <a:rPr lang="en-US"/>
              <a:t> der </a:t>
            </a:r>
            <a:r>
              <a:rPr lang="en-US" err="1"/>
              <a:t>Punkt</a:t>
            </a:r>
            <a:r>
              <a:rPr lang="en-US"/>
              <a:t> "Ability" </a:t>
            </a:r>
            <a:r>
              <a:rPr lang="en-US" err="1"/>
              <a:t>möglichst</a:t>
            </a:r>
            <a:r>
              <a:rPr lang="en-US"/>
              <a:t> </a:t>
            </a:r>
            <a:r>
              <a:rPr lang="en-US" err="1"/>
              <a:t>umfassend</a:t>
            </a:r>
            <a:r>
              <a:rPr lang="en-US"/>
              <a:t> </a:t>
            </a:r>
            <a:r>
              <a:rPr lang="en-US" err="1"/>
              <a:t>untersucht</a:t>
            </a:r>
            <a:r>
              <a:rPr lang="en-US"/>
              <a:t> und so </a:t>
            </a:r>
            <a:r>
              <a:rPr lang="en-US" err="1"/>
              <a:t>Punkte</a:t>
            </a:r>
            <a:r>
              <a:rPr lang="en-US"/>
              <a:t> </a:t>
            </a:r>
            <a:r>
              <a:rPr lang="en-US" err="1"/>
              <a:t>zur</a:t>
            </a:r>
            <a:r>
              <a:rPr lang="en-US"/>
              <a:t> Manipulation </a:t>
            </a:r>
            <a:r>
              <a:rPr lang="en-US" err="1"/>
              <a:t>gefunden</a:t>
            </a:r>
            <a:r>
              <a:rPr lang="en-US"/>
              <a:t> </a:t>
            </a:r>
            <a:r>
              <a:rPr lang="en-US" err="1"/>
              <a:t>werden</a:t>
            </a:r>
            <a:r>
              <a:rPr lang="en-US"/>
              <a:t>. </a:t>
            </a:r>
          </a:p>
          <a:p>
            <a:endParaRPr lang="en-US">
              <a:solidFill>
                <a:srgbClr val="000000"/>
              </a:solidFill>
              <a:latin typeface="Calibri"/>
              <a:cs typeface="Calibri"/>
            </a:endParaRPr>
          </a:p>
          <a:p>
            <a:r>
              <a:rPr lang="en-US">
                <a:solidFill>
                  <a:srgbClr val="000000"/>
                </a:solidFill>
                <a:latin typeface="Calibri"/>
                <a:cs typeface="Calibri"/>
              </a:rPr>
              <a:t>Der Design Flow "Easier to do" </a:t>
            </a:r>
            <a:r>
              <a:rPr lang="en-US" err="1">
                <a:solidFill>
                  <a:srgbClr val="000000"/>
                </a:solidFill>
                <a:latin typeface="Calibri"/>
                <a:cs typeface="Calibri"/>
              </a:rPr>
              <a:t>befindet</a:t>
            </a:r>
            <a:r>
              <a:rPr lang="en-US">
                <a:solidFill>
                  <a:srgbClr val="000000"/>
                </a:solidFill>
                <a:latin typeface="Calibri"/>
                <a:cs typeface="Calibri"/>
              </a:rPr>
              <a:t> </a:t>
            </a:r>
            <a:r>
              <a:rPr lang="en-US" err="1">
                <a:solidFill>
                  <a:srgbClr val="000000"/>
                </a:solidFill>
                <a:latin typeface="Calibri"/>
                <a:cs typeface="Calibri"/>
              </a:rPr>
              <a:t>sich</a:t>
            </a:r>
            <a:r>
              <a:rPr lang="en-US">
                <a:solidFill>
                  <a:srgbClr val="000000"/>
                </a:solidFill>
                <a:latin typeface="Calibri"/>
                <a:cs typeface="Calibri"/>
              </a:rPr>
              <a:t> </a:t>
            </a:r>
            <a:r>
              <a:rPr lang="en-US" err="1">
                <a:solidFill>
                  <a:srgbClr val="000000"/>
                </a:solidFill>
                <a:latin typeface="Calibri"/>
                <a:cs typeface="Calibri"/>
              </a:rPr>
              <a:t>im</a:t>
            </a:r>
            <a:r>
              <a:rPr lang="en-US">
                <a:solidFill>
                  <a:srgbClr val="000000"/>
                </a:solidFill>
                <a:latin typeface="Calibri"/>
                <a:cs typeface="Calibri"/>
              </a:rPr>
              <a:t> </a:t>
            </a:r>
            <a:r>
              <a:rPr lang="en-US" err="1">
                <a:solidFill>
                  <a:srgbClr val="000000"/>
                </a:solidFill>
                <a:latin typeface="Calibri"/>
                <a:cs typeface="Calibri"/>
              </a:rPr>
              <a:t>Anhang</a:t>
            </a:r>
            <a:r>
              <a:rPr lang="en-US">
                <a:solidFill>
                  <a:srgbClr val="000000"/>
                </a:solidFill>
                <a:latin typeface="Calibri"/>
                <a:cs typeface="Calibri"/>
              </a:rPr>
              <a:t> des Buchs "Tiny Habits" und </a:t>
            </a:r>
            <a:r>
              <a:rPr lang="en-US" err="1">
                <a:solidFill>
                  <a:srgbClr val="000000"/>
                </a:solidFill>
                <a:latin typeface="Calibri"/>
                <a:cs typeface="Calibri"/>
              </a:rPr>
              <a:t>beschreibt</a:t>
            </a:r>
            <a:r>
              <a:rPr lang="en-US">
                <a:solidFill>
                  <a:srgbClr val="000000"/>
                </a:solidFill>
                <a:latin typeface="Calibri"/>
                <a:cs typeface="Calibri"/>
              </a:rPr>
              <a:t> Wege, </a:t>
            </a:r>
            <a:r>
              <a:rPr lang="en-US" err="1">
                <a:solidFill>
                  <a:srgbClr val="000000"/>
                </a:solidFill>
                <a:latin typeface="Calibri"/>
                <a:cs typeface="Calibri"/>
              </a:rPr>
              <a:t>ein</a:t>
            </a:r>
            <a:r>
              <a:rPr lang="en-US">
                <a:solidFill>
                  <a:srgbClr val="000000"/>
                </a:solidFill>
                <a:latin typeface="Calibri"/>
                <a:cs typeface="Calibri"/>
              </a:rPr>
              <a:t> </a:t>
            </a:r>
            <a:r>
              <a:rPr lang="en-US" err="1">
                <a:solidFill>
                  <a:srgbClr val="000000"/>
                </a:solidFill>
                <a:latin typeface="Calibri"/>
                <a:cs typeface="Calibri"/>
              </a:rPr>
              <a:t>Verhalten</a:t>
            </a:r>
            <a:r>
              <a:rPr lang="en-US">
                <a:solidFill>
                  <a:srgbClr val="000000"/>
                </a:solidFill>
                <a:latin typeface="Calibri"/>
                <a:cs typeface="Calibri"/>
              </a:rPr>
              <a:t> </a:t>
            </a:r>
            <a:r>
              <a:rPr lang="en-US" err="1">
                <a:solidFill>
                  <a:srgbClr val="000000"/>
                </a:solidFill>
                <a:latin typeface="Calibri"/>
                <a:cs typeface="Calibri"/>
              </a:rPr>
              <a:t>einfacher</a:t>
            </a:r>
            <a:r>
              <a:rPr lang="en-US">
                <a:solidFill>
                  <a:srgbClr val="000000"/>
                </a:solidFill>
                <a:latin typeface="Calibri"/>
                <a:cs typeface="Calibri"/>
              </a:rPr>
              <a:t> </a:t>
            </a:r>
            <a:r>
              <a:rPr lang="en-US" err="1">
                <a:solidFill>
                  <a:srgbClr val="000000"/>
                </a:solidFill>
                <a:latin typeface="Calibri"/>
                <a:cs typeface="Calibri"/>
              </a:rPr>
              <a:t>zu</a:t>
            </a:r>
            <a:r>
              <a:rPr lang="en-US">
                <a:solidFill>
                  <a:srgbClr val="000000"/>
                </a:solidFill>
                <a:latin typeface="Calibri"/>
                <a:cs typeface="Calibri"/>
              </a:rPr>
              <a:t> </a:t>
            </a:r>
            <a:r>
              <a:rPr lang="en-US" err="1">
                <a:solidFill>
                  <a:srgbClr val="000000"/>
                </a:solidFill>
                <a:latin typeface="Calibri"/>
                <a:cs typeface="Calibri"/>
              </a:rPr>
              <a:t>gestalten</a:t>
            </a:r>
            <a:r>
              <a:rPr lang="en-US">
                <a:solidFill>
                  <a:srgbClr val="000000"/>
                </a:solidFill>
                <a:latin typeface="Calibri"/>
                <a:cs typeface="Calibri"/>
              </a:rPr>
              <a:t>.</a:t>
            </a:r>
          </a:p>
          <a:p>
            <a:endParaRPr lang="en-US">
              <a:solidFill>
                <a:srgbClr val="000000"/>
              </a:solidFill>
              <a:latin typeface="Calibri"/>
              <a:cs typeface="Calibri"/>
            </a:endParaRPr>
          </a:p>
          <a:p>
            <a:r>
              <a:rPr lang="en-US" err="1">
                <a:solidFill>
                  <a:srgbClr val="000000"/>
                </a:solidFill>
                <a:latin typeface="Calibri"/>
                <a:cs typeface="Calibri"/>
              </a:rPr>
              <a:t>Mithilfe</a:t>
            </a:r>
            <a:r>
              <a:rPr lang="en-US">
                <a:solidFill>
                  <a:srgbClr val="000000"/>
                </a:solidFill>
                <a:latin typeface="Calibri"/>
                <a:cs typeface="Calibri"/>
              </a:rPr>
              <a:t> des "Recipe Formats" </a:t>
            </a:r>
            <a:r>
              <a:rPr lang="en-US" err="1">
                <a:solidFill>
                  <a:srgbClr val="000000"/>
                </a:solidFill>
                <a:latin typeface="Calibri"/>
                <a:cs typeface="Calibri"/>
              </a:rPr>
              <a:t>wird</a:t>
            </a:r>
            <a:r>
              <a:rPr lang="en-US">
                <a:solidFill>
                  <a:srgbClr val="000000"/>
                </a:solidFill>
                <a:latin typeface="Calibri"/>
                <a:cs typeface="Calibri"/>
              </a:rPr>
              <a:t> </a:t>
            </a:r>
            <a:r>
              <a:rPr lang="en-US" err="1">
                <a:solidFill>
                  <a:srgbClr val="000000"/>
                </a:solidFill>
                <a:latin typeface="Calibri"/>
                <a:cs typeface="Calibri"/>
              </a:rPr>
              <a:t>ein</a:t>
            </a:r>
            <a:r>
              <a:rPr lang="en-US">
                <a:solidFill>
                  <a:srgbClr val="000000"/>
                </a:solidFill>
                <a:latin typeface="Calibri"/>
                <a:cs typeface="Calibri"/>
              </a:rPr>
              <a:t> </a:t>
            </a:r>
            <a:r>
              <a:rPr lang="en-US" err="1">
                <a:solidFill>
                  <a:srgbClr val="000000"/>
                </a:solidFill>
                <a:latin typeface="Calibri"/>
                <a:cs typeface="Calibri"/>
              </a:rPr>
              <a:t>neuer</a:t>
            </a:r>
            <a:r>
              <a:rPr lang="en-US">
                <a:solidFill>
                  <a:srgbClr val="000000"/>
                </a:solidFill>
                <a:latin typeface="Calibri"/>
                <a:cs typeface="Calibri"/>
              </a:rPr>
              <a:t> Anker für </a:t>
            </a:r>
            <a:r>
              <a:rPr lang="en-US" err="1">
                <a:solidFill>
                  <a:srgbClr val="000000"/>
                </a:solidFill>
                <a:latin typeface="Calibri"/>
                <a:cs typeface="Calibri"/>
              </a:rPr>
              <a:t>ein</a:t>
            </a:r>
            <a:r>
              <a:rPr lang="en-US">
                <a:solidFill>
                  <a:srgbClr val="000000"/>
                </a:solidFill>
                <a:latin typeface="Calibri"/>
                <a:cs typeface="Calibri"/>
              </a:rPr>
              <a:t> </a:t>
            </a:r>
            <a:r>
              <a:rPr lang="en-US" err="1">
                <a:solidFill>
                  <a:srgbClr val="000000"/>
                </a:solidFill>
                <a:latin typeface="Calibri"/>
                <a:cs typeface="Calibri"/>
              </a:rPr>
              <a:t>Verhalten</a:t>
            </a:r>
            <a:r>
              <a:rPr lang="en-US">
                <a:solidFill>
                  <a:srgbClr val="000000"/>
                </a:solidFill>
                <a:latin typeface="Calibri"/>
                <a:cs typeface="Calibri"/>
              </a:rPr>
              <a:t> </a:t>
            </a:r>
            <a:r>
              <a:rPr lang="en-US" err="1">
                <a:solidFill>
                  <a:srgbClr val="000000"/>
                </a:solidFill>
                <a:latin typeface="Calibri"/>
                <a:cs typeface="Calibri"/>
              </a:rPr>
              <a:t>gesetzt</a:t>
            </a:r>
            <a:r>
              <a:rPr lang="en-US">
                <a:solidFill>
                  <a:srgbClr val="000000"/>
                </a:solidFill>
                <a:latin typeface="Calibri"/>
                <a:cs typeface="Calibri"/>
              </a:rPr>
              <a:t>, dieses also an </a:t>
            </a:r>
            <a:r>
              <a:rPr lang="en-US" err="1">
                <a:solidFill>
                  <a:srgbClr val="000000"/>
                </a:solidFill>
                <a:latin typeface="Calibri"/>
                <a:cs typeface="Calibri"/>
              </a:rPr>
              <a:t>einen</a:t>
            </a:r>
            <a:r>
              <a:rPr lang="en-US">
                <a:solidFill>
                  <a:srgbClr val="000000"/>
                </a:solidFill>
                <a:latin typeface="Calibri"/>
                <a:cs typeface="Calibri"/>
              </a:rPr>
              <a:t> </a:t>
            </a:r>
            <a:r>
              <a:rPr lang="en-US" err="1">
                <a:solidFill>
                  <a:srgbClr val="000000"/>
                </a:solidFill>
                <a:latin typeface="Calibri"/>
                <a:cs typeface="Calibri"/>
              </a:rPr>
              <a:t>bereits</a:t>
            </a:r>
            <a:r>
              <a:rPr lang="en-US">
                <a:solidFill>
                  <a:srgbClr val="000000"/>
                </a:solidFill>
                <a:latin typeface="Calibri"/>
                <a:cs typeface="Calibri"/>
              </a:rPr>
              <a:t> </a:t>
            </a:r>
            <a:r>
              <a:rPr lang="en-US" err="1">
                <a:solidFill>
                  <a:srgbClr val="000000"/>
                </a:solidFill>
                <a:latin typeface="Calibri"/>
                <a:cs typeface="Calibri"/>
              </a:rPr>
              <a:t>existierenden</a:t>
            </a:r>
            <a:r>
              <a:rPr lang="en-US">
                <a:solidFill>
                  <a:srgbClr val="000000"/>
                </a:solidFill>
                <a:latin typeface="Calibri"/>
                <a:cs typeface="Calibri"/>
              </a:rPr>
              <a:t> Prompt </a:t>
            </a:r>
            <a:r>
              <a:rPr lang="en-US" err="1">
                <a:solidFill>
                  <a:srgbClr val="000000"/>
                </a:solidFill>
                <a:latin typeface="Calibri"/>
                <a:cs typeface="Calibri"/>
              </a:rPr>
              <a:t>im</a:t>
            </a:r>
            <a:r>
              <a:rPr lang="en-US">
                <a:solidFill>
                  <a:srgbClr val="000000"/>
                </a:solidFill>
                <a:latin typeface="Calibri"/>
                <a:cs typeface="Calibri"/>
              </a:rPr>
              <a:t> </a:t>
            </a:r>
            <a:r>
              <a:rPr lang="en-US" err="1">
                <a:solidFill>
                  <a:srgbClr val="000000"/>
                </a:solidFill>
                <a:latin typeface="Calibri"/>
                <a:cs typeface="Calibri"/>
              </a:rPr>
              <a:t>Alltag</a:t>
            </a:r>
            <a:r>
              <a:rPr lang="en-US">
                <a:solidFill>
                  <a:srgbClr val="000000"/>
                </a:solidFill>
                <a:latin typeface="Calibri"/>
                <a:cs typeface="Calibri"/>
              </a:rPr>
              <a:t> </a:t>
            </a:r>
            <a:r>
              <a:rPr lang="en-US" err="1">
                <a:solidFill>
                  <a:srgbClr val="000000"/>
                </a:solidFill>
                <a:latin typeface="Calibri"/>
                <a:cs typeface="Calibri"/>
              </a:rPr>
              <a:t>gebunden</a:t>
            </a:r>
            <a:r>
              <a:rPr lang="en-US">
                <a:solidFill>
                  <a:srgbClr val="000000"/>
                </a:solidFill>
                <a:latin typeface="Calibri"/>
                <a:cs typeface="Calibri"/>
              </a:rPr>
              <a:t>.</a:t>
            </a:r>
          </a:p>
          <a:p>
            <a:endParaRPr lang="en-US">
              <a:solidFill>
                <a:srgbClr val="000000"/>
              </a:solidFill>
              <a:latin typeface="Calibri"/>
              <a:cs typeface="Calibri"/>
            </a:endParaRPr>
          </a:p>
          <a:p>
            <a:r>
              <a:rPr lang="en-US">
                <a:solidFill>
                  <a:srgbClr val="000000"/>
                </a:solidFill>
                <a:latin typeface="Calibri"/>
                <a:cs typeface="Calibri"/>
              </a:rPr>
              <a:t>Fogg </a:t>
            </a:r>
            <a:r>
              <a:rPr lang="en-US" err="1">
                <a:solidFill>
                  <a:srgbClr val="000000"/>
                </a:solidFill>
                <a:latin typeface="Calibri"/>
                <a:cs typeface="Calibri"/>
              </a:rPr>
              <a:t>stellt</a:t>
            </a:r>
            <a:r>
              <a:rPr lang="en-US">
                <a:solidFill>
                  <a:srgbClr val="000000"/>
                </a:solidFill>
                <a:latin typeface="Calibri"/>
                <a:cs typeface="Calibri"/>
              </a:rPr>
              <a:t> </a:t>
            </a:r>
            <a:r>
              <a:rPr lang="en-US" err="1">
                <a:solidFill>
                  <a:srgbClr val="000000"/>
                </a:solidFill>
                <a:latin typeface="Calibri"/>
                <a:cs typeface="Calibri"/>
              </a:rPr>
              <a:t>im</a:t>
            </a:r>
            <a:r>
              <a:rPr lang="en-US">
                <a:solidFill>
                  <a:srgbClr val="000000"/>
                </a:solidFill>
                <a:latin typeface="Calibri"/>
                <a:cs typeface="Calibri"/>
              </a:rPr>
              <a:t> </a:t>
            </a:r>
            <a:r>
              <a:rPr lang="en-US" err="1">
                <a:solidFill>
                  <a:srgbClr val="000000"/>
                </a:solidFill>
                <a:latin typeface="Calibri"/>
                <a:cs typeface="Calibri"/>
              </a:rPr>
              <a:t>Anhang</a:t>
            </a:r>
            <a:r>
              <a:rPr lang="en-US">
                <a:solidFill>
                  <a:srgbClr val="000000"/>
                </a:solidFill>
                <a:latin typeface="Calibri"/>
                <a:cs typeface="Calibri"/>
              </a:rPr>
              <a:t> von "Tiny Habits" </a:t>
            </a:r>
            <a:r>
              <a:rPr lang="en-US" err="1">
                <a:solidFill>
                  <a:srgbClr val="000000"/>
                </a:solidFill>
                <a:latin typeface="Calibri"/>
                <a:cs typeface="Calibri"/>
              </a:rPr>
              <a:t>hundert</a:t>
            </a:r>
            <a:r>
              <a:rPr lang="en-US">
                <a:solidFill>
                  <a:srgbClr val="000000"/>
                </a:solidFill>
                <a:latin typeface="Calibri"/>
                <a:cs typeface="Calibri"/>
              </a:rPr>
              <a:t> </a:t>
            </a:r>
            <a:r>
              <a:rPr lang="en-US" err="1">
                <a:solidFill>
                  <a:srgbClr val="000000"/>
                </a:solidFill>
                <a:latin typeface="Calibri"/>
                <a:cs typeface="Calibri"/>
              </a:rPr>
              <a:t>Möglichkeiten</a:t>
            </a:r>
            <a:r>
              <a:rPr lang="en-US">
                <a:solidFill>
                  <a:srgbClr val="000000"/>
                </a:solidFill>
                <a:latin typeface="Calibri"/>
                <a:cs typeface="Calibri"/>
              </a:rPr>
              <a:t> </a:t>
            </a:r>
            <a:r>
              <a:rPr lang="en-US" err="1">
                <a:solidFill>
                  <a:srgbClr val="000000"/>
                </a:solidFill>
                <a:latin typeface="Calibri"/>
                <a:cs typeface="Calibri"/>
              </a:rPr>
              <a:t>vor</a:t>
            </a:r>
            <a:r>
              <a:rPr lang="en-US">
                <a:solidFill>
                  <a:srgbClr val="000000"/>
                </a:solidFill>
                <a:latin typeface="Calibri"/>
                <a:cs typeface="Calibri"/>
              </a:rPr>
              <a:t>, den </a:t>
            </a:r>
            <a:r>
              <a:rPr lang="en-US" err="1">
                <a:solidFill>
                  <a:srgbClr val="000000"/>
                </a:solidFill>
                <a:latin typeface="Calibri"/>
                <a:cs typeface="Calibri"/>
              </a:rPr>
              <a:t>eigenen</a:t>
            </a:r>
            <a:r>
              <a:rPr lang="en-US">
                <a:solidFill>
                  <a:srgbClr val="000000"/>
                </a:solidFill>
                <a:latin typeface="Calibri"/>
                <a:cs typeface="Calibri"/>
              </a:rPr>
              <a:t> (</a:t>
            </a:r>
            <a:r>
              <a:rPr lang="en-US" err="1">
                <a:solidFill>
                  <a:srgbClr val="000000"/>
                </a:solidFill>
                <a:latin typeface="Calibri"/>
                <a:cs typeface="Calibri"/>
              </a:rPr>
              <a:t>kleinen</a:t>
            </a:r>
            <a:r>
              <a:rPr lang="en-US">
                <a:solidFill>
                  <a:srgbClr val="000000"/>
                </a:solidFill>
                <a:latin typeface="Calibri"/>
                <a:cs typeface="Calibri"/>
              </a:rPr>
              <a:t>) </a:t>
            </a:r>
            <a:r>
              <a:rPr lang="en-US" err="1">
                <a:solidFill>
                  <a:srgbClr val="000000"/>
                </a:solidFill>
                <a:latin typeface="Calibri"/>
                <a:cs typeface="Calibri"/>
              </a:rPr>
              <a:t>Erfolg</a:t>
            </a:r>
            <a:r>
              <a:rPr lang="en-US">
                <a:solidFill>
                  <a:srgbClr val="000000"/>
                </a:solidFill>
                <a:latin typeface="Calibri"/>
                <a:cs typeface="Calibri"/>
              </a:rPr>
              <a:t> </a:t>
            </a:r>
            <a:r>
              <a:rPr lang="en-US" err="1">
                <a:solidFill>
                  <a:srgbClr val="000000"/>
                </a:solidFill>
                <a:latin typeface="Calibri"/>
                <a:cs typeface="Calibri"/>
              </a:rPr>
              <a:t>zu</a:t>
            </a:r>
            <a:r>
              <a:rPr lang="en-US">
                <a:solidFill>
                  <a:srgbClr val="000000"/>
                </a:solidFill>
                <a:latin typeface="Calibri"/>
                <a:cs typeface="Calibri"/>
              </a:rPr>
              <a:t> </a:t>
            </a:r>
            <a:r>
              <a:rPr lang="en-US" err="1">
                <a:solidFill>
                  <a:srgbClr val="000000"/>
                </a:solidFill>
                <a:latin typeface="Calibri"/>
                <a:cs typeface="Calibri"/>
              </a:rPr>
              <a:t>feiern</a:t>
            </a:r>
            <a:r>
              <a:rPr lang="en-US">
                <a:solidFill>
                  <a:srgbClr val="000000"/>
                </a:solidFill>
                <a:latin typeface="Calibri"/>
                <a:cs typeface="Calibri"/>
              </a:rPr>
              <a:t>, </a:t>
            </a:r>
            <a:r>
              <a:rPr lang="en-US" err="1">
                <a:solidFill>
                  <a:srgbClr val="000000"/>
                </a:solidFill>
                <a:latin typeface="Calibri"/>
                <a:cs typeface="Calibri"/>
              </a:rPr>
              <a:t>beispielsweise</a:t>
            </a:r>
            <a:r>
              <a:rPr lang="en-US">
                <a:solidFill>
                  <a:srgbClr val="000000"/>
                </a:solidFill>
                <a:latin typeface="Calibri"/>
                <a:cs typeface="Calibri"/>
              </a:rPr>
              <a:t> </a:t>
            </a:r>
            <a:r>
              <a:rPr lang="en-US" err="1">
                <a:solidFill>
                  <a:srgbClr val="000000"/>
                </a:solidFill>
                <a:latin typeface="Calibri"/>
                <a:cs typeface="Calibri"/>
              </a:rPr>
              <a:t>indem</a:t>
            </a:r>
            <a:r>
              <a:rPr lang="en-US">
                <a:solidFill>
                  <a:srgbClr val="000000"/>
                </a:solidFill>
                <a:latin typeface="Calibri"/>
                <a:cs typeface="Calibri"/>
              </a:rPr>
              <a:t> man </a:t>
            </a:r>
            <a:r>
              <a:rPr lang="en-US" err="1">
                <a:solidFill>
                  <a:srgbClr val="000000"/>
                </a:solidFill>
                <a:latin typeface="Calibri"/>
                <a:cs typeface="Calibri"/>
              </a:rPr>
              <a:t>einen</a:t>
            </a:r>
            <a:r>
              <a:rPr lang="en-US">
                <a:solidFill>
                  <a:srgbClr val="000000"/>
                </a:solidFill>
                <a:latin typeface="Calibri"/>
                <a:cs typeface="Calibri"/>
              </a:rPr>
              <a:t> </a:t>
            </a:r>
            <a:r>
              <a:rPr lang="en-US" err="1">
                <a:solidFill>
                  <a:srgbClr val="000000"/>
                </a:solidFill>
                <a:latin typeface="Calibri"/>
                <a:cs typeface="Calibri"/>
              </a:rPr>
              <a:t>positiven</a:t>
            </a:r>
            <a:r>
              <a:rPr lang="en-US">
                <a:solidFill>
                  <a:srgbClr val="000000"/>
                </a:solidFill>
                <a:latin typeface="Calibri"/>
                <a:cs typeface="Calibri"/>
              </a:rPr>
              <a:t> </a:t>
            </a:r>
            <a:r>
              <a:rPr lang="en-US" err="1">
                <a:solidFill>
                  <a:srgbClr val="000000"/>
                </a:solidFill>
                <a:latin typeface="Calibri"/>
                <a:cs typeface="Calibri"/>
              </a:rPr>
              <a:t>Rythmus</a:t>
            </a:r>
            <a:r>
              <a:rPr lang="en-US">
                <a:solidFill>
                  <a:srgbClr val="000000"/>
                </a:solidFill>
                <a:latin typeface="Calibri"/>
                <a:cs typeface="Calibri"/>
              </a:rPr>
              <a:t> </a:t>
            </a:r>
            <a:r>
              <a:rPr lang="en-US" err="1">
                <a:solidFill>
                  <a:srgbClr val="000000"/>
                </a:solidFill>
                <a:latin typeface="Calibri"/>
                <a:cs typeface="Calibri"/>
              </a:rPr>
              <a:t>mit</a:t>
            </a:r>
            <a:r>
              <a:rPr lang="en-US">
                <a:solidFill>
                  <a:srgbClr val="000000"/>
                </a:solidFill>
                <a:latin typeface="Calibri"/>
                <a:cs typeface="Calibri"/>
              </a:rPr>
              <a:t> den </a:t>
            </a:r>
            <a:r>
              <a:rPr lang="en-US" err="1">
                <a:solidFill>
                  <a:srgbClr val="000000"/>
                </a:solidFill>
                <a:latin typeface="Calibri"/>
                <a:cs typeface="Calibri"/>
              </a:rPr>
              <a:t>Händen</a:t>
            </a:r>
            <a:r>
              <a:rPr lang="en-US">
                <a:solidFill>
                  <a:srgbClr val="000000"/>
                </a:solidFill>
                <a:latin typeface="Calibri"/>
                <a:cs typeface="Calibri"/>
              </a:rPr>
              <a:t> </a:t>
            </a:r>
            <a:r>
              <a:rPr lang="en-US" err="1">
                <a:solidFill>
                  <a:srgbClr val="000000"/>
                </a:solidFill>
                <a:latin typeface="Calibri"/>
                <a:cs typeface="Calibri"/>
              </a:rPr>
              <a:t>trommelt</a:t>
            </a:r>
            <a:r>
              <a:rPr lang="en-US">
                <a:solidFill>
                  <a:srgbClr val="000000"/>
                </a:solidFill>
                <a:latin typeface="Calibri"/>
                <a:cs typeface="Calibri"/>
              </a:rPr>
              <a:t>, </a:t>
            </a:r>
            <a:r>
              <a:rPr lang="en-US" err="1">
                <a:solidFill>
                  <a:srgbClr val="000000"/>
                </a:solidFill>
                <a:latin typeface="Calibri"/>
                <a:cs typeface="Calibri"/>
              </a:rPr>
              <a:t>sich</a:t>
            </a:r>
            <a:r>
              <a:rPr lang="en-US">
                <a:solidFill>
                  <a:srgbClr val="000000"/>
                </a:solidFill>
                <a:latin typeface="Calibri"/>
                <a:cs typeface="Calibri"/>
              </a:rPr>
              <a:t> </a:t>
            </a:r>
            <a:r>
              <a:rPr lang="en-US" err="1">
                <a:solidFill>
                  <a:srgbClr val="000000"/>
                </a:solidFill>
                <a:latin typeface="Calibri"/>
                <a:cs typeface="Calibri"/>
              </a:rPr>
              <a:t>selbst</a:t>
            </a:r>
            <a:r>
              <a:rPr lang="en-US">
                <a:solidFill>
                  <a:srgbClr val="000000"/>
                </a:solidFill>
                <a:latin typeface="Calibri"/>
                <a:cs typeface="Calibri"/>
              </a:rPr>
              <a:t> auf die Schulter </a:t>
            </a:r>
            <a:r>
              <a:rPr lang="en-US" err="1">
                <a:solidFill>
                  <a:srgbClr val="000000"/>
                </a:solidFill>
                <a:latin typeface="Calibri"/>
                <a:cs typeface="Calibri"/>
              </a:rPr>
              <a:t>klopft</a:t>
            </a:r>
            <a:r>
              <a:rPr lang="en-US">
                <a:solidFill>
                  <a:srgbClr val="000000"/>
                </a:solidFill>
                <a:latin typeface="Calibri"/>
                <a:cs typeface="Calibri"/>
              </a:rPr>
              <a:t> </a:t>
            </a:r>
            <a:r>
              <a:rPr lang="en-US" err="1">
                <a:solidFill>
                  <a:srgbClr val="000000"/>
                </a:solidFill>
                <a:latin typeface="Calibri"/>
                <a:cs typeface="Calibri"/>
              </a:rPr>
              <a:t>oder</a:t>
            </a:r>
            <a:r>
              <a:rPr lang="en-US">
                <a:solidFill>
                  <a:srgbClr val="000000"/>
                </a:solidFill>
                <a:latin typeface="Calibri"/>
                <a:cs typeface="Calibri"/>
              </a:rPr>
              <a:t> </a:t>
            </a:r>
            <a:r>
              <a:rPr lang="en-US" err="1">
                <a:solidFill>
                  <a:srgbClr val="000000"/>
                </a:solidFill>
                <a:latin typeface="Calibri"/>
                <a:cs typeface="Calibri"/>
              </a:rPr>
              <a:t>sich</a:t>
            </a:r>
            <a:r>
              <a:rPr lang="en-US">
                <a:solidFill>
                  <a:srgbClr val="000000"/>
                </a:solidFill>
                <a:latin typeface="Calibri"/>
                <a:cs typeface="Calibri"/>
              </a:rPr>
              <a:t> </a:t>
            </a:r>
            <a:r>
              <a:rPr lang="en-US" err="1">
                <a:solidFill>
                  <a:srgbClr val="000000"/>
                </a:solidFill>
                <a:latin typeface="Calibri"/>
                <a:cs typeface="Calibri"/>
              </a:rPr>
              <a:t>bestimmte</a:t>
            </a:r>
            <a:r>
              <a:rPr lang="en-US">
                <a:solidFill>
                  <a:srgbClr val="000000"/>
                </a:solidFill>
                <a:latin typeface="Calibri"/>
                <a:cs typeface="Calibri"/>
              </a:rPr>
              <a:t> </a:t>
            </a:r>
            <a:r>
              <a:rPr lang="en-US" err="1">
                <a:solidFill>
                  <a:srgbClr val="000000"/>
                </a:solidFill>
                <a:latin typeface="Calibri"/>
                <a:cs typeface="Calibri"/>
              </a:rPr>
              <a:t>Sätze</a:t>
            </a:r>
            <a:r>
              <a:rPr lang="en-US">
                <a:solidFill>
                  <a:srgbClr val="000000"/>
                </a:solidFill>
                <a:latin typeface="Calibri"/>
                <a:cs typeface="Calibri"/>
              </a:rPr>
              <a:t> </a:t>
            </a:r>
            <a:r>
              <a:rPr lang="en-US" err="1">
                <a:solidFill>
                  <a:srgbClr val="000000"/>
                </a:solidFill>
                <a:latin typeface="Calibri"/>
                <a:cs typeface="Calibri"/>
              </a:rPr>
              <a:t>vorsagt</a:t>
            </a:r>
            <a:r>
              <a:rPr lang="en-US">
                <a:solidFill>
                  <a:srgbClr val="000000"/>
                </a:solidFill>
                <a:latin typeface="Calibri"/>
                <a:cs typeface="Calibri"/>
              </a:rPr>
              <a:t>.</a:t>
            </a:r>
          </a:p>
        </p:txBody>
      </p:sp>
    </p:spTree>
    <p:extLst>
      <p:ext uri="{BB962C8B-B14F-4D97-AF65-F5344CB8AC3E}">
        <p14:creationId xmlns:p14="http://schemas.microsoft.com/office/powerpoint/2010/main" val="341288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630789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a:t>Bei der </a:t>
            </a:r>
            <a:r>
              <a:rPr lang="en-US" err="1"/>
              <a:t>Einführung</a:t>
            </a:r>
            <a:r>
              <a:rPr lang="en-US"/>
              <a:t> </a:t>
            </a:r>
            <a:r>
              <a:rPr lang="en-US" err="1"/>
              <a:t>geht</a:t>
            </a:r>
            <a:r>
              <a:rPr lang="en-US"/>
              <a:t> es </a:t>
            </a:r>
            <a:r>
              <a:rPr lang="en-US" err="1"/>
              <a:t>darum</a:t>
            </a:r>
            <a:r>
              <a:rPr lang="en-US"/>
              <a:t>, dem User </a:t>
            </a:r>
            <a:r>
              <a:rPr lang="en-US" err="1"/>
              <a:t>einige</a:t>
            </a:r>
            <a:r>
              <a:rPr lang="en-US"/>
              <a:t> </a:t>
            </a:r>
            <a:r>
              <a:rPr lang="en-US" err="1"/>
              <a:t>Grundätze</a:t>
            </a:r>
            <a:r>
              <a:rPr lang="en-US"/>
              <a:t> der </a:t>
            </a:r>
            <a:r>
              <a:rPr lang="en-US" err="1"/>
              <a:t>Verhaltensforschung</a:t>
            </a:r>
            <a:r>
              <a:rPr lang="en-US"/>
              <a:t> </a:t>
            </a:r>
            <a:r>
              <a:rPr lang="en-US" err="1"/>
              <a:t>näher</a:t>
            </a:r>
            <a:r>
              <a:rPr lang="en-US"/>
              <a:t> </a:t>
            </a:r>
            <a:r>
              <a:rPr lang="en-US" err="1"/>
              <a:t>zu</a:t>
            </a:r>
            <a:r>
              <a:rPr lang="en-US"/>
              <a:t> </a:t>
            </a:r>
            <a:r>
              <a:rPr lang="en-US" err="1"/>
              <a:t>bringen</a:t>
            </a:r>
            <a:r>
              <a:rPr lang="en-US"/>
              <a:t> und </a:t>
            </a:r>
            <a:r>
              <a:rPr lang="en-US" err="1"/>
              <a:t>ihm</a:t>
            </a:r>
            <a:r>
              <a:rPr lang="en-US"/>
              <a:t> </a:t>
            </a:r>
            <a:r>
              <a:rPr lang="en-US" err="1"/>
              <a:t>ein</a:t>
            </a:r>
            <a:r>
              <a:rPr lang="en-US"/>
              <a:t> positives </a:t>
            </a:r>
            <a:r>
              <a:rPr lang="en-US" err="1"/>
              <a:t>Grundgefühl</a:t>
            </a:r>
            <a:r>
              <a:rPr lang="en-US"/>
              <a:t> </a:t>
            </a:r>
            <a:r>
              <a:rPr lang="en-US" err="1"/>
              <a:t>zu</a:t>
            </a:r>
            <a:r>
              <a:rPr lang="en-US"/>
              <a:t> </a:t>
            </a:r>
            <a:r>
              <a:rPr lang="en-US" err="1"/>
              <a:t>vermitteln</a:t>
            </a:r>
            <a:r>
              <a:rPr lang="en-US"/>
              <a:t>. Dazu </a:t>
            </a:r>
            <a:r>
              <a:rPr lang="en-US" err="1"/>
              <a:t>gehört</a:t>
            </a:r>
            <a:r>
              <a:rPr lang="en-US"/>
              <a:t> der </a:t>
            </a:r>
            <a:r>
              <a:rPr lang="en-US" err="1"/>
              <a:t>Fakt</a:t>
            </a:r>
            <a:r>
              <a:rPr lang="en-US"/>
              <a:t>, </a:t>
            </a:r>
            <a:r>
              <a:rPr lang="en-US" err="1"/>
              <a:t>dass</a:t>
            </a:r>
            <a:r>
              <a:rPr lang="en-US"/>
              <a:t> </a:t>
            </a:r>
            <a:r>
              <a:rPr lang="en-US" err="1"/>
              <a:t>unsere</a:t>
            </a:r>
            <a:r>
              <a:rPr lang="en-US"/>
              <a:t> Motivation </a:t>
            </a:r>
            <a:r>
              <a:rPr lang="en-US" err="1"/>
              <a:t>als</a:t>
            </a:r>
            <a:r>
              <a:rPr lang="en-US"/>
              <a:t> </a:t>
            </a:r>
            <a:r>
              <a:rPr lang="en-US" err="1"/>
              <a:t>unbeständiger</a:t>
            </a:r>
            <a:r>
              <a:rPr lang="en-US"/>
              <a:t> Faktor </a:t>
            </a:r>
            <a:r>
              <a:rPr lang="en-US" err="1"/>
              <a:t>nur</a:t>
            </a:r>
            <a:r>
              <a:rPr lang="en-US"/>
              <a:t> </a:t>
            </a:r>
            <a:r>
              <a:rPr lang="en-US" err="1"/>
              <a:t>schwer</a:t>
            </a:r>
            <a:r>
              <a:rPr lang="en-US"/>
              <a:t> </a:t>
            </a:r>
            <a:r>
              <a:rPr lang="en-US" err="1"/>
              <a:t>beeinflussbar</a:t>
            </a:r>
            <a:r>
              <a:rPr lang="en-US"/>
              <a:t> </a:t>
            </a:r>
            <a:r>
              <a:rPr lang="en-US" err="1"/>
              <a:t>ist</a:t>
            </a:r>
            <a:r>
              <a:rPr lang="en-US"/>
              <a:t> und </a:t>
            </a:r>
            <a:r>
              <a:rPr lang="en-US" err="1"/>
              <a:t>bisherige</a:t>
            </a:r>
            <a:r>
              <a:rPr lang="en-US"/>
              <a:t> </a:t>
            </a:r>
            <a:r>
              <a:rPr lang="en-US" err="1"/>
              <a:t>Fehlschläge</a:t>
            </a:r>
            <a:r>
              <a:rPr lang="en-US"/>
              <a:t> </a:t>
            </a:r>
            <a:r>
              <a:rPr lang="en-US" err="1"/>
              <a:t>nicht</a:t>
            </a:r>
            <a:r>
              <a:rPr lang="en-US"/>
              <a:t> </a:t>
            </a:r>
            <a:r>
              <a:rPr lang="en-US" err="1"/>
              <a:t>durch</a:t>
            </a:r>
            <a:r>
              <a:rPr lang="en-US"/>
              <a:t> </a:t>
            </a:r>
            <a:r>
              <a:rPr lang="en-US" err="1"/>
              <a:t>persönliches</a:t>
            </a:r>
            <a:r>
              <a:rPr lang="en-US"/>
              <a:t> </a:t>
            </a:r>
            <a:r>
              <a:rPr lang="en-US" err="1"/>
              <a:t>Versagen</a:t>
            </a:r>
            <a:r>
              <a:rPr lang="en-US"/>
              <a:t> </a:t>
            </a:r>
            <a:r>
              <a:rPr lang="en-US" err="1"/>
              <a:t>zustande</a:t>
            </a:r>
            <a:r>
              <a:rPr lang="en-US"/>
              <a:t> </a:t>
            </a:r>
            <a:r>
              <a:rPr lang="en-US" err="1"/>
              <a:t>kommen</a:t>
            </a:r>
            <a:r>
              <a:rPr lang="en-US"/>
              <a:t>, </a:t>
            </a:r>
            <a:r>
              <a:rPr lang="en-US" err="1"/>
              <a:t>sondern</a:t>
            </a:r>
            <a:r>
              <a:rPr lang="en-US"/>
              <a:t> </a:t>
            </a:r>
            <a:r>
              <a:rPr lang="en-US" err="1"/>
              <a:t>durch</a:t>
            </a:r>
            <a:r>
              <a:rPr lang="en-US"/>
              <a:t> </a:t>
            </a:r>
            <a:r>
              <a:rPr lang="en-US" err="1"/>
              <a:t>ein</a:t>
            </a:r>
            <a:r>
              <a:rPr lang="en-US"/>
              <a:t> </a:t>
            </a:r>
            <a:r>
              <a:rPr lang="en-US" err="1"/>
              <a:t>schlechtes</a:t>
            </a:r>
            <a:r>
              <a:rPr lang="en-US"/>
              <a:t> Behavior-Change-Design. </a:t>
            </a:r>
            <a:r>
              <a:rPr lang="en-US" err="1"/>
              <a:t>Außerdem</a:t>
            </a:r>
            <a:r>
              <a:rPr lang="en-US"/>
              <a:t> </a:t>
            </a:r>
            <a:r>
              <a:rPr lang="en-US" err="1"/>
              <a:t>sollen</a:t>
            </a:r>
            <a:r>
              <a:rPr lang="en-US"/>
              <a:t> dem User </a:t>
            </a:r>
            <a:r>
              <a:rPr lang="en-US" err="1"/>
              <a:t>zur</a:t>
            </a:r>
            <a:r>
              <a:rPr lang="en-US"/>
              <a:t> </a:t>
            </a:r>
            <a:r>
              <a:rPr lang="en-US" err="1"/>
              <a:t>Veranschaulichung</a:t>
            </a:r>
            <a:r>
              <a:rPr lang="en-US"/>
              <a:t> und </a:t>
            </a:r>
            <a:r>
              <a:rPr lang="en-US" err="1"/>
              <a:t>Erklärung</a:t>
            </a:r>
            <a:r>
              <a:rPr lang="en-US"/>
              <a:t> </a:t>
            </a:r>
            <a:r>
              <a:rPr lang="en-US" err="1"/>
              <a:t>einzelne</a:t>
            </a:r>
            <a:r>
              <a:rPr lang="en-US"/>
              <a:t> </a:t>
            </a:r>
            <a:r>
              <a:rPr lang="en-US" err="1"/>
              <a:t>Rezepte</a:t>
            </a:r>
            <a:r>
              <a:rPr lang="en-US"/>
              <a:t> </a:t>
            </a:r>
            <a:r>
              <a:rPr lang="en-US" err="1"/>
              <a:t>vorgeschlagen</a:t>
            </a:r>
            <a:r>
              <a:rPr lang="en-US"/>
              <a:t> </a:t>
            </a:r>
            <a:r>
              <a:rPr lang="en-US" err="1"/>
              <a:t>werden</a:t>
            </a:r>
            <a:r>
              <a:rPr lang="en-US"/>
              <a:t>, für die </a:t>
            </a:r>
            <a:r>
              <a:rPr lang="en-US" err="1"/>
              <a:t>Bereits</a:t>
            </a:r>
            <a:r>
              <a:rPr lang="en-US"/>
              <a:t> </a:t>
            </a:r>
            <a:r>
              <a:rPr lang="en-US" err="1"/>
              <a:t>ein</a:t>
            </a:r>
            <a:r>
              <a:rPr lang="en-US"/>
              <a:t> Design </a:t>
            </a:r>
            <a:r>
              <a:rPr lang="en-US" err="1"/>
              <a:t>zur</a:t>
            </a:r>
            <a:r>
              <a:rPr lang="en-US"/>
              <a:t> </a:t>
            </a:r>
            <a:r>
              <a:rPr lang="en-US" err="1"/>
              <a:t>Verhaltensänderung</a:t>
            </a:r>
            <a:r>
              <a:rPr lang="en-US"/>
              <a:t> </a:t>
            </a:r>
            <a:r>
              <a:rPr lang="en-US" err="1"/>
              <a:t>vorliegt</a:t>
            </a:r>
            <a:r>
              <a:rPr lang="en-US"/>
              <a:t> (</a:t>
            </a:r>
            <a:r>
              <a:rPr lang="en-US" err="1"/>
              <a:t>z.B.</a:t>
            </a:r>
            <a:r>
              <a:rPr lang="en-US"/>
              <a:t> Maui-Methode).</a:t>
            </a:r>
          </a:p>
          <a:p>
            <a:pPr algn="l"/>
            <a:endParaRPr lang="en-US"/>
          </a:p>
          <a:p>
            <a:pPr algn="l"/>
            <a:r>
              <a:rPr lang="en-US"/>
              <a:t>In der Analyse-Phase </a:t>
            </a:r>
            <a:r>
              <a:rPr lang="en-US" err="1"/>
              <a:t>legt</a:t>
            </a:r>
            <a:r>
              <a:rPr lang="en-US"/>
              <a:t> der User </a:t>
            </a:r>
            <a:r>
              <a:rPr lang="en-US" err="1"/>
              <a:t>ein</a:t>
            </a:r>
            <a:r>
              <a:rPr lang="en-US"/>
              <a:t> Ziel fest. </a:t>
            </a:r>
            <a:r>
              <a:rPr lang="en-US" err="1"/>
              <a:t>Leitfragen</a:t>
            </a:r>
            <a:r>
              <a:rPr lang="en-US"/>
              <a:t> </a:t>
            </a:r>
            <a:r>
              <a:rPr lang="en-US" err="1"/>
              <a:t>sollen</a:t>
            </a:r>
            <a:r>
              <a:rPr lang="en-US"/>
              <a:t> </a:t>
            </a:r>
            <a:r>
              <a:rPr lang="en-US" err="1"/>
              <a:t>hier</a:t>
            </a:r>
            <a:r>
              <a:rPr lang="en-US"/>
              <a:t> </a:t>
            </a:r>
            <a:r>
              <a:rPr lang="en-US" err="1"/>
              <a:t>dabei</a:t>
            </a:r>
            <a:r>
              <a:rPr lang="en-US"/>
              <a:t> </a:t>
            </a:r>
            <a:r>
              <a:rPr lang="en-US" err="1"/>
              <a:t>helfen</a:t>
            </a:r>
            <a:r>
              <a:rPr lang="en-US"/>
              <a:t>, </a:t>
            </a:r>
            <a:r>
              <a:rPr lang="en-US" err="1"/>
              <a:t>diese</a:t>
            </a:r>
            <a:r>
              <a:rPr lang="en-US"/>
              <a:t> </a:t>
            </a:r>
            <a:r>
              <a:rPr lang="en-US" err="1"/>
              <a:t>möglichst</a:t>
            </a:r>
            <a:r>
              <a:rPr lang="en-US"/>
              <a:t> </a:t>
            </a:r>
            <a:r>
              <a:rPr lang="en-US" err="1"/>
              <a:t>konkret</a:t>
            </a:r>
            <a:r>
              <a:rPr lang="en-US"/>
              <a:t> </a:t>
            </a:r>
            <a:r>
              <a:rPr lang="en-US" err="1"/>
              <a:t>zu</a:t>
            </a:r>
            <a:r>
              <a:rPr lang="en-US"/>
              <a:t> </a:t>
            </a:r>
            <a:r>
              <a:rPr lang="en-US" err="1"/>
              <a:t>formulieren</a:t>
            </a:r>
            <a:r>
              <a:rPr lang="en-US"/>
              <a:t> und </a:t>
            </a:r>
            <a:r>
              <a:rPr lang="en-US" err="1"/>
              <a:t>zu</a:t>
            </a:r>
            <a:r>
              <a:rPr lang="en-US"/>
              <a:t> </a:t>
            </a:r>
            <a:r>
              <a:rPr lang="en-US" err="1"/>
              <a:t>prüfen</a:t>
            </a:r>
            <a:r>
              <a:rPr lang="en-US"/>
              <a:t>, </a:t>
            </a:r>
            <a:r>
              <a:rPr lang="en-US" err="1"/>
              <a:t>ob</a:t>
            </a:r>
            <a:r>
              <a:rPr lang="en-US"/>
              <a:t> es </a:t>
            </a:r>
            <a:r>
              <a:rPr lang="en-US" err="1"/>
              <a:t>sich</a:t>
            </a:r>
            <a:r>
              <a:rPr lang="en-US"/>
              <a:t> um das </a:t>
            </a:r>
            <a:r>
              <a:rPr lang="en-US" err="1"/>
              <a:t>vordergründige</a:t>
            </a:r>
            <a:r>
              <a:rPr lang="en-US"/>
              <a:t> Ziel </a:t>
            </a:r>
            <a:r>
              <a:rPr lang="en-US" err="1"/>
              <a:t>handelt</a:t>
            </a:r>
            <a:r>
              <a:rPr lang="en-US"/>
              <a:t>, </a:t>
            </a:r>
            <a:r>
              <a:rPr lang="en-US" err="1"/>
              <a:t>oder</a:t>
            </a:r>
            <a:r>
              <a:rPr lang="en-US"/>
              <a:t> </a:t>
            </a:r>
            <a:r>
              <a:rPr lang="en-US" err="1"/>
              <a:t>ob</a:t>
            </a:r>
            <a:r>
              <a:rPr lang="en-US"/>
              <a:t> </a:t>
            </a:r>
            <a:r>
              <a:rPr lang="en-US" err="1"/>
              <a:t>andere</a:t>
            </a:r>
            <a:r>
              <a:rPr lang="en-US"/>
              <a:t> Ziele </a:t>
            </a:r>
            <a:r>
              <a:rPr lang="en-US" err="1"/>
              <a:t>dahinter</a:t>
            </a:r>
            <a:r>
              <a:rPr lang="en-US"/>
              <a:t> </a:t>
            </a:r>
            <a:r>
              <a:rPr lang="en-US" err="1"/>
              <a:t>verborgen</a:t>
            </a:r>
            <a:r>
              <a:rPr lang="en-US"/>
              <a:t> </a:t>
            </a:r>
            <a:r>
              <a:rPr lang="en-US" err="1"/>
              <a:t>liegen</a:t>
            </a:r>
            <a:r>
              <a:rPr lang="en-US"/>
              <a:t>. Zu dem </a:t>
            </a:r>
            <a:r>
              <a:rPr lang="en-US" err="1"/>
              <a:t>erfassten</a:t>
            </a:r>
            <a:r>
              <a:rPr lang="en-US"/>
              <a:t> Ziel </a:t>
            </a:r>
            <a:r>
              <a:rPr lang="en-US" err="1"/>
              <a:t>werden</a:t>
            </a:r>
            <a:r>
              <a:rPr lang="en-US"/>
              <a:t> </a:t>
            </a:r>
            <a:r>
              <a:rPr lang="en-US" err="1"/>
              <a:t>im</a:t>
            </a:r>
            <a:r>
              <a:rPr lang="en-US"/>
              <a:t> </a:t>
            </a:r>
            <a:r>
              <a:rPr lang="en-US" err="1"/>
              <a:t>nächsten</a:t>
            </a:r>
            <a:r>
              <a:rPr lang="en-US"/>
              <a:t> Schritt </a:t>
            </a:r>
            <a:r>
              <a:rPr lang="en-US" err="1"/>
              <a:t>passende</a:t>
            </a:r>
            <a:r>
              <a:rPr lang="en-US"/>
              <a:t> </a:t>
            </a:r>
            <a:r>
              <a:rPr lang="en-US" err="1"/>
              <a:t>Verhaltensweisen</a:t>
            </a:r>
            <a:r>
              <a:rPr lang="en-US"/>
              <a:t> </a:t>
            </a:r>
            <a:r>
              <a:rPr lang="en-US" err="1"/>
              <a:t>identifiziert</a:t>
            </a:r>
            <a:r>
              <a:rPr lang="en-US"/>
              <a:t> (Swarm of Behaviors) und </a:t>
            </a:r>
            <a:r>
              <a:rPr lang="en-US" err="1"/>
              <a:t>systematisch</a:t>
            </a:r>
            <a:r>
              <a:rPr lang="en-US"/>
              <a:t> </a:t>
            </a:r>
            <a:r>
              <a:rPr lang="en-US" err="1"/>
              <a:t>priorisiert</a:t>
            </a:r>
            <a:r>
              <a:rPr lang="en-US"/>
              <a:t> (</a:t>
            </a:r>
            <a:r>
              <a:rPr lang="en-US" err="1"/>
              <a:t>Einordnung</a:t>
            </a:r>
            <a:r>
              <a:rPr lang="en-US"/>
              <a:t> auf der Focus-Map, </a:t>
            </a:r>
            <a:r>
              <a:rPr lang="en-US" err="1"/>
              <a:t>Identifikation</a:t>
            </a:r>
            <a:r>
              <a:rPr lang="en-US"/>
              <a:t> von „Golden Behaviors“). Am Ende </a:t>
            </a:r>
            <a:r>
              <a:rPr lang="en-US" err="1"/>
              <a:t>dieser</a:t>
            </a:r>
            <a:r>
              <a:rPr lang="en-US"/>
              <a:t> Phase </a:t>
            </a:r>
            <a:r>
              <a:rPr lang="en-US" err="1"/>
              <a:t>steht</a:t>
            </a:r>
            <a:r>
              <a:rPr lang="en-US"/>
              <a:t> </a:t>
            </a:r>
            <a:r>
              <a:rPr lang="en-US" err="1"/>
              <a:t>somit</a:t>
            </a:r>
            <a:r>
              <a:rPr lang="en-US"/>
              <a:t> </a:t>
            </a:r>
            <a:r>
              <a:rPr lang="en-US" err="1"/>
              <a:t>eine</a:t>
            </a:r>
            <a:r>
              <a:rPr lang="en-US"/>
              <a:t> </a:t>
            </a:r>
            <a:r>
              <a:rPr lang="en-US" err="1"/>
              <a:t>kleine</a:t>
            </a:r>
            <a:r>
              <a:rPr lang="en-US"/>
              <a:t> </a:t>
            </a:r>
            <a:r>
              <a:rPr lang="en-US" err="1"/>
              <a:t>Sammlung</a:t>
            </a:r>
            <a:r>
              <a:rPr lang="en-US"/>
              <a:t> von </a:t>
            </a:r>
            <a:r>
              <a:rPr lang="en-US" err="1"/>
              <a:t>Verhaltensweisen</a:t>
            </a:r>
            <a:r>
              <a:rPr lang="en-US"/>
              <a:t>, die in Zukunft </a:t>
            </a:r>
            <a:r>
              <a:rPr lang="en-US" err="1"/>
              <a:t>umgesetzt</a:t>
            </a:r>
            <a:r>
              <a:rPr lang="en-US"/>
              <a:t> </a:t>
            </a:r>
            <a:r>
              <a:rPr lang="en-US" err="1"/>
              <a:t>werden</a:t>
            </a:r>
            <a:r>
              <a:rPr lang="en-US"/>
              <a:t> </a:t>
            </a:r>
            <a:r>
              <a:rPr lang="en-US" err="1"/>
              <a:t>sollen</a:t>
            </a:r>
            <a:r>
              <a:rPr lang="en-US"/>
              <a:t> und die </a:t>
            </a:r>
            <a:r>
              <a:rPr lang="en-US" err="1"/>
              <a:t>einerseits</a:t>
            </a:r>
            <a:r>
              <a:rPr lang="en-US"/>
              <a:t> </a:t>
            </a:r>
            <a:r>
              <a:rPr lang="en-US" err="1"/>
              <a:t>effektiv</a:t>
            </a:r>
            <a:r>
              <a:rPr lang="en-US"/>
              <a:t> </a:t>
            </a:r>
            <a:r>
              <a:rPr lang="en-US" err="1"/>
              <a:t>im</a:t>
            </a:r>
            <a:r>
              <a:rPr lang="en-US"/>
              <a:t> </a:t>
            </a:r>
            <a:r>
              <a:rPr lang="en-US" err="1"/>
              <a:t>Hinblick</a:t>
            </a:r>
            <a:r>
              <a:rPr lang="en-US"/>
              <a:t> auf das </a:t>
            </a:r>
            <a:r>
              <a:rPr lang="en-US" err="1"/>
              <a:t>gesetzte</a:t>
            </a:r>
            <a:r>
              <a:rPr lang="en-US"/>
              <a:t> Ziel (</a:t>
            </a:r>
            <a:r>
              <a:rPr lang="en-US" err="1"/>
              <a:t>vertikale</a:t>
            </a:r>
            <a:r>
              <a:rPr lang="en-US"/>
              <a:t> </a:t>
            </a:r>
            <a:r>
              <a:rPr lang="en-US" err="1"/>
              <a:t>Achse</a:t>
            </a:r>
            <a:r>
              <a:rPr lang="en-US"/>
              <a:t> der Focus-Map) und auf der </a:t>
            </a:r>
            <a:r>
              <a:rPr lang="en-US" err="1"/>
              <a:t>anderen</a:t>
            </a:r>
            <a:r>
              <a:rPr lang="en-US"/>
              <a:t> </a:t>
            </a:r>
            <a:r>
              <a:rPr lang="en-US" err="1"/>
              <a:t>Seite</a:t>
            </a:r>
            <a:r>
              <a:rPr lang="en-US"/>
              <a:t> für den </a:t>
            </a:r>
            <a:r>
              <a:rPr lang="en-US" err="1"/>
              <a:t>spezifischen</a:t>
            </a:r>
            <a:r>
              <a:rPr lang="en-US"/>
              <a:t> User </a:t>
            </a:r>
            <a:r>
              <a:rPr lang="en-US" err="1"/>
              <a:t>leicht</a:t>
            </a:r>
            <a:r>
              <a:rPr lang="en-US"/>
              <a:t> </a:t>
            </a:r>
            <a:r>
              <a:rPr lang="en-US" err="1"/>
              <a:t>ausführbar</a:t>
            </a:r>
            <a:r>
              <a:rPr lang="en-US"/>
              <a:t> </a:t>
            </a:r>
            <a:r>
              <a:rPr lang="en-US" err="1"/>
              <a:t>sind</a:t>
            </a:r>
            <a:r>
              <a:rPr lang="en-US"/>
              <a:t> (</a:t>
            </a:r>
            <a:r>
              <a:rPr lang="en-US" err="1"/>
              <a:t>horizontale</a:t>
            </a:r>
            <a:r>
              <a:rPr lang="en-US"/>
              <a:t> </a:t>
            </a:r>
            <a:r>
              <a:rPr lang="en-US" err="1"/>
              <a:t>Achse</a:t>
            </a:r>
            <a:r>
              <a:rPr lang="en-US"/>
              <a:t> auf der Focus-Map).</a:t>
            </a:r>
          </a:p>
          <a:p>
            <a:pPr algn="l"/>
            <a:endParaRPr lang="en-US"/>
          </a:p>
          <a:p>
            <a:pPr algn="l"/>
            <a:r>
              <a:rPr lang="en-US"/>
              <a:t>In der Design-Phase </a:t>
            </a:r>
            <a:r>
              <a:rPr lang="en-US" err="1"/>
              <a:t>geht</a:t>
            </a:r>
            <a:r>
              <a:rPr lang="en-US"/>
              <a:t> es </a:t>
            </a:r>
            <a:r>
              <a:rPr lang="en-US" err="1"/>
              <a:t>darum</a:t>
            </a:r>
            <a:r>
              <a:rPr lang="en-US"/>
              <a:t>, die </a:t>
            </a:r>
            <a:r>
              <a:rPr lang="en-US" err="1"/>
              <a:t>herausgefundenen</a:t>
            </a:r>
            <a:r>
              <a:rPr lang="en-US"/>
              <a:t> </a:t>
            </a:r>
            <a:r>
              <a:rPr lang="en-US" err="1"/>
              <a:t>Verhalten</a:t>
            </a:r>
            <a:r>
              <a:rPr lang="en-US"/>
              <a:t> </a:t>
            </a:r>
            <a:r>
              <a:rPr lang="en-US" err="1"/>
              <a:t>möglichst</a:t>
            </a:r>
            <a:r>
              <a:rPr lang="en-US"/>
              <a:t> </a:t>
            </a:r>
            <a:r>
              <a:rPr lang="en-US" err="1"/>
              <a:t>einfach</a:t>
            </a:r>
            <a:r>
              <a:rPr lang="en-US"/>
              <a:t> und </a:t>
            </a:r>
            <a:r>
              <a:rPr lang="en-US" err="1"/>
              <a:t>klein</a:t>
            </a:r>
            <a:r>
              <a:rPr lang="en-US"/>
              <a:t> </a:t>
            </a:r>
            <a:r>
              <a:rPr lang="en-US" err="1"/>
              <a:t>zu</a:t>
            </a:r>
            <a:r>
              <a:rPr lang="en-US"/>
              <a:t> </a:t>
            </a:r>
            <a:r>
              <a:rPr lang="en-US" err="1"/>
              <a:t>gestalten</a:t>
            </a:r>
            <a:r>
              <a:rPr lang="en-US"/>
              <a:t> und an </a:t>
            </a:r>
            <a:r>
              <a:rPr lang="en-US" err="1"/>
              <a:t>einen</a:t>
            </a:r>
            <a:r>
              <a:rPr lang="en-US"/>
              <a:t> Prompt </a:t>
            </a:r>
            <a:r>
              <a:rPr lang="en-US" err="1"/>
              <a:t>zu</a:t>
            </a:r>
            <a:r>
              <a:rPr lang="en-US"/>
              <a:t> </a:t>
            </a:r>
            <a:r>
              <a:rPr lang="en-US" err="1"/>
              <a:t>binden</a:t>
            </a:r>
            <a:r>
              <a:rPr lang="en-US"/>
              <a:t>. Dem User </a:t>
            </a:r>
            <a:r>
              <a:rPr lang="en-US" err="1"/>
              <a:t>werden</a:t>
            </a:r>
            <a:r>
              <a:rPr lang="en-US"/>
              <a:t> </a:t>
            </a:r>
            <a:r>
              <a:rPr lang="en-US" err="1"/>
              <a:t>hier</a:t>
            </a:r>
            <a:r>
              <a:rPr lang="en-US"/>
              <a:t> </a:t>
            </a:r>
            <a:r>
              <a:rPr lang="en-US" err="1"/>
              <a:t>verschiedene</a:t>
            </a:r>
            <a:r>
              <a:rPr lang="en-US"/>
              <a:t> </a:t>
            </a:r>
            <a:r>
              <a:rPr lang="en-US" err="1"/>
              <a:t>Möglichkeiten</a:t>
            </a:r>
            <a:r>
              <a:rPr lang="en-US"/>
              <a:t> </a:t>
            </a:r>
            <a:r>
              <a:rPr lang="en-US" err="1"/>
              <a:t>vorgestellt</a:t>
            </a:r>
            <a:r>
              <a:rPr lang="en-US"/>
              <a:t>, das </a:t>
            </a:r>
            <a:r>
              <a:rPr lang="en-US" err="1"/>
              <a:t>Verhalten</a:t>
            </a:r>
            <a:r>
              <a:rPr lang="en-US"/>
              <a:t> </a:t>
            </a:r>
            <a:r>
              <a:rPr lang="en-US" err="1"/>
              <a:t>einfacher</a:t>
            </a:r>
            <a:r>
              <a:rPr lang="en-US"/>
              <a:t> </a:t>
            </a:r>
            <a:r>
              <a:rPr lang="en-US" err="1"/>
              <a:t>zu</a:t>
            </a:r>
            <a:r>
              <a:rPr lang="en-US"/>
              <a:t> </a:t>
            </a:r>
            <a:r>
              <a:rPr lang="en-US" err="1"/>
              <a:t>gestalten</a:t>
            </a:r>
            <a:r>
              <a:rPr lang="en-US"/>
              <a:t>. An </a:t>
            </a:r>
            <a:r>
              <a:rPr lang="en-US" err="1"/>
              <a:t>dieser</a:t>
            </a:r>
            <a:r>
              <a:rPr lang="en-US"/>
              <a:t> Stelle </a:t>
            </a:r>
            <a:r>
              <a:rPr lang="en-US" err="1"/>
              <a:t>könnten</a:t>
            </a:r>
            <a:r>
              <a:rPr lang="en-US"/>
              <a:t> </a:t>
            </a:r>
            <a:r>
              <a:rPr lang="en-US" err="1"/>
              <a:t>unter</a:t>
            </a:r>
            <a:r>
              <a:rPr lang="en-US"/>
              <a:t> </a:t>
            </a:r>
            <a:r>
              <a:rPr lang="en-US" err="1"/>
              <a:t>Umständen</a:t>
            </a:r>
            <a:r>
              <a:rPr lang="en-US"/>
              <a:t> </a:t>
            </a:r>
            <a:r>
              <a:rPr lang="en-US" err="1"/>
              <a:t>zwei</a:t>
            </a:r>
            <a:r>
              <a:rPr lang="en-US"/>
              <a:t> </a:t>
            </a:r>
            <a:r>
              <a:rPr lang="en-US" err="1"/>
              <a:t>Arten</a:t>
            </a:r>
            <a:r>
              <a:rPr lang="en-US"/>
              <a:t> von Prompts </a:t>
            </a:r>
            <a:r>
              <a:rPr lang="en-US" err="1"/>
              <a:t>unterschieden</a:t>
            </a:r>
            <a:r>
              <a:rPr lang="en-US"/>
              <a:t> </a:t>
            </a:r>
            <a:r>
              <a:rPr lang="en-US" err="1"/>
              <a:t>werden</a:t>
            </a:r>
            <a:r>
              <a:rPr lang="en-US"/>
              <a:t>: Für </a:t>
            </a:r>
            <a:r>
              <a:rPr lang="en-US" err="1"/>
              <a:t>Verhaltensweisen</a:t>
            </a:r>
            <a:r>
              <a:rPr lang="en-US"/>
              <a:t>, die </a:t>
            </a:r>
            <a:r>
              <a:rPr lang="en-US" err="1"/>
              <a:t>sich</a:t>
            </a:r>
            <a:r>
              <a:rPr lang="en-US"/>
              <a:t> </a:t>
            </a:r>
            <a:r>
              <a:rPr lang="en-US" err="1"/>
              <a:t>jederzeit</a:t>
            </a:r>
            <a:r>
              <a:rPr lang="en-US"/>
              <a:t> und an </a:t>
            </a:r>
            <a:r>
              <a:rPr lang="en-US" err="1"/>
              <a:t>jedem</a:t>
            </a:r>
            <a:r>
              <a:rPr lang="en-US"/>
              <a:t> Ort </a:t>
            </a:r>
            <a:r>
              <a:rPr lang="en-US" err="1"/>
              <a:t>durchführen</a:t>
            </a:r>
            <a:r>
              <a:rPr lang="en-US"/>
              <a:t> </a:t>
            </a:r>
            <a:r>
              <a:rPr lang="en-US" err="1"/>
              <a:t>lassen</a:t>
            </a:r>
            <a:r>
              <a:rPr lang="en-US"/>
              <a:t>, </a:t>
            </a:r>
            <a:r>
              <a:rPr lang="en-US" err="1"/>
              <a:t>kann</a:t>
            </a:r>
            <a:r>
              <a:rPr lang="en-US"/>
              <a:t> der Prompt </a:t>
            </a:r>
            <a:r>
              <a:rPr lang="en-US" err="1"/>
              <a:t>durch</a:t>
            </a:r>
            <a:r>
              <a:rPr lang="en-US"/>
              <a:t> das System </a:t>
            </a:r>
            <a:r>
              <a:rPr lang="en-US" err="1"/>
              <a:t>erfolgen</a:t>
            </a:r>
            <a:r>
              <a:rPr lang="en-US"/>
              <a:t>. </a:t>
            </a:r>
            <a:r>
              <a:rPr lang="en-US" err="1"/>
              <a:t>Verhaltensweisen</a:t>
            </a:r>
            <a:r>
              <a:rPr lang="en-US"/>
              <a:t>, die </a:t>
            </a:r>
            <a:r>
              <a:rPr lang="en-US" err="1"/>
              <a:t>ein</a:t>
            </a:r>
            <a:r>
              <a:rPr lang="en-US"/>
              <a:t> </a:t>
            </a:r>
            <a:r>
              <a:rPr lang="en-US" err="1"/>
              <a:t>bestimmtes</a:t>
            </a:r>
            <a:r>
              <a:rPr lang="en-US"/>
              <a:t> Setting </a:t>
            </a:r>
            <a:r>
              <a:rPr lang="en-US" err="1"/>
              <a:t>voraussetzen</a:t>
            </a:r>
            <a:r>
              <a:rPr lang="en-US"/>
              <a:t>, </a:t>
            </a:r>
            <a:r>
              <a:rPr lang="en-US" err="1"/>
              <a:t>sollten</a:t>
            </a:r>
            <a:r>
              <a:rPr lang="en-US"/>
              <a:t> </a:t>
            </a:r>
            <a:r>
              <a:rPr lang="en-US" err="1"/>
              <a:t>hingegen</a:t>
            </a:r>
            <a:r>
              <a:rPr lang="en-US"/>
              <a:t> an </a:t>
            </a:r>
            <a:r>
              <a:rPr lang="en-US" err="1"/>
              <a:t>einen</a:t>
            </a:r>
            <a:r>
              <a:rPr lang="en-US"/>
              <a:t> </a:t>
            </a:r>
            <a:r>
              <a:rPr lang="en-US" err="1"/>
              <a:t>Alltags</a:t>
            </a:r>
            <a:r>
              <a:rPr lang="en-US"/>
              <a:t>-Prompt (Anchor) </a:t>
            </a:r>
            <a:r>
              <a:rPr lang="en-US" err="1"/>
              <a:t>gebunden</a:t>
            </a:r>
            <a:r>
              <a:rPr lang="en-US"/>
              <a:t> </a:t>
            </a:r>
            <a:r>
              <a:rPr lang="en-US" err="1"/>
              <a:t>werden</a:t>
            </a:r>
            <a:r>
              <a:rPr lang="en-US"/>
              <a:t>.</a:t>
            </a:r>
          </a:p>
          <a:p>
            <a:pPr algn="l"/>
            <a:endParaRPr lang="en-US"/>
          </a:p>
          <a:p>
            <a:pPr algn="l"/>
            <a:r>
              <a:rPr lang="en-US"/>
              <a:t>In der Praxis-Phase </a:t>
            </a:r>
            <a:r>
              <a:rPr lang="en-US" err="1"/>
              <a:t>führt</a:t>
            </a:r>
            <a:r>
              <a:rPr lang="en-US"/>
              <a:t> der User das </a:t>
            </a:r>
            <a:r>
              <a:rPr lang="en-US" err="1"/>
              <a:t>festgelegte</a:t>
            </a:r>
            <a:r>
              <a:rPr lang="en-US"/>
              <a:t> </a:t>
            </a:r>
            <a:r>
              <a:rPr lang="en-US" err="1"/>
              <a:t>Verhaltensrezept</a:t>
            </a:r>
            <a:r>
              <a:rPr lang="en-US"/>
              <a:t> </a:t>
            </a:r>
            <a:r>
              <a:rPr lang="en-US" err="1"/>
              <a:t>aus</a:t>
            </a:r>
            <a:r>
              <a:rPr lang="en-US"/>
              <a:t> und </a:t>
            </a:r>
            <a:r>
              <a:rPr lang="en-US" err="1"/>
              <a:t>erhält</a:t>
            </a:r>
            <a:r>
              <a:rPr lang="en-US"/>
              <a:t> „</a:t>
            </a:r>
            <a:r>
              <a:rPr lang="en-US" err="1"/>
              <a:t>Belohnungen</a:t>
            </a:r>
            <a:r>
              <a:rPr lang="en-US"/>
              <a:t>“ in Form von </a:t>
            </a:r>
            <a:r>
              <a:rPr lang="en-US" err="1"/>
              <a:t>positiven</a:t>
            </a:r>
            <a:r>
              <a:rPr lang="en-US"/>
              <a:t> </a:t>
            </a:r>
            <a:r>
              <a:rPr lang="en-US" err="1"/>
              <a:t>Gefühlen</a:t>
            </a:r>
            <a:r>
              <a:rPr lang="en-US"/>
              <a:t>. </a:t>
            </a:r>
            <a:r>
              <a:rPr lang="en-US" err="1"/>
              <a:t>Wird</a:t>
            </a:r>
            <a:r>
              <a:rPr lang="en-US"/>
              <a:t> das </a:t>
            </a:r>
            <a:r>
              <a:rPr lang="en-US" err="1"/>
              <a:t>Verhalten</a:t>
            </a:r>
            <a:r>
              <a:rPr lang="en-US"/>
              <a:t> </a:t>
            </a:r>
            <a:r>
              <a:rPr lang="en-US" err="1"/>
              <a:t>durch</a:t>
            </a:r>
            <a:r>
              <a:rPr lang="en-US"/>
              <a:t> </a:t>
            </a:r>
            <a:r>
              <a:rPr lang="en-US" err="1"/>
              <a:t>einen</a:t>
            </a:r>
            <a:r>
              <a:rPr lang="en-US"/>
              <a:t> System-Prompt </a:t>
            </a:r>
            <a:r>
              <a:rPr lang="en-US" err="1"/>
              <a:t>ausgelöst</a:t>
            </a:r>
            <a:r>
              <a:rPr lang="en-US"/>
              <a:t>, </a:t>
            </a:r>
            <a:r>
              <a:rPr lang="en-US" err="1"/>
              <a:t>kann</a:t>
            </a:r>
            <a:r>
              <a:rPr lang="en-US"/>
              <a:t> die positive </a:t>
            </a:r>
            <a:r>
              <a:rPr lang="en-US" err="1"/>
              <a:t>Bestätigung</a:t>
            </a:r>
            <a:r>
              <a:rPr lang="en-US"/>
              <a:t> </a:t>
            </a:r>
            <a:r>
              <a:rPr lang="en-US" err="1"/>
              <a:t>ebenfalls</a:t>
            </a:r>
            <a:r>
              <a:rPr lang="en-US"/>
              <a:t> </a:t>
            </a:r>
            <a:r>
              <a:rPr lang="en-US" err="1"/>
              <a:t>durch</a:t>
            </a:r>
            <a:r>
              <a:rPr lang="en-US"/>
              <a:t> dieses </a:t>
            </a:r>
            <a:r>
              <a:rPr lang="en-US" err="1"/>
              <a:t>erfolgen</a:t>
            </a:r>
            <a:r>
              <a:rPr lang="en-US"/>
              <a:t>. </a:t>
            </a:r>
            <a:r>
              <a:rPr lang="en-US" err="1"/>
              <a:t>Spielt</a:t>
            </a:r>
            <a:r>
              <a:rPr lang="en-US"/>
              <a:t> </a:t>
            </a:r>
            <a:r>
              <a:rPr lang="en-US" err="1"/>
              <a:t>sich</a:t>
            </a:r>
            <a:r>
              <a:rPr lang="en-US"/>
              <a:t> das </a:t>
            </a:r>
            <a:r>
              <a:rPr lang="en-US" err="1"/>
              <a:t>Verhalten</a:t>
            </a:r>
            <a:r>
              <a:rPr lang="en-US"/>
              <a:t> </a:t>
            </a:r>
            <a:r>
              <a:rPr lang="en-US" err="1"/>
              <a:t>im</a:t>
            </a:r>
            <a:r>
              <a:rPr lang="en-US"/>
              <a:t> </a:t>
            </a:r>
            <a:r>
              <a:rPr lang="en-US" err="1"/>
              <a:t>Alltags-Kontext</a:t>
            </a:r>
            <a:r>
              <a:rPr lang="en-US"/>
              <a:t> </a:t>
            </a:r>
            <a:r>
              <a:rPr lang="en-US" err="1"/>
              <a:t>ohne</a:t>
            </a:r>
            <a:r>
              <a:rPr lang="en-US"/>
              <a:t> </a:t>
            </a:r>
            <a:r>
              <a:rPr lang="en-US" err="1"/>
              <a:t>zeitgleiche</a:t>
            </a:r>
            <a:r>
              <a:rPr lang="en-US"/>
              <a:t> </a:t>
            </a:r>
            <a:r>
              <a:rPr lang="en-US" err="1"/>
              <a:t>Interaktion</a:t>
            </a:r>
            <a:r>
              <a:rPr lang="en-US"/>
              <a:t> </a:t>
            </a:r>
            <a:r>
              <a:rPr lang="en-US" err="1"/>
              <a:t>mit</a:t>
            </a:r>
            <a:r>
              <a:rPr lang="en-US"/>
              <a:t> dem System ab, </a:t>
            </a:r>
            <a:r>
              <a:rPr lang="en-US" err="1"/>
              <a:t>sollte</a:t>
            </a:r>
            <a:r>
              <a:rPr lang="en-US"/>
              <a:t> es </a:t>
            </a:r>
            <a:r>
              <a:rPr lang="en-US" err="1"/>
              <a:t>vom</a:t>
            </a:r>
            <a:r>
              <a:rPr lang="en-US"/>
              <a:t> User </a:t>
            </a:r>
            <a:r>
              <a:rPr lang="en-US" err="1"/>
              <a:t>selbst</a:t>
            </a:r>
            <a:r>
              <a:rPr lang="en-US"/>
              <a:t> </a:t>
            </a:r>
            <a:r>
              <a:rPr lang="en-US" err="1"/>
              <a:t>mittels</a:t>
            </a:r>
            <a:r>
              <a:rPr lang="en-US"/>
              <a:t> </a:t>
            </a:r>
            <a:r>
              <a:rPr lang="en-US" err="1"/>
              <a:t>einer</a:t>
            </a:r>
            <a:r>
              <a:rPr lang="en-US"/>
              <a:t> </a:t>
            </a:r>
            <a:r>
              <a:rPr lang="en-US" err="1"/>
              <a:t>Verhaltensroutine</a:t>
            </a:r>
            <a:r>
              <a:rPr lang="en-US"/>
              <a:t> </a:t>
            </a:r>
            <a:r>
              <a:rPr lang="en-US" err="1"/>
              <a:t>zelebriert</a:t>
            </a:r>
            <a:r>
              <a:rPr lang="en-US"/>
              <a:t> </a:t>
            </a:r>
            <a:r>
              <a:rPr lang="en-US" err="1"/>
              <a:t>werden</a:t>
            </a:r>
            <a:r>
              <a:rPr lang="en-US"/>
              <a:t>. Fogg </a:t>
            </a:r>
            <a:r>
              <a:rPr lang="en-US" err="1"/>
              <a:t>schlägt</a:t>
            </a:r>
            <a:r>
              <a:rPr lang="en-US"/>
              <a:t> </a:t>
            </a:r>
            <a:r>
              <a:rPr lang="en-US" err="1"/>
              <a:t>im</a:t>
            </a:r>
            <a:r>
              <a:rPr lang="en-US"/>
              <a:t> </a:t>
            </a:r>
            <a:r>
              <a:rPr lang="en-US" err="1"/>
              <a:t>Anhang</a:t>
            </a:r>
            <a:r>
              <a:rPr lang="en-US"/>
              <a:t> von „Tiny Habits“ 100 </a:t>
            </a:r>
            <a:r>
              <a:rPr lang="en-US" err="1"/>
              <a:t>Möglichkeiten</a:t>
            </a:r>
            <a:r>
              <a:rPr lang="en-US"/>
              <a:t> </a:t>
            </a:r>
            <a:r>
              <a:rPr lang="en-US" err="1"/>
              <a:t>einer</a:t>
            </a:r>
            <a:r>
              <a:rPr lang="en-US"/>
              <a:t> </a:t>
            </a:r>
            <a:r>
              <a:rPr lang="en-US" err="1"/>
              <a:t>solchen</a:t>
            </a:r>
            <a:r>
              <a:rPr lang="en-US"/>
              <a:t> „Celebration“ </a:t>
            </a:r>
            <a:r>
              <a:rPr lang="en-US" err="1"/>
              <a:t>vor</a:t>
            </a:r>
            <a:r>
              <a:rPr lang="en-US"/>
              <a:t>.</a:t>
            </a:r>
          </a:p>
          <a:p>
            <a:pPr algn="l"/>
            <a:endParaRPr lang="en-US"/>
          </a:p>
          <a:p>
            <a:pPr algn="l"/>
            <a:r>
              <a:rPr lang="en-US"/>
              <a:t>Die Review-Phase </a:t>
            </a:r>
            <a:r>
              <a:rPr lang="en-US" err="1"/>
              <a:t>bildet</a:t>
            </a:r>
            <a:r>
              <a:rPr lang="en-US"/>
              <a:t> die </a:t>
            </a:r>
            <a:r>
              <a:rPr lang="en-US" err="1"/>
              <a:t>Grundlage</a:t>
            </a:r>
            <a:r>
              <a:rPr lang="en-US"/>
              <a:t> für </a:t>
            </a:r>
            <a:r>
              <a:rPr lang="en-US" err="1"/>
              <a:t>ein</a:t>
            </a:r>
            <a:r>
              <a:rPr lang="en-US"/>
              <a:t> </a:t>
            </a:r>
            <a:r>
              <a:rPr lang="en-US" err="1"/>
              <a:t>erfolgreiches</a:t>
            </a:r>
            <a:r>
              <a:rPr lang="en-US"/>
              <a:t> Troubleshooting </a:t>
            </a:r>
            <a:r>
              <a:rPr lang="en-US" err="1"/>
              <a:t>sowie</a:t>
            </a:r>
            <a:r>
              <a:rPr lang="en-US"/>
              <a:t> die </a:t>
            </a:r>
            <a:r>
              <a:rPr lang="en-US" err="1"/>
              <a:t>Weiterentwicklung</a:t>
            </a:r>
            <a:r>
              <a:rPr lang="en-US"/>
              <a:t> und Progression in der </a:t>
            </a:r>
            <a:r>
              <a:rPr lang="en-US" err="1"/>
              <a:t>Verfestigung</a:t>
            </a:r>
            <a:r>
              <a:rPr lang="en-US"/>
              <a:t> des </a:t>
            </a:r>
            <a:r>
              <a:rPr lang="en-US" err="1"/>
              <a:t>Verhaltens</a:t>
            </a:r>
            <a:r>
              <a:rPr lang="en-US"/>
              <a:t>. </a:t>
            </a:r>
            <a:r>
              <a:rPr lang="en-US" err="1"/>
              <a:t>Mittels</a:t>
            </a:r>
            <a:r>
              <a:rPr lang="en-US"/>
              <a:t> </a:t>
            </a:r>
            <a:r>
              <a:rPr lang="en-US" err="1"/>
              <a:t>regelmäßiger</a:t>
            </a:r>
            <a:r>
              <a:rPr lang="en-US"/>
              <a:t> </a:t>
            </a:r>
            <a:r>
              <a:rPr lang="en-US" err="1"/>
              <a:t>Abfragen</a:t>
            </a:r>
            <a:r>
              <a:rPr lang="en-US"/>
              <a:t> an den User </a:t>
            </a:r>
            <a:r>
              <a:rPr lang="en-US" err="1"/>
              <a:t>soll</a:t>
            </a:r>
            <a:r>
              <a:rPr lang="en-US"/>
              <a:t> </a:t>
            </a:r>
            <a:r>
              <a:rPr lang="en-US" err="1"/>
              <a:t>ermittelt</a:t>
            </a:r>
            <a:r>
              <a:rPr lang="en-US"/>
              <a:t> </a:t>
            </a:r>
            <a:r>
              <a:rPr lang="en-US" err="1"/>
              <a:t>werden</a:t>
            </a:r>
            <a:r>
              <a:rPr lang="en-US"/>
              <a:t>, </a:t>
            </a:r>
            <a:r>
              <a:rPr lang="en-US" err="1"/>
              <a:t>wie</a:t>
            </a:r>
            <a:r>
              <a:rPr lang="en-US"/>
              <a:t> </a:t>
            </a:r>
            <a:r>
              <a:rPr lang="en-US" err="1"/>
              <a:t>erfolgreiche</a:t>
            </a:r>
            <a:r>
              <a:rPr lang="en-US"/>
              <a:t> </a:t>
            </a:r>
            <a:r>
              <a:rPr lang="en-US" err="1"/>
              <a:t>dieser</a:t>
            </a:r>
            <a:r>
              <a:rPr lang="en-US"/>
              <a:t> </a:t>
            </a:r>
            <a:r>
              <a:rPr lang="en-US" err="1"/>
              <a:t>bei</a:t>
            </a:r>
            <a:r>
              <a:rPr lang="en-US"/>
              <a:t> der </a:t>
            </a:r>
            <a:r>
              <a:rPr lang="en-US" err="1"/>
              <a:t>Umsetzung</a:t>
            </a:r>
            <a:r>
              <a:rPr lang="en-US"/>
              <a:t> des </a:t>
            </a:r>
            <a:r>
              <a:rPr lang="en-US" err="1"/>
              <a:t>neuen</a:t>
            </a:r>
            <a:r>
              <a:rPr lang="en-US"/>
              <a:t> </a:t>
            </a:r>
            <a:r>
              <a:rPr lang="en-US" err="1"/>
              <a:t>Verhaltens</a:t>
            </a:r>
            <a:r>
              <a:rPr lang="en-US"/>
              <a:t> </a:t>
            </a:r>
            <a:r>
              <a:rPr lang="en-US" err="1"/>
              <a:t>ist</a:t>
            </a:r>
            <a:r>
              <a:rPr lang="en-US"/>
              <a:t>. </a:t>
            </a:r>
            <a:r>
              <a:rPr lang="en-US" err="1"/>
              <a:t>Schafft</a:t>
            </a:r>
            <a:r>
              <a:rPr lang="en-US"/>
              <a:t> er es </a:t>
            </a:r>
            <a:r>
              <a:rPr lang="en-US" err="1"/>
              <a:t>nicht</a:t>
            </a:r>
            <a:r>
              <a:rPr lang="en-US"/>
              <a:t>, das </a:t>
            </a:r>
            <a:r>
              <a:rPr lang="en-US" err="1"/>
              <a:t>Verhalten</a:t>
            </a:r>
            <a:r>
              <a:rPr lang="en-US"/>
              <a:t> </a:t>
            </a:r>
            <a:r>
              <a:rPr lang="en-US" err="1"/>
              <a:t>im</a:t>
            </a:r>
            <a:r>
              <a:rPr lang="en-US"/>
              <a:t> Anschluss an den Prompt </a:t>
            </a:r>
            <a:r>
              <a:rPr lang="en-US" err="1"/>
              <a:t>umzusetzen</a:t>
            </a:r>
            <a:r>
              <a:rPr lang="en-US"/>
              <a:t>, </a:t>
            </a:r>
            <a:r>
              <a:rPr lang="en-US" err="1"/>
              <a:t>werden</a:t>
            </a:r>
            <a:r>
              <a:rPr lang="en-US"/>
              <a:t> die </a:t>
            </a:r>
            <a:r>
              <a:rPr lang="en-US" err="1"/>
              <a:t>Schwierigkeiten</a:t>
            </a:r>
            <a:r>
              <a:rPr lang="en-US"/>
              <a:t> </a:t>
            </a:r>
            <a:r>
              <a:rPr lang="en-US" err="1"/>
              <a:t>systematisch</a:t>
            </a:r>
            <a:r>
              <a:rPr lang="en-US"/>
              <a:t> </a:t>
            </a:r>
            <a:r>
              <a:rPr lang="en-US" err="1"/>
              <a:t>analysiert</a:t>
            </a:r>
            <a:r>
              <a:rPr lang="en-US"/>
              <a:t>. Auf </a:t>
            </a:r>
            <a:r>
              <a:rPr lang="en-US" err="1"/>
              <a:t>Grundlage</a:t>
            </a:r>
            <a:r>
              <a:rPr lang="en-US"/>
              <a:t> der Analyse </a:t>
            </a:r>
            <a:r>
              <a:rPr lang="en-US" err="1"/>
              <a:t>entscheidet</a:t>
            </a:r>
            <a:r>
              <a:rPr lang="en-US"/>
              <a:t> das System, </a:t>
            </a:r>
            <a:r>
              <a:rPr lang="en-US" err="1"/>
              <a:t>ob</a:t>
            </a:r>
            <a:r>
              <a:rPr lang="en-US"/>
              <a:t> </a:t>
            </a:r>
            <a:r>
              <a:rPr lang="en-US" err="1"/>
              <a:t>Iterationen</a:t>
            </a:r>
            <a:r>
              <a:rPr lang="en-US"/>
              <a:t> </a:t>
            </a:r>
            <a:r>
              <a:rPr lang="en-US" err="1"/>
              <a:t>bei</a:t>
            </a:r>
            <a:r>
              <a:rPr lang="en-US"/>
              <a:t> der Design-Phase der Analyse-Phase </a:t>
            </a:r>
            <a:r>
              <a:rPr lang="en-US" err="1"/>
              <a:t>vorgenommen</a:t>
            </a:r>
            <a:r>
              <a:rPr lang="en-US"/>
              <a:t> </a:t>
            </a:r>
            <a:r>
              <a:rPr lang="en-US" err="1"/>
              <a:t>werden</a:t>
            </a:r>
            <a:r>
              <a:rPr lang="en-US"/>
              <a:t> </a:t>
            </a:r>
            <a:r>
              <a:rPr lang="en-US" err="1"/>
              <a:t>sollen</a:t>
            </a:r>
            <a:r>
              <a:rPr lang="en-US"/>
              <a:t>. </a:t>
            </a:r>
            <a:r>
              <a:rPr lang="en-US" err="1"/>
              <a:t>Wird</a:t>
            </a:r>
            <a:r>
              <a:rPr lang="en-US"/>
              <a:t> das </a:t>
            </a:r>
            <a:r>
              <a:rPr lang="en-US" err="1"/>
              <a:t>Verhalten</a:t>
            </a:r>
            <a:r>
              <a:rPr lang="en-US"/>
              <a:t> </a:t>
            </a:r>
            <a:r>
              <a:rPr lang="en-US" err="1"/>
              <a:t>grundsätzlich</a:t>
            </a:r>
            <a:r>
              <a:rPr lang="en-US"/>
              <a:t> </a:t>
            </a:r>
            <a:r>
              <a:rPr lang="en-US" err="1"/>
              <a:t>weiterhin</a:t>
            </a:r>
            <a:r>
              <a:rPr lang="en-US"/>
              <a:t> </a:t>
            </a:r>
            <a:r>
              <a:rPr lang="en-US" err="1"/>
              <a:t>als</a:t>
            </a:r>
            <a:r>
              <a:rPr lang="en-US"/>
              <a:t> </a:t>
            </a:r>
            <a:r>
              <a:rPr lang="en-US" err="1"/>
              <a:t>effektiv</a:t>
            </a:r>
            <a:r>
              <a:rPr lang="en-US"/>
              <a:t> und </a:t>
            </a:r>
            <a:r>
              <a:rPr lang="en-US" err="1"/>
              <a:t>gewünscht</a:t>
            </a:r>
            <a:r>
              <a:rPr lang="en-US"/>
              <a:t> </a:t>
            </a:r>
            <a:r>
              <a:rPr lang="en-US" err="1"/>
              <a:t>wahrgenommen</a:t>
            </a:r>
            <a:r>
              <a:rPr lang="en-US"/>
              <a:t>, </a:t>
            </a:r>
            <a:r>
              <a:rPr lang="en-US" err="1"/>
              <a:t>kann</a:t>
            </a:r>
            <a:r>
              <a:rPr lang="en-US"/>
              <a:t> es </a:t>
            </a:r>
            <a:r>
              <a:rPr lang="en-US" err="1"/>
              <a:t>weiter</a:t>
            </a:r>
            <a:r>
              <a:rPr lang="en-US"/>
              <a:t> </a:t>
            </a:r>
            <a:r>
              <a:rPr lang="en-US" err="1"/>
              <a:t>verkleinert</a:t>
            </a:r>
            <a:r>
              <a:rPr lang="en-US"/>
              <a:t> </a:t>
            </a:r>
            <a:r>
              <a:rPr lang="en-US" err="1"/>
              <a:t>oder</a:t>
            </a:r>
            <a:r>
              <a:rPr lang="en-US"/>
              <a:t> die Ability </a:t>
            </a:r>
            <a:r>
              <a:rPr lang="en-US" err="1"/>
              <a:t>anderweitig</a:t>
            </a:r>
            <a:r>
              <a:rPr lang="en-US"/>
              <a:t> </a:t>
            </a:r>
            <a:r>
              <a:rPr lang="en-US" err="1"/>
              <a:t>erhöht</a:t>
            </a:r>
            <a:r>
              <a:rPr lang="en-US"/>
              <a:t> </a:t>
            </a:r>
            <a:r>
              <a:rPr lang="en-US" err="1"/>
              <a:t>werden</a:t>
            </a:r>
            <a:r>
              <a:rPr lang="en-US"/>
              <a:t> (</a:t>
            </a:r>
            <a:r>
              <a:rPr lang="en-US" err="1"/>
              <a:t>z.B.</a:t>
            </a:r>
            <a:r>
              <a:rPr lang="en-US"/>
              <a:t> </a:t>
            </a:r>
            <a:r>
              <a:rPr lang="en-US" err="1"/>
              <a:t>durch</a:t>
            </a:r>
            <a:r>
              <a:rPr lang="en-US"/>
              <a:t> </a:t>
            </a:r>
            <a:r>
              <a:rPr lang="en-US" err="1"/>
              <a:t>Veränderung</a:t>
            </a:r>
            <a:r>
              <a:rPr lang="en-US"/>
              <a:t> der </a:t>
            </a:r>
            <a:r>
              <a:rPr lang="en-US" err="1"/>
              <a:t>Umgebung</a:t>
            </a:r>
            <a:r>
              <a:rPr lang="en-US"/>
              <a:t>). Es </a:t>
            </a:r>
            <a:r>
              <a:rPr lang="en-US" err="1"/>
              <a:t>könnte</a:t>
            </a:r>
            <a:r>
              <a:rPr lang="en-US"/>
              <a:t> </a:t>
            </a:r>
            <a:r>
              <a:rPr lang="en-US" err="1"/>
              <a:t>sich</a:t>
            </a:r>
            <a:r>
              <a:rPr lang="en-US"/>
              <a:t> </a:t>
            </a:r>
            <a:r>
              <a:rPr lang="en-US" err="1"/>
              <a:t>jedoch</a:t>
            </a:r>
            <a:r>
              <a:rPr lang="en-US"/>
              <a:t> </a:t>
            </a:r>
            <a:r>
              <a:rPr lang="en-US" err="1"/>
              <a:t>auch</a:t>
            </a:r>
            <a:r>
              <a:rPr lang="en-US"/>
              <a:t> </a:t>
            </a:r>
            <a:r>
              <a:rPr lang="en-US" err="1"/>
              <a:t>herausstellen</a:t>
            </a:r>
            <a:r>
              <a:rPr lang="en-US"/>
              <a:t>, </a:t>
            </a:r>
            <a:r>
              <a:rPr lang="en-US" err="1"/>
              <a:t>dass</a:t>
            </a:r>
            <a:r>
              <a:rPr lang="en-US"/>
              <a:t> der User das </a:t>
            </a:r>
            <a:r>
              <a:rPr lang="en-US" err="1"/>
              <a:t>Verhalten</a:t>
            </a:r>
            <a:r>
              <a:rPr lang="en-US"/>
              <a:t> nun </a:t>
            </a:r>
            <a:r>
              <a:rPr lang="en-US" err="1"/>
              <a:t>als</a:t>
            </a:r>
            <a:r>
              <a:rPr lang="en-US"/>
              <a:t> </a:t>
            </a:r>
            <a:r>
              <a:rPr lang="en-US" err="1"/>
              <a:t>grundsätzlich</a:t>
            </a:r>
            <a:r>
              <a:rPr lang="en-US"/>
              <a:t> </a:t>
            </a:r>
            <a:r>
              <a:rPr lang="en-US" err="1"/>
              <a:t>ineffektiv</a:t>
            </a:r>
            <a:r>
              <a:rPr lang="en-US"/>
              <a:t> </a:t>
            </a:r>
            <a:r>
              <a:rPr lang="en-US" err="1"/>
              <a:t>oder</a:t>
            </a:r>
            <a:r>
              <a:rPr lang="en-US"/>
              <a:t> </a:t>
            </a:r>
            <a:r>
              <a:rPr lang="en-US" err="1"/>
              <a:t>schwer</a:t>
            </a:r>
            <a:r>
              <a:rPr lang="en-US"/>
              <a:t> </a:t>
            </a:r>
            <a:r>
              <a:rPr lang="en-US" err="1"/>
              <a:t>auszuführen</a:t>
            </a:r>
            <a:r>
              <a:rPr lang="en-US"/>
              <a:t> </a:t>
            </a:r>
            <a:r>
              <a:rPr lang="en-US" err="1"/>
              <a:t>einschätzt</a:t>
            </a:r>
            <a:r>
              <a:rPr lang="en-US"/>
              <a:t>. In </a:t>
            </a:r>
            <a:r>
              <a:rPr lang="en-US" err="1"/>
              <a:t>diesem</a:t>
            </a:r>
            <a:r>
              <a:rPr lang="en-US"/>
              <a:t> Fall </a:t>
            </a:r>
            <a:r>
              <a:rPr lang="en-US" err="1"/>
              <a:t>kann</a:t>
            </a:r>
            <a:r>
              <a:rPr lang="en-US"/>
              <a:t> auf den „Swarm of Behaviors“ </a:t>
            </a:r>
            <a:r>
              <a:rPr lang="en-US" err="1"/>
              <a:t>aus</a:t>
            </a:r>
            <a:r>
              <a:rPr lang="en-US"/>
              <a:t> der Analyse-Phase </a:t>
            </a:r>
            <a:r>
              <a:rPr lang="en-US" err="1"/>
              <a:t>zurückgegriffen</a:t>
            </a:r>
            <a:r>
              <a:rPr lang="en-US"/>
              <a:t> </a:t>
            </a:r>
            <a:r>
              <a:rPr lang="en-US" err="1"/>
              <a:t>werden</a:t>
            </a:r>
            <a:r>
              <a:rPr lang="en-US"/>
              <a:t>, um alternative </a:t>
            </a:r>
            <a:r>
              <a:rPr lang="en-US" err="1"/>
              <a:t>Verhaltensweisen</a:t>
            </a:r>
            <a:r>
              <a:rPr lang="en-US"/>
              <a:t> </a:t>
            </a:r>
            <a:r>
              <a:rPr lang="en-US" err="1"/>
              <a:t>auszuwählen</a:t>
            </a:r>
            <a:r>
              <a:rPr lang="en-US"/>
              <a:t>.</a:t>
            </a:r>
          </a:p>
          <a:p>
            <a:endParaRPr lang="en-US"/>
          </a:p>
          <a:p>
            <a:r>
              <a:rPr lang="en-US"/>
              <a:t>Hat </a:t>
            </a:r>
            <a:r>
              <a:rPr lang="en-US" err="1"/>
              <a:t>sich</a:t>
            </a:r>
            <a:r>
              <a:rPr lang="en-US"/>
              <a:t> </a:t>
            </a:r>
            <a:r>
              <a:rPr lang="en-US" err="1"/>
              <a:t>ein</a:t>
            </a:r>
            <a:r>
              <a:rPr lang="en-US"/>
              <a:t> </a:t>
            </a:r>
            <a:r>
              <a:rPr lang="en-US" err="1"/>
              <a:t>Verhalten</a:t>
            </a:r>
            <a:r>
              <a:rPr lang="en-US"/>
              <a:t> in seiner „</a:t>
            </a:r>
            <a:r>
              <a:rPr lang="en-US" err="1"/>
              <a:t>kleinen</a:t>
            </a:r>
            <a:r>
              <a:rPr lang="en-US"/>
              <a:t>“ und </a:t>
            </a:r>
            <a:r>
              <a:rPr lang="en-US" err="1"/>
              <a:t>einfachen</a:t>
            </a:r>
            <a:r>
              <a:rPr lang="en-US"/>
              <a:t> Form </a:t>
            </a:r>
            <a:r>
              <a:rPr lang="en-US" err="1"/>
              <a:t>beim</a:t>
            </a:r>
            <a:r>
              <a:rPr lang="en-US"/>
              <a:t> User gut </a:t>
            </a:r>
            <a:r>
              <a:rPr lang="en-US" err="1"/>
              <a:t>etabliert</a:t>
            </a:r>
            <a:r>
              <a:rPr lang="en-US"/>
              <a:t>, </a:t>
            </a:r>
            <a:r>
              <a:rPr lang="en-US" err="1"/>
              <a:t>kann</a:t>
            </a:r>
            <a:r>
              <a:rPr lang="en-US"/>
              <a:t> </a:t>
            </a:r>
            <a:r>
              <a:rPr lang="en-US" err="1"/>
              <a:t>hingegen</a:t>
            </a:r>
            <a:r>
              <a:rPr lang="en-US"/>
              <a:t> die </a:t>
            </a:r>
            <a:r>
              <a:rPr lang="en-US" err="1"/>
              <a:t>Intensität</a:t>
            </a:r>
            <a:r>
              <a:rPr lang="en-US"/>
              <a:t>, der </a:t>
            </a:r>
            <a:r>
              <a:rPr lang="en-US" err="1"/>
              <a:t>Umfang</a:t>
            </a:r>
            <a:r>
              <a:rPr lang="en-US"/>
              <a:t> </a:t>
            </a:r>
            <a:r>
              <a:rPr lang="en-US" err="1"/>
              <a:t>oder</a:t>
            </a:r>
            <a:r>
              <a:rPr lang="en-US"/>
              <a:t> die </a:t>
            </a:r>
            <a:r>
              <a:rPr lang="en-US" err="1"/>
              <a:t>Schwierigkeit</a:t>
            </a:r>
            <a:r>
              <a:rPr lang="en-US"/>
              <a:t> </a:t>
            </a:r>
            <a:r>
              <a:rPr lang="en-US" err="1"/>
              <a:t>langsam</a:t>
            </a:r>
            <a:r>
              <a:rPr lang="en-US"/>
              <a:t> </a:t>
            </a:r>
            <a:r>
              <a:rPr lang="en-US" err="1"/>
              <a:t>gesteigert</a:t>
            </a:r>
            <a:r>
              <a:rPr lang="en-US"/>
              <a:t> </a:t>
            </a:r>
            <a:r>
              <a:rPr lang="en-US" err="1"/>
              <a:t>werden</a:t>
            </a:r>
            <a:r>
              <a:rPr lang="en-US"/>
              <a:t>. Dies </a:t>
            </a:r>
            <a:r>
              <a:rPr lang="en-US" err="1"/>
              <a:t>sollte</a:t>
            </a:r>
            <a:r>
              <a:rPr lang="en-US"/>
              <a:t> </a:t>
            </a:r>
            <a:r>
              <a:rPr lang="en-US" err="1"/>
              <a:t>jedoch</a:t>
            </a:r>
            <a:r>
              <a:rPr lang="en-US"/>
              <a:t> </a:t>
            </a:r>
            <a:r>
              <a:rPr lang="en-US" err="1"/>
              <a:t>immer</a:t>
            </a:r>
            <a:r>
              <a:rPr lang="en-US"/>
              <a:t> </a:t>
            </a:r>
            <a:r>
              <a:rPr lang="en-US" err="1"/>
              <a:t>nur</a:t>
            </a:r>
            <a:r>
              <a:rPr lang="en-US"/>
              <a:t> so </a:t>
            </a:r>
            <a:r>
              <a:rPr lang="en-US" err="1"/>
              <a:t>weit</a:t>
            </a:r>
            <a:r>
              <a:rPr lang="en-US"/>
              <a:t> </a:t>
            </a:r>
            <a:r>
              <a:rPr lang="en-US" err="1"/>
              <a:t>erfolgen</a:t>
            </a:r>
            <a:r>
              <a:rPr lang="en-US"/>
              <a:t>, </a:t>
            </a:r>
            <a:r>
              <a:rPr lang="en-US" err="1"/>
              <a:t>dass</a:t>
            </a:r>
            <a:r>
              <a:rPr lang="en-US"/>
              <a:t> das </a:t>
            </a:r>
            <a:r>
              <a:rPr lang="en-US" err="1"/>
              <a:t>Verhalten</a:t>
            </a:r>
            <a:r>
              <a:rPr lang="en-US"/>
              <a:t> für den User </a:t>
            </a:r>
            <a:r>
              <a:rPr lang="en-US" err="1"/>
              <a:t>weiterhin</a:t>
            </a:r>
            <a:r>
              <a:rPr lang="en-US"/>
              <a:t> </a:t>
            </a:r>
            <a:r>
              <a:rPr lang="en-US" err="1"/>
              <a:t>dauerhaft</a:t>
            </a:r>
            <a:r>
              <a:rPr lang="en-US"/>
              <a:t> und auf dem Prompt </a:t>
            </a:r>
            <a:r>
              <a:rPr lang="en-US" err="1"/>
              <a:t>gerichtet</a:t>
            </a:r>
            <a:r>
              <a:rPr lang="en-US"/>
              <a:t> </a:t>
            </a:r>
            <a:r>
              <a:rPr lang="en-US" err="1"/>
              <a:t>ausgeführt</a:t>
            </a:r>
            <a:r>
              <a:rPr lang="en-US"/>
              <a:t> </a:t>
            </a:r>
            <a:r>
              <a:rPr lang="en-US" err="1"/>
              <a:t>werden</a:t>
            </a:r>
            <a:r>
              <a:rPr lang="en-US"/>
              <a:t> </a:t>
            </a:r>
            <a:r>
              <a:rPr lang="en-US" err="1"/>
              <a:t>kann</a:t>
            </a:r>
            <a:r>
              <a:rPr lang="en-US"/>
              <a:t>.</a:t>
            </a:r>
          </a:p>
        </p:txBody>
      </p:sp>
    </p:spTree>
    <p:extLst>
      <p:ext uri="{BB962C8B-B14F-4D97-AF65-F5344CB8AC3E}">
        <p14:creationId xmlns:p14="http://schemas.microsoft.com/office/powerpoint/2010/main" val="2827741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72049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58552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092668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lnSpc>
                <a:spcPct val="100000"/>
              </a:lnSpc>
            </a:pPr>
            <a:r>
              <a:rPr lang="de-DE"/>
              <a:t>Ein Problem mit dem viele Menschen konfrontiert sind ist die der Verhaltensänderung. Oftmals fällt es schwer, antrainiertes Verhalten bei Menschen bewusst abzutrainieren oder neue Ziele im Alltag unterzubringen und zu einer Gewohnheit werden zu lassen. Es gibt viele Stellen an denen Probleme aufkommen können.</a:t>
            </a:r>
            <a:endParaRPr lang="en-US"/>
          </a:p>
          <a:p>
            <a:endParaRPr lang="en-US">
              <a:latin typeface="Calibri"/>
              <a:cs typeface="Calibri"/>
            </a:endParaRPr>
          </a:p>
        </p:txBody>
      </p:sp>
    </p:spTree>
    <p:extLst>
      <p:ext uri="{BB962C8B-B14F-4D97-AF65-F5344CB8AC3E}">
        <p14:creationId xmlns:p14="http://schemas.microsoft.com/office/powerpoint/2010/main" val="90506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atin typeface="Calibri"/>
                <a:cs typeface="Calibri"/>
              </a:rPr>
              <a:t>Bei den </a:t>
            </a:r>
            <a:r>
              <a:rPr lang="en-US" err="1">
                <a:latin typeface="Calibri"/>
                <a:cs typeface="Calibri"/>
              </a:rPr>
              <a:t>definierten</a:t>
            </a:r>
            <a:r>
              <a:rPr lang="en-US">
                <a:latin typeface="Calibri"/>
                <a:cs typeface="Calibri"/>
              </a:rPr>
              <a:t> Teil-Zielen </a:t>
            </a:r>
            <a:r>
              <a:rPr lang="en-US" err="1">
                <a:latin typeface="Calibri"/>
                <a:cs typeface="Calibri"/>
              </a:rPr>
              <a:t>handelt</a:t>
            </a:r>
            <a:r>
              <a:rPr lang="en-US">
                <a:latin typeface="Calibri"/>
                <a:cs typeface="Calibri"/>
              </a:rPr>
              <a:t> es </a:t>
            </a:r>
            <a:r>
              <a:rPr lang="en-US" err="1">
                <a:latin typeface="Calibri"/>
                <a:cs typeface="Calibri"/>
              </a:rPr>
              <a:t>sich</a:t>
            </a:r>
            <a:r>
              <a:rPr lang="en-US">
                <a:latin typeface="Calibri"/>
                <a:cs typeface="Calibri"/>
              </a:rPr>
              <a:t> um </a:t>
            </a:r>
            <a:r>
              <a:rPr lang="en-US" err="1">
                <a:latin typeface="Calibri"/>
                <a:cs typeface="Calibri"/>
              </a:rPr>
              <a:t>eine</a:t>
            </a:r>
            <a:r>
              <a:rPr lang="en-US">
                <a:latin typeface="Calibri"/>
                <a:cs typeface="Calibri"/>
              </a:rPr>
              <a:t> </a:t>
            </a:r>
            <a:r>
              <a:rPr lang="en-US" err="1">
                <a:latin typeface="Calibri"/>
                <a:cs typeface="Calibri"/>
              </a:rPr>
              <a:t>Abstraktion</a:t>
            </a:r>
            <a:r>
              <a:rPr lang="en-US">
                <a:latin typeface="Calibri"/>
                <a:cs typeface="Calibri"/>
              </a:rPr>
              <a:t> der Modelle und </a:t>
            </a:r>
            <a:r>
              <a:rPr lang="en-US" err="1">
                <a:latin typeface="Calibri"/>
                <a:cs typeface="Calibri"/>
              </a:rPr>
              <a:t>Methoden</a:t>
            </a:r>
            <a:r>
              <a:rPr lang="en-US">
                <a:latin typeface="Calibri"/>
                <a:cs typeface="Calibri"/>
              </a:rPr>
              <a:t> </a:t>
            </a:r>
            <a:r>
              <a:rPr lang="en-US" err="1">
                <a:latin typeface="Calibri"/>
                <a:cs typeface="Calibri"/>
              </a:rPr>
              <a:t>aus</a:t>
            </a:r>
            <a:r>
              <a:rPr lang="en-US">
                <a:latin typeface="Calibri"/>
                <a:cs typeface="Calibri"/>
              </a:rPr>
              <a:t> B. J. Foggs Buch "Tiny Habits". Für die </a:t>
            </a:r>
            <a:r>
              <a:rPr lang="en-US" err="1">
                <a:latin typeface="Calibri"/>
                <a:cs typeface="Calibri"/>
              </a:rPr>
              <a:t>Entwicklung</a:t>
            </a:r>
            <a:r>
              <a:rPr lang="en-US">
                <a:latin typeface="Calibri"/>
                <a:cs typeface="Calibri"/>
              </a:rPr>
              <a:t> des Systems </a:t>
            </a:r>
            <a:r>
              <a:rPr lang="en-US" err="1">
                <a:latin typeface="Calibri"/>
                <a:cs typeface="Calibri"/>
              </a:rPr>
              <a:t>werden</a:t>
            </a:r>
            <a:r>
              <a:rPr lang="en-US">
                <a:latin typeface="Calibri"/>
                <a:cs typeface="Calibri"/>
              </a:rPr>
              <a:t> </a:t>
            </a:r>
            <a:r>
              <a:rPr lang="en-US" err="1">
                <a:latin typeface="Calibri"/>
                <a:cs typeface="Calibri"/>
              </a:rPr>
              <a:t>diese</a:t>
            </a:r>
            <a:r>
              <a:rPr lang="en-US">
                <a:latin typeface="Calibri"/>
                <a:cs typeface="Calibri"/>
              </a:rPr>
              <a:t> Ziele in </a:t>
            </a:r>
            <a:r>
              <a:rPr lang="en-US" err="1">
                <a:latin typeface="Calibri"/>
                <a:cs typeface="Calibri"/>
              </a:rPr>
              <a:t>Phasen</a:t>
            </a:r>
            <a:r>
              <a:rPr lang="en-US">
                <a:latin typeface="Calibri"/>
                <a:cs typeface="Calibri"/>
              </a:rPr>
              <a:t> </a:t>
            </a:r>
            <a:r>
              <a:rPr lang="en-US" err="1">
                <a:latin typeface="Calibri"/>
                <a:cs typeface="Calibri"/>
              </a:rPr>
              <a:t>untergliedert</a:t>
            </a:r>
            <a:r>
              <a:rPr lang="en-US">
                <a:latin typeface="Calibri"/>
                <a:cs typeface="Calibri"/>
              </a:rPr>
              <a:t>. </a:t>
            </a:r>
          </a:p>
          <a:p>
            <a:endParaRPr lang="en-US">
              <a:latin typeface="Calibri"/>
              <a:cs typeface="Calibri"/>
            </a:endParaRPr>
          </a:p>
          <a:p>
            <a:r>
              <a:rPr lang="en-US">
                <a:latin typeface="Calibri"/>
                <a:cs typeface="Calibri"/>
              </a:rPr>
              <a:t>Eine </a:t>
            </a:r>
            <a:r>
              <a:rPr lang="en-US" err="1">
                <a:latin typeface="Calibri"/>
                <a:cs typeface="Calibri"/>
              </a:rPr>
              <a:t>genauere</a:t>
            </a:r>
            <a:r>
              <a:rPr lang="en-US">
                <a:latin typeface="Calibri"/>
                <a:cs typeface="Calibri"/>
              </a:rPr>
              <a:t> </a:t>
            </a:r>
            <a:r>
              <a:rPr lang="en-US" err="1">
                <a:latin typeface="Calibri"/>
                <a:cs typeface="Calibri"/>
              </a:rPr>
              <a:t>Beschreibung</a:t>
            </a:r>
            <a:r>
              <a:rPr lang="en-US">
                <a:latin typeface="Calibri"/>
                <a:cs typeface="Calibri"/>
              </a:rPr>
              <a:t> der </a:t>
            </a:r>
            <a:r>
              <a:rPr lang="en-US" err="1">
                <a:latin typeface="Calibri"/>
                <a:cs typeface="Calibri"/>
              </a:rPr>
              <a:t>Phasen</a:t>
            </a:r>
            <a:r>
              <a:rPr lang="en-US">
                <a:latin typeface="Calibri"/>
                <a:cs typeface="Calibri"/>
              </a:rPr>
              <a:t> und der </a:t>
            </a:r>
            <a:r>
              <a:rPr lang="en-US" err="1">
                <a:latin typeface="Calibri"/>
                <a:cs typeface="Calibri"/>
              </a:rPr>
              <a:t>Herleitung</a:t>
            </a:r>
            <a:r>
              <a:rPr lang="en-US">
                <a:latin typeface="Calibri"/>
                <a:cs typeface="Calibri"/>
              </a:rPr>
              <a:t> </a:t>
            </a:r>
            <a:r>
              <a:rPr lang="en-US" err="1">
                <a:latin typeface="Calibri"/>
                <a:cs typeface="Calibri"/>
              </a:rPr>
              <a:t>aus</a:t>
            </a:r>
            <a:r>
              <a:rPr lang="en-US">
                <a:latin typeface="Calibri"/>
                <a:cs typeface="Calibri"/>
              </a:rPr>
              <a:t> der </a:t>
            </a:r>
            <a:r>
              <a:rPr lang="en-US" err="1">
                <a:latin typeface="Calibri"/>
                <a:cs typeface="Calibri"/>
              </a:rPr>
              <a:t>Theorie</a:t>
            </a:r>
            <a:r>
              <a:rPr lang="en-US">
                <a:latin typeface="Calibri"/>
                <a:cs typeface="Calibri"/>
              </a:rPr>
              <a:t> </a:t>
            </a:r>
            <a:r>
              <a:rPr lang="en-US" err="1">
                <a:latin typeface="Calibri"/>
                <a:cs typeface="Calibri"/>
              </a:rPr>
              <a:t>findet</a:t>
            </a:r>
            <a:r>
              <a:rPr lang="en-US">
                <a:latin typeface="Calibri"/>
                <a:cs typeface="Calibri"/>
              </a:rPr>
              <a:t> </a:t>
            </a:r>
            <a:r>
              <a:rPr lang="en-US" err="1">
                <a:latin typeface="Calibri"/>
                <a:cs typeface="Calibri"/>
              </a:rPr>
              <a:t>im</a:t>
            </a:r>
            <a:r>
              <a:rPr lang="en-US">
                <a:latin typeface="Calibri"/>
                <a:cs typeface="Calibri"/>
              </a:rPr>
              <a:t> </a:t>
            </a:r>
            <a:r>
              <a:rPr lang="en-US" err="1">
                <a:latin typeface="Calibri"/>
                <a:cs typeface="Calibri"/>
              </a:rPr>
              <a:t>Konzept</a:t>
            </a:r>
            <a:r>
              <a:rPr lang="en-US">
                <a:latin typeface="Calibri"/>
                <a:cs typeface="Calibri"/>
              </a:rPr>
              <a:t>-Teil der </a:t>
            </a:r>
            <a:r>
              <a:rPr lang="en-US" err="1">
                <a:latin typeface="Calibri"/>
                <a:cs typeface="Calibri"/>
              </a:rPr>
              <a:t>Präsentation</a:t>
            </a:r>
            <a:r>
              <a:rPr lang="en-US">
                <a:latin typeface="Calibri"/>
                <a:cs typeface="Calibri"/>
              </a:rPr>
              <a:t> </a:t>
            </a:r>
            <a:r>
              <a:rPr lang="en-US" err="1">
                <a:latin typeface="Calibri"/>
                <a:cs typeface="Calibri"/>
              </a:rPr>
              <a:t>statt</a:t>
            </a:r>
            <a:r>
              <a:rPr lang="en-US">
                <a:latin typeface="Calibri"/>
                <a:cs typeface="Calibri"/>
              </a:rPr>
              <a:t>.</a:t>
            </a:r>
            <a:endParaRPr lang="en-US">
              <a:solidFill>
                <a:srgbClr val="000000"/>
              </a:solidFill>
              <a:latin typeface="Calibri"/>
              <a:cs typeface="Calibri"/>
            </a:endParaRPr>
          </a:p>
        </p:txBody>
      </p:sp>
    </p:spTree>
    <p:extLst>
      <p:ext uri="{BB962C8B-B14F-4D97-AF65-F5344CB8AC3E}">
        <p14:creationId xmlns:p14="http://schemas.microsoft.com/office/powerpoint/2010/main" val="309731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544999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lnSpc>
                <a:spcPct val="100000"/>
              </a:lnSpc>
            </a:pPr>
            <a:r>
              <a:rPr lang="de-DE">
                <a:cs typeface="Calibri"/>
              </a:rPr>
              <a:t>Um die Nutzer des Systems genauer Einzugrenzen wurden diese in einer Nutzer Analyse etwas Konkreter definiert. Viel eher als diese in verschiedene Nutzer Gruppen zu unterteilen, werden sie genauer eingegrenzt, da die Potenziellen Nutzer des Systems sich durch wenige Charakteristika auszeichnen. Auf diese Nutzer wird das System dann genauer angepasst und alle anderen Personengruppen werden vernachlässigt.</a:t>
            </a:r>
            <a:endParaRPr lang="en-US">
              <a:cs typeface="Calibri"/>
            </a:endParaRPr>
          </a:p>
        </p:txBody>
      </p:sp>
    </p:spTree>
    <p:extLst>
      <p:ext uri="{BB962C8B-B14F-4D97-AF65-F5344CB8AC3E}">
        <p14:creationId xmlns:p14="http://schemas.microsoft.com/office/powerpoint/2010/main" val="1925658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lnSpc>
                <a:spcPct val="100000"/>
              </a:lnSpc>
            </a:pPr>
            <a:r>
              <a:rPr lang="de-DE"/>
              <a:t>Zur besseren Beurteilung der Nutzer wurden 2 Personas Erstellt. Diese Stellen zwei unterschiedliche Potenzielle Nutzer des Systems mit ihren Problemen dar.</a:t>
            </a:r>
            <a:endParaRPr lang="en-US"/>
          </a:p>
          <a:p>
            <a:endParaRPr lang="en-US">
              <a:latin typeface="Calibri"/>
              <a:cs typeface="Calibri"/>
            </a:endParaRPr>
          </a:p>
        </p:txBody>
      </p:sp>
    </p:spTree>
    <p:extLst>
      <p:ext uri="{BB962C8B-B14F-4D97-AF65-F5344CB8AC3E}">
        <p14:creationId xmlns:p14="http://schemas.microsoft.com/office/powerpoint/2010/main" val="2079964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Konkurrenzanalyse hilft bei der Auswahl der relevanten Themenfelder für das System. </a:t>
            </a:r>
            <a:br>
              <a:rPr lang="de-DE"/>
            </a:br>
            <a:r>
              <a:rPr lang="de-DE"/>
              <a:t>Ausgesucht wurden Kategorien, die bei den konkurrierenden Systemen eine wichtige Rolle einnehmen. Diese wurden nach Bewertungen und Eigenbenutzung auf einer Skala von 1 (niedrig) - 10 (hoch) bewertet (wobei zwei Kategorien nicht gleich gewichtet werden können) . </a:t>
            </a:r>
          </a:p>
        </p:txBody>
      </p:sp>
    </p:spTree>
    <p:extLst>
      <p:ext uri="{BB962C8B-B14F-4D97-AF65-F5344CB8AC3E}">
        <p14:creationId xmlns:p14="http://schemas.microsoft.com/office/powerpoint/2010/main" val="2301901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1270000" y="1638300"/>
            <a:ext cx="10464800" cy="3302000"/>
          </a:xfrm>
          <a:prstGeom prst="rect">
            <a:avLst/>
          </a:prstGeom>
        </p:spPr>
        <p:txBody>
          <a:bodyPr anchor="b"/>
          <a:lstStyle/>
          <a:p>
            <a:r>
              <a:t>Titeltext</a:t>
            </a:r>
          </a:p>
        </p:txBody>
      </p:sp>
      <p:sp>
        <p:nvSpPr>
          <p:cNvPr id="12" name="Textebene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94" name="–Christian Bauer"/>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–Christian Bauer</a:t>
            </a:r>
          </a:p>
        </p:txBody>
      </p:sp>
      <p:sp>
        <p:nvSpPr>
          <p:cNvPr id="95" name="„Zitat hier eingeben.“"/>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„Zitat hier eingeben.“ </a:t>
            </a:r>
          </a:p>
        </p:txBody>
      </p:sp>
      <p:sp>
        <p:nvSpPr>
          <p:cNvPr id="96"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3" name="Bild"/>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1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18" name="Titeltext"/>
          <p:cNvSpPr txBox="1">
            <a:spLocks noGrp="1"/>
          </p:cNvSpPr>
          <p:nvPr>
            <p:ph type="title"/>
          </p:nvPr>
        </p:nvSpPr>
        <p:spPr>
          <a:xfrm>
            <a:off x="952500" y="444500"/>
            <a:ext cx="11099800" cy="2159000"/>
          </a:xfrm>
          <a:prstGeom prst="rect">
            <a:avLst/>
          </a:prstGeom>
        </p:spPr>
        <p:txBody>
          <a:bodyPr/>
          <a:lstStyle>
            <a:lvl1pPr>
              <a:defRPr sz="7000">
                <a:latin typeface="Helvetica Light"/>
                <a:ea typeface="Helvetica Light"/>
                <a:cs typeface="Helvetica Light"/>
                <a:sym typeface="Helvetica Light"/>
              </a:defRPr>
            </a:lvl1pPr>
          </a:lstStyle>
          <a:p>
            <a:r>
              <a:t>Titeltext</a:t>
            </a:r>
          </a:p>
        </p:txBody>
      </p:sp>
      <p:grpSp>
        <p:nvGrpSpPr>
          <p:cNvPr id="122" name="Gruppieren"/>
          <p:cNvGrpSpPr/>
          <p:nvPr/>
        </p:nvGrpSpPr>
        <p:grpSpPr>
          <a:xfrm>
            <a:off x="1285431" y="-1"/>
            <a:ext cx="11724801" cy="102401"/>
            <a:chOff x="0" y="0"/>
            <a:chExt cx="11724800" cy="102399"/>
          </a:xfrm>
        </p:grpSpPr>
        <p:sp>
          <p:nvSpPr>
            <p:cNvPr id="119"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0"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1"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pic>
        <p:nvPicPr>
          <p:cNvPr id="123" name="Logo_17pt.wmf" descr="Logo_17pt.wmf"/>
          <p:cNvPicPr>
            <a:picLocks noChangeAspect="1"/>
          </p:cNvPicPr>
          <p:nvPr/>
        </p:nvPicPr>
        <p:blipFill>
          <a:blip r:embed="rId2"/>
          <a:stretch>
            <a:fillRect/>
          </a:stretch>
        </p:blipFill>
        <p:spPr>
          <a:xfrm>
            <a:off x="11008500" y="8573622"/>
            <a:ext cx="1492393" cy="869245"/>
          </a:xfrm>
          <a:prstGeom prst="rect">
            <a:avLst/>
          </a:prstGeom>
          <a:ln w="12700">
            <a:miter lim="400000"/>
          </a:ln>
        </p:spPr>
      </p:pic>
      <p:sp>
        <p:nvSpPr>
          <p:cNvPr id="124"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31" name="Titeltext"/>
          <p:cNvSpPr txBox="1">
            <a:spLocks noGrp="1"/>
          </p:cNvSpPr>
          <p:nvPr>
            <p:ph type="title"/>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r>
              <a:t>Titeltext</a:t>
            </a:r>
          </a:p>
        </p:txBody>
      </p:sp>
      <p:grpSp>
        <p:nvGrpSpPr>
          <p:cNvPr id="135" name="Gruppieren"/>
          <p:cNvGrpSpPr/>
          <p:nvPr/>
        </p:nvGrpSpPr>
        <p:grpSpPr>
          <a:xfrm>
            <a:off x="1285431" y="-1"/>
            <a:ext cx="11724801" cy="102401"/>
            <a:chOff x="0" y="0"/>
            <a:chExt cx="11724800" cy="102399"/>
          </a:xfrm>
        </p:grpSpPr>
        <p:sp>
          <p:nvSpPr>
            <p:cNvPr id="132"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3"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4"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sp>
        <p:nvSpPr>
          <p:cNvPr id="136"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20" name="Bild"/>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eltext"/>
          <p:cNvSpPr txBox="1">
            <a:spLocks noGrp="1"/>
          </p:cNvSpPr>
          <p:nvPr>
            <p:ph type="title"/>
          </p:nvPr>
        </p:nvSpPr>
        <p:spPr>
          <a:xfrm>
            <a:off x="1270000" y="6718300"/>
            <a:ext cx="10464800" cy="1422400"/>
          </a:xfrm>
          <a:prstGeom prst="rect">
            <a:avLst/>
          </a:prstGeom>
        </p:spPr>
        <p:txBody>
          <a:bodyPr anchor="b"/>
          <a:lstStyle/>
          <a:p>
            <a:r>
              <a:t>Titeltext</a:t>
            </a:r>
          </a:p>
        </p:txBody>
      </p:sp>
      <p:sp>
        <p:nvSpPr>
          <p:cNvPr id="22" name="Textebene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2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30" name="Titeltext"/>
          <p:cNvSpPr txBox="1">
            <a:spLocks noGrp="1"/>
          </p:cNvSpPr>
          <p:nvPr>
            <p:ph type="title"/>
          </p:nvPr>
        </p:nvSpPr>
        <p:spPr>
          <a:xfrm>
            <a:off x="1270000" y="3225800"/>
            <a:ext cx="10464800" cy="3302000"/>
          </a:xfrm>
          <a:prstGeom prst="rect">
            <a:avLst/>
          </a:prstGeom>
        </p:spPr>
        <p:txBody>
          <a:bodyPr/>
          <a:lstStyle/>
          <a:p>
            <a:r>
              <a:t>Titeltext</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38" name="Bild"/>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eltext"/>
          <p:cNvSpPr txBox="1">
            <a:spLocks noGrp="1"/>
          </p:cNvSpPr>
          <p:nvPr>
            <p:ph type="title"/>
          </p:nvPr>
        </p:nvSpPr>
        <p:spPr>
          <a:xfrm>
            <a:off x="952500" y="635000"/>
            <a:ext cx="5334000" cy="3987800"/>
          </a:xfrm>
          <a:prstGeom prst="rect">
            <a:avLst/>
          </a:prstGeom>
        </p:spPr>
        <p:txBody>
          <a:bodyPr anchor="b"/>
          <a:lstStyle>
            <a:lvl1pPr>
              <a:defRPr sz="6000"/>
            </a:lvl1pPr>
          </a:lstStyle>
          <a:p>
            <a:r>
              <a:t>Titeltext</a:t>
            </a:r>
          </a:p>
        </p:txBody>
      </p:sp>
      <p:sp>
        <p:nvSpPr>
          <p:cNvPr id="40" name="Textebene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4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48" name="Titeltext"/>
          <p:cNvSpPr txBox="1">
            <a:spLocks noGrp="1"/>
          </p:cNvSpPr>
          <p:nvPr>
            <p:ph type="title"/>
          </p:nvPr>
        </p:nvSpPr>
        <p:spPr>
          <a:prstGeom prst="rect">
            <a:avLst/>
          </a:prstGeom>
        </p:spPr>
        <p:txBody>
          <a:bodyPr/>
          <a:lstStyle/>
          <a:p>
            <a:r>
              <a:t>Titeltext</a:t>
            </a:r>
          </a:p>
        </p:txBody>
      </p:sp>
      <p:sp>
        <p:nvSpPr>
          <p:cNvPr id="4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56" name="Titeltext"/>
          <p:cNvSpPr txBox="1">
            <a:spLocks noGrp="1"/>
          </p:cNvSpPr>
          <p:nvPr>
            <p:ph type="title"/>
          </p:nvPr>
        </p:nvSpPr>
        <p:spPr>
          <a:prstGeom prst="rect">
            <a:avLst/>
          </a:prstGeom>
        </p:spPr>
        <p:txBody>
          <a:bodyPr/>
          <a:lstStyle/>
          <a:p>
            <a:r>
              <a:t>Titeltext</a:t>
            </a:r>
          </a:p>
        </p:txBody>
      </p:sp>
      <p:sp>
        <p:nvSpPr>
          <p:cNvPr id="57"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Rechteck"/>
          <p:cNvSpPr/>
          <p:nvPr/>
        </p:nvSpPr>
        <p:spPr>
          <a:xfrm>
            <a:off x="-87859" y="-876298"/>
            <a:ext cx="11651941" cy="1072156"/>
          </a:xfrm>
          <a:prstGeom prst="rect">
            <a:avLst/>
          </a:prstGeom>
          <a:solidFill>
            <a:schemeClr val="accent1">
              <a:hueOff val="114395"/>
              <a:lumOff val="-24975"/>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66" name="Bild"/>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7" name="Titeltext"/>
          <p:cNvSpPr txBox="1">
            <a:spLocks noGrp="1"/>
          </p:cNvSpPr>
          <p:nvPr>
            <p:ph type="title"/>
          </p:nvPr>
        </p:nvSpPr>
        <p:spPr>
          <a:prstGeom prst="rect">
            <a:avLst/>
          </a:prstGeom>
        </p:spPr>
        <p:txBody>
          <a:bodyPr/>
          <a:lstStyle/>
          <a:p>
            <a:r>
              <a:t>Titeltext</a:t>
            </a:r>
          </a:p>
        </p:txBody>
      </p:sp>
      <p:sp>
        <p:nvSpPr>
          <p:cNvPr id="68" name="Textebene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Textebene 1</a:t>
            </a:r>
          </a:p>
          <a:p>
            <a:pPr lvl="1"/>
            <a:r>
              <a:t>Textebene 2</a:t>
            </a:r>
          </a:p>
          <a:p>
            <a:pPr lvl="2"/>
            <a:r>
              <a:t>Textebene 3</a:t>
            </a:r>
          </a:p>
          <a:p>
            <a:pPr lvl="3"/>
            <a:r>
              <a:t>Textebene 4</a:t>
            </a:r>
          </a:p>
          <a:p>
            <a:pPr lvl="4"/>
            <a:r>
              <a:t>Textebene 5</a:t>
            </a:r>
          </a:p>
        </p:txBody>
      </p:sp>
      <p:sp>
        <p:nvSpPr>
          <p:cNvPr id="69" name="Foliennumm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76" name="Textebene 1…"/>
          <p:cNvSpPr txBox="1">
            <a:spLocks noGrp="1"/>
          </p:cNvSpPr>
          <p:nvPr>
            <p:ph type="body" idx="1"/>
          </p:nvPr>
        </p:nvSpPr>
        <p:spPr>
          <a:xfrm>
            <a:off x="952500" y="1270000"/>
            <a:ext cx="11099800" cy="72136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7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84" name="Bild"/>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5" name="Bild"/>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6" name="Bild"/>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Titeltext</a:t>
            </a:r>
          </a:p>
        </p:txBody>
      </p:sp>
      <p:sp>
        <p:nvSpPr>
          <p:cNvPr id="3" name="Textebene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hrspa/EntwicklungsProjektWS2022-23-Chris-Marko-Annika/blob/main/EP_Entw%C3%BCrfe%20-%20Konzeptentwurf.jpg"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Slideguide v0.1"/>
          <p:cNvSpPr txBox="1"/>
          <p:nvPr/>
        </p:nvSpPr>
        <p:spPr>
          <a:xfrm>
            <a:off x="766967" y="4603750"/>
            <a:ext cx="5735433"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spAutoFit/>
          </a:bodyPr>
          <a:lstStyle>
            <a:lvl1pPr algn="l">
              <a:defRPr sz="1700" b="0">
                <a:latin typeface="PT Sans"/>
                <a:ea typeface="PT Sans"/>
                <a:cs typeface="PT Sans"/>
                <a:sym typeface="PT Sans"/>
              </a:defRPr>
            </a:lvl1pPr>
          </a:lstStyle>
          <a:p>
            <a:r>
              <a:rPr lang="de-DE">
                <a:latin typeface="Roboto Slab Bold"/>
              </a:rPr>
              <a:t>Marko </a:t>
            </a:r>
            <a:r>
              <a:rPr lang="de-DE" err="1">
                <a:latin typeface="Roboto Slab Bold"/>
              </a:rPr>
              <a:t>Karaburda</a:t>
            </a:r>
            <a:r>
              <a:rPr lang="de-DE">
                <a:latin typeface="Roboto Slab Bold"/>
              </a:rPr>
              <a:t>, Christian </a:t>
            </a:r>
            <a:r>
              <a:rPr lang="de-DE" err="1">
                <a:latin typeface="Roboto Slab Bold"/>
              </a:rPr>
              <a:t>Pankiv</a:t>
            </a:r>
            <a:r>
              <a:rPr lang="de-DE">
                <a:latin typeface="Roboto Slab Bold"/>
              </a:rPr>
              <a:t>, Annika Lenneper</a:t>
            </a:r>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en-US" altLang="zh-MO" err="1"/>
              <a:t>Entwicklungsprojekt</a:t>
            </a:r>
            <a:r>
              <a:rPr lang="en-US" altLang="zh-MO"/>
              <a:t> </a:t>
            </a:r>
            <a:r>
              <a:rPr lang="de-DE" altLang="zh-MO"/>
              <a:t>Medieninformatik </a:t>
            </a:r>
            <a:r>
              <a:rPr lang="en-US" altLang="zh-MO"/>
              <a:t>B.S.</a:t>
            </a:r>
            <a:endParaRPr lang="zh-MO"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637153"/>
            <a:ext cx="2298706" cy="6052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pPr>
              <a:lnSpc>
                <a:spcPts val="2200"/>
              </a:lnSpc>
            </a:pPr>
            <a:r>
              <a:rPr lang="de-DE"/>
              <a:t>Konkurrenzanalyse</a:t>
            </a:r>
          </a:p>
          <a:p>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A6CB9AAC-1325-C214-163E-564BE2EC74BD}"/>
              </a:ext>
            </a:extLst>
          </p:cNvPr>
          <p:cNvSpPr txBox="1"/>
          <p:nvPr/>
        </p:nvSpPr>
        <p:spPr>
          <a:xfrm>
            <a:off x="786562" y="1864018"/>
            <a:ext cx="11486587"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endParaRPr lang="de-DE" sz="1400" b="1" i="0" u="none" strike="noStrike" cap="none" spc="0" normalizeH="0" baseline="0">
              <a:ln>
                <a:noFill/>
              </a:ln>
              <a:solidFill>
                <a:srgbClr val="000000"/>
              </a:solidFill>
              <a:effectLst/>
              <a:uFillTx/>
              <a:latin typeface="Helvetica Neue"/>
              <a:ea typeface="Helvetica Neue"/>
              <a:cs typeface="Helvetica Neue"/>
            </a:endParaRPr>
          </a:p>
        </p:txBody>
      </p:sp>
      <p:pic>
        <p:nvPicPr>
          <p:cNvPr id="5" name="Grafik 5">
            <a:extLst>
              <a:ext uri="{FF2B5EF4-FFF2-40B4-BE49-F238E27FC236}">
                <a16:creationId xmlns:a16="http://schemas.microsoft.com/office/drawing/2014/main" id="{4DD107BA-DBED-A928-100F-3251189147E2}"/>
              </a:ext>
            </a:extLst>
          </p:cNvPr>
          <p:cNvPicPr>
            <a:picLocks noChangeAspect="1"/>
          </p:cNvPicPr>
          <p:nvPr/>
        </p:nvPicPr>
        <p:blipFill>
          <a:blip r:embed="rId3"/>
          <a:stretch>
            <a:fillRect/>
          </a:stretch>
        </p:blipFill>
        <p:spPr>
          <a:xfrm>
            <a:off x="760413" y="1520185"/>
            <a:ext cx="11263085" cy="6863362"/>
          </a:xfrm>
          <a:prstGeom prst="rect">
            <a:avLst/>
          </a:prstGeom>
        </p:spPr>
      </p:pic>
    </p:spTree>
    <p:extLst>
      <p:ext uri="{BB962C8B-B14F-4D97-AF65-F5344CB8AC3E}">
        <p14:creationId xmlns:p14="http://schemas.microsoft.com/office/powerpoint/2010/main" val="1835082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637153"/>
            <a:ext cx="1655903"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pPr>
              <a:lnSpc>
                <a:spcPts val="2200"/>
              </a:lnSpc>
            </a:pPr>
            <a:r>
              <a:rPr lang="de-DE"/>
              <a:t>Risikoanalyse</a:t>
            </a:r>
          </a:p>
          <a:p>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Grafik 3" descr="Ein Bild, das Tisch enthält.&#10;&#10;Beschreibung automatisch generiert.">
            <a:extLst>
              <a:ext uri="{FF2B5EF4-FFF2-40B4-BE49-F238E27FC236}">
                <a16:creationId xmlns:a16="http://schemas.microsoft.com/office/drawing/2014/main" id="{76B81C6D-54E4-028D-DFDD-EA4BB7C157BF}"/>
              </a:ext>
            </a:extLst>
          </p:cNvPr>
          <p:cNvPicPr>
            <a:picLocks noChangeAspect="1"/>
          </p:cNvPicPr>
          <p:nvPr/>
        </p:nvPicPr>
        <p:blipFill>
          <a:blip r:embed="rId3"/>
          <a:stretch>
            <a:fillRect/>
          </a:stretch>
        </p:blipFill>
        <p:spPr>
          <a:xfrm>
            <a:off x="773685" y="2733431"/>
            <a:ext cx="11488928" cy="3207683"/>
          </a:xfrm>
          <a:prstGeom prst="rect">
            <a:avLst/>
          </a:prstGeom>
        </p:spPr>
      </p:pic>
    </p:spTree>
    <p:extLst>
      <p:ext uri="{BB962C8B-B14F-4D97-AF65-F5344CB8AC3E}">
        <p14:creationId xmlns:p14="http://schemas.microsoft.com/office/powerpoint/2010/main" val="198019630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de-DE"/>
              <a:t>Theoretische Grundlagen</a:t>
            </a:r>
          </a:p>
        </p:txBody>
      </p:sp>
      <p:sp>
        <p:nvSpPr>
          <p:cNvPr id="2" name="TextBox 1">
            <a:extLst>
              <a:ext uri="{FF2B5EF4-FFF2-40B4-BE49-F238E27FC236}">
                <a16:creationId xmlns:a16="http://schemas.microsoft.com/office/drawing/2014/main" id="{1CB01A46-5D7E-8EDC-8356-9C6200C81162}"/>
              </a:ext>
            </a:extLst>
          </p:cNvPr>
          <p:cNvSpPr txBox="1"/>
          <p:nvPr/>
        </p:nvSpPr>
        <p:spPr>
          <a:xfrm>
            <a:off x="988622" y="5074937"/>
            <a:ext cx="8977767" cy="948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342900" indent="-342900" algn="l">
              <a:lnSpc>
                <a:spcPts val="2200"/>
              </a:lnSpc>
              <a:buFont typeface="Arial,Sans-Serif"/>
              <a:buChar char="•"/>
            </a:pPr>
            <a:r>
              <a:rPr lang="de-DE" b="0">
                <a:latin typeface="Roboto Slab Bold"/>
              </a:rPr>
              <a:t>Das </a:t>
            </a:r>
            <a:r>
              <a:rPr lang="de-DE" b="0" err="1">
                <a:latin typeface="Roboto Slab Bold"/>
              </a:rPr>
              <a:t>Fogg'sche</a:t>
            </a:r>
            <a:r>
              <a:rPr lang="de-DE" b="0">
                <a:latin typeface="Roboto Slab Bold"/>
              </a:rPr>
              <a:t> Verhaltensmodell</a:t>
            </a:r>
          </a:p>
          <a:p>
            <a:pPr marL="342900" indent="-342900" algn="l">
              <a:lnSpc>
                <a:spcPts val="2200"/>
              </a:lnSpc>
              <a:buFont typeface="Arial,Sans-Serif"/>
              <a:buChar char="•"/>
            </a:pPr>
            <a:r>
              <a:rPr lang="de-DE" b="0">
                <a:latin typeface="Roboto Slab Bold"/>
              </a:rPr>
              <a:t>Die 2 </a:t>
            </a:r>
            <a:r>
              <a:rPr lang="de-DE" b="0" err="1">
                <a:latin typeface="Roboto Slab Bold"/>
              </a:rPr>
              <a:t>Fogg'schen</a:t>
            </a:r>
            <a:r>
              <a:rPr lang="de-DE" b="0">
                <a:latin typeface="Roboto Slab Bold"/>
              </a:rPr>
              <a:t> Maximen</a:t>
            </a:r>
            <a:endParaRPr lang="en-US" b="0">
              <a:latin typeface="Roboto Slab Bold"/>
            </a:endParaRPr>
          </a:p>
          <a:p>
            <a:pPr marL="342900" indent="-342900" algn="l">
              <a:lnSpc>
                <a:spcPts val="2200"/>
              </a:lnSpc>
              <a:buFont typeface="Arial,Sans-Serif"/>
              <a:buChar char="•"/>
            </a:pPr>
            <a:r>
              <a:rPr lang="de-DE" b="0">
                <a:latin typeface="Roboto Slab Bold"/>
              </a:rPr>
              <a:t>Weitere Methoden und Modelle</a:t>
            </a:r>
            <a:endParaRPr lang="de-DE">
              <a:latin typeface="Roboto Slab Bold"/>
            </a:endParaRPr>
          </a:p>
        </p:txBody>
      </p:sp>
    </p:spTree>
    <p:extLst>
      <p:ext uri="{BB962C8B-B14F-4D97-AF65-F5344CB8AC3E}">
        <p14:creationId xmlns:p14="http://schemas.microsoft.com/office/powerpoint/2010/main" val="402082018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778217"/>
            <a:ext cx="4062009"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r>
              <a:rPr lang="de-DE"/>
              <a:t>Das </a:t>
            </a:r>
            <a:r>
              <a:rPr lang="de-DE" err="1"/>
              <a:t>Fogg´sche</a:t>
            </a:r>
            <a:r>
              <a:rPr lang="de-DE"/>
              <a:t> Verhaltensmodell</a:t>
            </a:r>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Grafik 3">
            <a:extLst>
              <a:ext uri="{FF2B5EF4-FFF2-40B4-BE49-F238E27FC236}">
                <a16:creationId xmlns:a16="http://schemas.microsoft.com/office/drawing/2014/main" id="{D5833618-1D04-8A40-E9B8-EF79F3254DE5}"/>
              </a:ext>
            </a:extLst>
          </p:cNvPr>
          <p:cNvPicPr>
            <a:picLocks noChangeAspect="1"/>
          </p:cNvPicPr>
          <p:nvPr/>
        </p:nvPicPr>
        <p:blipFill>
          <a:blip r:embed="rId3"/>
          <a:stretch>
            <a:fillRect/>
          </a:stretch>
        </p:blipFill>
        <p:spPr>
          <a:xfrm>
            <a:off x="2991691" y="2019665"/>
            <a:ext cx="6745624" cy="6513048"/>
          </a:xfrm>
          <a:prstGeom prst="rect">
            <a:avLst/>
          </a:prstGeom>
        </p:spPr>
      </p:pic>
    </p:spTree>
    <p:extLst>
      <p:ext uri="{BB962C8B-B14F-4D97-AF65-F5344CB8AC3E}">
        <p14:creationId xmlns:p14="http://schemas.microsoft.com/office/powerpoint/2010/main" val="285959051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778217"/>
            <a:ext cx="3286156"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r>
              <a:rPr lang="de-DE"/>
              <a:t>Die 2 </a:t>
            </a:r>
            <a:r>
              <a:rPr lang="de-DE" err="1"/>
              <a:t>Fogg´schen</a:t>
            </a:r>
            <a:r>
              <a:rPr lang="de-DE"/>
              <a:t> Maximen</a:t>
            </a:r>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75D36F10-3B58-CBD6-2A8F-ACAD53DB3BDD}"/>
              </a:ext>
            </a:extLst>
          </p:cNvPr>
          <p:cNvSpPr txBox="1"/>
          <p:nvPr/>
        </p:nvSpPr>
        <p:spPr>
          <a:xfrm>
            <a:off x="2756039" y="3547961"/>
            <a:ext cx="72542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a:latin typeface="Roboto Slab Bold"/>
              </a:rPr>
              <a:t>#1: Help people what they already want to do. </a:t>
            </a:r>
            <a:endParaRPr lang="de-DE">
              <a:latin typeface="Roboto Slab Bold"/>
            </a:endParaRPr>
          </a:p>
        </p:txBody>
      </p:sp>
      <p:sp>
        <p:nvSpPr>
          <p:cNvPr id="3" name="Textfeld 2">
            <a:extLst>
              <a:ext uri="{FF2B5EF4-FFF2-40B4-BE49-F238E27FC236}">
                <a16:creationId xmlns:a16="http://schemas.microsoft.com/office/drawing/2014/main" id="{189FD9A9-DC61-73DB-C0F0-A29D65FC913D}"/>
              </a:ext>
            </a:extLst>
          </p:cNvPr>
          <p:cNvSpPr txBox="1"/>
          <p:nvPr/>
        </p:nvSpPr>
        <p:spPr>
          <a:xfrm>
            <a:off x="2864427" y="5127082"/>
            <a:ext cx="72542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a:latin typeface="Roboto Slab Bold"/>
              </a:rPr>
              <a:t>#2: Help people feel successful. </a:t>
            </a:r>
            <a:endParaRPr lang="de-DE">
              <a:latin typeface="Roboto Slab Bold"/>
            </a:endParaRPr>
          </a:p>
        </p:txBody>
      </p:sp>
    </p:spTree>
    <p:extLst>
      <p:ext uri="{BB962C8B-B14F-4D97-AF65-F5344CB8AC3E}">
        <p14:creationId xmlns:p14="http://schemas.microsoft.com/office/powerpoint/2010/main" val="352665476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778217"/>
            <a:ext cx="3733394"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r>
              <a:rPr lang="de-DE"/>
              <a:t>Weitere Methoden und Modelle</a:t>
            </a: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0DDF7FBA-C096-9838-CFA3-929D9EBED240}"/>
              </a:ext>
            </a:extLst>
          </p:cNvPr>
          <p:cNvSpPr txBox="1"/>
          <p:nvPr/>
        </p:nvSpPr>
        <p:spPr>
          <a:xfrm>
            <a:off x="1322309" y="3399952"/>
            <a:ext cx="11243972" cy="37651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342900" lvl="2" indent="-342900" algn="l">
              <a:buFont typeface="Arial,Sans-Serif"/>
              <a:buChar char="•"/>
            </a:pPr>
            <a:r>
              <a:rPr lang="en-US" sz="1700" b="0">
                <a:latin typeface="Roboto Slab Bold"/>
              </a:rPr>
              <a:t>PAC (Person, Action, Context)</a:t>
            </a:r>
            <a:endParaRPr lang="de-DE" sz="1700" b="0">
              <a:latin typeface="Roboto Slab Bold"/>
            </a:endParaRPr>
          </a:p>
          <a:p>
            <a:pPr marL="342900" lvl="2" indent="-342900" algn="l">
              <a:buFont typeface="Arial,Sans-Serif"/>
              <a:buChar char="•"/>
            </a:pPr>
            <a:endParaRPr lang="en-US" sz="1700" b="0">
              <a:latin typeface="Roboto Slab Bold"/>
            </a:endParaRPr>
          </a:p>
          <a:p>
            <a:pPr marL="342900" lvl="2" indent="-342900" algn="l">
              <a:buFont typeface="Arial,Sans-Serif"/>
              <a:buChar char="•"/>
            </a:pPr>
            <a:r>
              <a:rPr lang="en-US" sz="1700" b="0">
                <a:latin typeface="Roboto Slab Bold"/>
              </a:rPr>
              <a:t>Swarm of Behaviors/ Magic </a:t>
            </a:r>
            <a:r>
              <a:rPr lang="en-US" sz="1700" b="0" err="1">
                <a:latin typeface="Roboto Slab Bold"/>
              </a:rPr>
              <a:t>Wanding</a:t>
            </a:r>
            <a:endParaRPr lang="en-US" sz="1700" b="0">
              <a:latin typeface="Roboto Slab Bold"/>
            </a:endParaRPr>
          </a:p>
          <a:p>
            <a:pPr marL="342900" lvl="2" indent="-342900" algn="l">
              <a:buFont typeface="Arial,Sans-Serif"/>
              <a:buChar char="•"/>
            </a:pPr>
            <a:endParaRPr lang="en-US" sz="1700" b="0">
              <a:latin typeface="Roboto Slab Bold"/>
            </a:endParaRPr>
          </a:p>
          <a:p>
            <a:pPr marL="342900" lvl="2" indent="-342900" algn="l">
              <a:buFont typeface="Arial,Sans-Serif"/>
              <a:buChar char="•"/>
            </a:pPr>
            <a:r>
              <a:rPr lang="en-US" sz="1700" b="0">
                <a:latin typeface="Roboto Slab Bold"/>
              </a:rPr>
              <a:t>Focus Mapping</a:t>
            </a:r>
          </a:p>
          <a:p>
            <a:pPr marL="342900" lvl="2" indent="-342900" algn="l">
              <a:buFont typeface="Arial,Sans-Serif"/>
              <a:buChar char="•"/>
            </a:pPr>
            <a:endParaRPr lang="en-US" sz="1700" b="0">
              <a:latin typeface="Roboto Slab Bold"/>
            </a:endParaRPr>
          </a:p>
          <a:p>
            <a:pPr marL="342900" lvl="2" indent="-342900" algn="l">
              <a:buFont typeface="Arial,Sans-Serif"/>
              <a:buChar char="•"/>
            </a:pPr>
            <a:r>
              <a:rPr lang="en-US" sz="1700" b="0">
                <a:latin typeface="Roboto Slab Bold"/>
              </a:rPr>
              <a:t>Ability Chain</a:t>
            </a:r>
            <a:endParaRPr lang="en-US"/>
          </a:p>
          <a:p>
            <a:pPr marL="342900" lvl="2" indent="-342900" algn="l">
              <a:buFont typeface="Arial,Sans-Serif"/>
              <a:buChar char="•"/>
            </a:pPr>
            <a:endParaRPr lang="en-US" sz="1700" b="0">
              <a:latin typeface="Roboto Slab Bold"/>
            </a:endParaRPr>
          </a:p>
          <a:p>
            <a:pPr marL="342900" lvl="2" indent="-342900" algn="l">
              <a:buFont typeface="Arial,Sans-Serif"/>
              <a:buChar char="•"/>
            </a:pPr>
            <a:r>
              <a:rPr lang="en-US" sz="1700" b="0">
                <a:latin typeface="Roboto Slab Bold"/>
              </a:rPr>
              <a:t>Design Flow: Easier to do</a:t>
            </a:r>
          </a:p>
          <a:p>
            <a:pPr marL="342900" lvl="2" indent="-342900" algn="l">
              <a:buFont typeface="Arial,Sans-Serif"/>
              <a:buChar char="•"/>
            </a:pPr>
            <a:endParaRPr lang="en-US" sz="1700" b="0">
              <a:latin typeface="Roboto Slab Bold"/>
            </a:endParaRPr>
          </a:p>
          <a:p>
            <a:pPr marL="342900" lvl="2" indent="-342900" algn="l">
              <a:buFont typeface="Arial,Sans-Serif"/>
              <a:buChar char="•"/>
            </a:pPr>
            <a:r>
              <a:rPr lang="en-US" sz="1700" b="0">
                <a:latin typeface="Roboto Slab Bold"/>
              </a:rPr>
              <a:t>Recipe Format: After I______, I will_____ .</a:t>
            </a:r>
          </a:p>
          <a:p>
            <a:pPr marL="342900" lvl="2" indent="-342900" algn="l">
              <a:buFont typeface="Arial,Sans-Serif"/>
              <a:buChar char="•"/>
            </a:pPr>
            <a:endParaRPr lang="en-US" sz="1700" b="0">
              <a:latin typeface="Roboto Slab Bold"/>
            </a:endParaRPr>
          </a:p>
          <a:p>
            <a:pPr marL="342900" lvl="2" indent="-342900" algn="l">
              <a:buFont typeface="Arial,Sans-Serif"/>
              <a:buChar char="•"/>
            </a:pPr>
            <a:r>
              <a:rPr lang="en-US" sz="1700" b="0">
                <a:latin typeface="Roboto Slab Bold"/>
              </a:rPr>
              <a:t>Celebration to feel Shine</a:t>
            </a:r>
          </a:p>
          <a:p>
            <a:pPr marL="342900" lvl="2" indent="-342900" algn="l">
              <a:buFont typeface="Arial,Sans-Serif"/>
              <a:buChar char="•"/>
            </a:pPr>
            <a:endParaRPr lang="en-US" sz="1700" b="0" i="0" u="none" strike="noStrike" cap="none" spc="0" normalizeH="0" baseline="0">
              <a:ln>
                <a:noFill/>
              </a:ln>
              <a:solidFill>
                <a:srgbClr val="000000"/>
              </a:solidFill>
              <a:effectLst/>
              <a:uFillTx/>
              <a:latin typeface="Roboto Slab Bold"/>
              <a:ea typeface="Helvetica Neue"/>
              <a:cs typeface="Helvetica Neue"/>
            </a:endParaRPr>
          </a:p>
        </p:txBody>
      </p:sp>
      <p:sp>
        <p:nvSpPr>
          <p:cNvPr id="3" name="Textfeld 2">
            <a:extLst>
              <a:ext uri="{FF2B5EF4-FFF2-40B4-BE49-F238E27FC236}">
                <a16:creationId xmlns:a16="http://schemas.microsoft.com/office/drawing/2014/main" id="{C661F25D-18C7-D443-F5C2-55178382E30E}"/>
              </a:ext>
            </a:extLst>
          </p:cNvPr>
          <p:cNvSpPr txBox="1"/>
          <p:nvPr/>
        </p:nvSpPr>
        <p:spPr>
          <a:xfrm>
            <a:off x="769045" y="1791210"/>
            <a:ext cx="9014786"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2100" b="0">
                <a:latin typeface="Roboto Slab Bold"/>
              </a:rPr>
              <a:t>Es kommen weitere Modelle und Methoden aus "Tiny Habits" zum </a:t>
            </a:r>
            <a:r>
              <a:rPr lang="de-DE" sz="2100" b="0" err="1">
                <a:latin typeface="Roboto Slab Bold"/>
              </a:rPr>
              <a:t>Einsetz</a:t>
            </a:r>
            <a:r>
              <a:rPr lang="de-DE" sz="2100" b="0">
                <a:latin typeface="Roboto Slab Bold"/>
              </a:rPr>
              <a:t>, beispielsweise:</a:t>
            </a:r>
            <a:endParaRPr lang="de-DE" sz="2100" b="0" i="0" u="none" strike="noStrike" cap="none" spc="0" normalizeH="0" baseline="0">
              <a:ln>
                <a:noFill/>
              </a:ln>
              <a:solidFill>
                <a:srgbClr val="000000"/>
              </a:solidFill>
              <a:effectLst/>
              <a:uFillTx/>
              <a:latin typeface="Roboto Slab Bold"/>
              <a:ea typeface="Helvetica Neue"/>
              <a:cs typeface="Helvetica Neue"/>
            </a:endParaRPr>
          </a:p>
        </p:txBody>
      </p:sp>
    </p:spTree>
    <p:extLst>
      <p:ext uri="{BB962C8B-B14F-4D97-AF65-F5344CB8AC3E}">
        <p14:creationId xmlns:p14="http://schemas.microsoft.com/office/powerpoint/2010/main" val="266394980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de-DE"/>
              <a:t>Erster Konzept-Entwurf </a:t>
            </a:r>
          </a:p>
        </p:txBody>
      </p:sp>
      <p:sp>
        <p:nvSpPr>
          <p:cNvPr id="2" name="TextBox 1">
            <a:extLst>
              <a:ext uri="{FF2B5EF4-FFF2-40B4-BE49-F238E27FC236}">
                <a16:creationId xmlns:a16="http://schemas.microsoft.com/office/drawing/2014/main" id="{1CB01A46-5D7E-8EDC-8356-9C6200C81162}"/>
              </a:ext>
            </a:extLst>
          </p:cNvPr>
          <p:cNvSpPr txBox="1"/>
          <p:nvPr/>
        </p:nvSpPr>
        <p:spPr>
          <a:xfrm>
            <a:off x="988622" y="5216001"/>
            <a:ext cx="9071423"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342900" indent="-342900" algn="l">
              <a:lnSpc>
                <a:spcPts val="2200"/>
              </a:lnSpc>
              <a:buFont typeface="Arial,Sans-Serif"/>
              <a:buChar char="•"/>
            </a:pPr>
            <a:r>
              <a:rPr lang="de-DE" b="0">
                <a:latin typeface="Roboto Slab Bold"/>
              </a:rPr>
              <a:t>Grober Ablauf</a:t>
            </a:r>
          </a:p>
          <a:p>
            <a:pPr marL="342900" indent="-342900" algn="l">
              <a:lnSpc>
                <a:spcPts val="2200"/>
              </a:lnSpc>
              <a:buFont typeface="Arial,Sans-Serif"/>
              <a:buChar char="•"/>
            </a:pPr>
            <a:r>
              <a:rPr lang="de-DE" b="0">
                <a:latin typeface="Roboto Slab Bold"/>
              </a:rPr>
              <a:t>Konzept-Tabelle</a:t>
            </a:r>
          </a:p>
        </p:txBody>
      </p:sp>
    </p:spTree>
    <p:extLst>
      <p:ext uri="{BB962C8B-B14F-4D97-AF65-F5344CB8AC3E}">
        <p14:creationId xmlns:p14="http://schemas.microsoft.com/office/powerpoint/2010/main" val="264303148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778217"/>
            <a:ext cx="1673535"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r>
              <a:rPr lang="de-DE"/>
              <a:t>Grober Ablauf</a:t>
            </a:r>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2">
            <a:extLst>
              <a:ext uri="{FF2B5EF4-FFF2-40B4-BE49-F238E27FC236}">
                <a16:creationId xmlns:a16="http://schemas.microsoft.com/office/drawing/2014/main" id="{46160353-8D02-AC54-452F-286E1480B666}"/>
              </a:ext>
            </a:extLst>
          </p:cNvPr>
          <p:cNvPicPr>
            <a:picLocks noChangeAspect="1"/>
          </p:cNvPicPr>
          <p:nvPr/>
        </p:nvPicPr>
        <p:blipFill>
          <a:blip r:embed="rId3"/>
          <a:stretch>
            <a:fillRect/>
          </a:stretch>
        </p:blipFill>
        <p:spPr>
          <a:xfrm>
            <a:off x="3630123" y="2298587"/>
            <a:ext cx="4639732" cy="5653843"/>
          </a:xfrm>
          <a:prstGeom prst="rect">
            <a:avLst/>
          </a:prstGeom>
        </p:spPr>
      </p:pic>
      <p:sp>
        <p:nvSpPr>
          <p:cNvPr id="3" name="Textfeld 2">
            <a:extLst>
              <a:ext uri="{FF2B5EF4-FFF2-40B4-BE49-F238E27FC236}">
                <a16:creationId xmlns:a16="http://schemas.microsoft.com/office/drawing/2014/main" id="{5B90B148-0588-F801-6A5D-ADFF774F660E}"/>
              </a:ext>
            </a:extLst>
          </p:cNvPr>
          <p:cNvSpPr txBox="1"/>
          <p:nvPr/>
        </p:nvSpPr>
        <p:spPr>
          <a:xfrm>
            <a:off x="12803690" y="516210"/>
            <a:ext cx="18097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l" defTabSz="584200" rtl="0" fontAlgn="auto" latinLnBrk="0" hangingPunct="0">
              <a:lnSpc>
                <a:spcPct val="100000"/>
              </a:lnSpc>
              <a:spcBef>
                <a:spcPts val="0"/>
              </a:spcBef>
              <a:spcAft>
                <a:spcPts val="0"/>
              </a:spcAft>
              <a:buClrTx/>
              <a:buSzTx/>
              <a:buFontTx/>
              <a:buNone/>
              <a:tabLst/>
            </a:pPr>
            <a:r>
              <a:rPr lang="de-DE" sz="600" err="1">
                <a:solidFill>
                  <a:schemeClr val="bg1">
                    <a:lumMod val="95000"/>
                  </a:schemeClr>
                </a:solidFill>
              </a:rPr>
              <a:t>Amogus</a:t>
            </a:r>
            <a:endParaRPr lang="de-DE" sz="600" b="1" i="0" u="none" strike="noStrike" cap="none" spc="0" normalizeH="0" baseline="0">
              <a:ln>
                <a:noFill/>
              </a:ln>
              <a:solidFill>
                <a:schemeClr val="bg1">
                  <a:lumMod val="95000"/>
                </a:schemeClr>
              </a:solidFill>
              <a:effectLst/>
              <a:uFillTx/>
              <a:latin typeface="Helvetica Neue"/>
              <a:ea typeface="Helvetica Neue"/>
              <a:cs typeface="Helvetica Neue"/>
            </a:endParaRPr>
          </a:p>
        </p:txBody>
      </p:sp>
    </p:spTree>
    <p:extLst>
      <p:ext uri="{BB962C8B-B14F-4D97-AF65-F5344CB8AC3E}">
        <p14:creationId xmlns:p14="http://schemas.microsoft.com/office/powerpoint/2010/main" val="549944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778217"/>
            <a:ext cx="1955664"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r>
              <a:rPr lang="de-DE"/>
              <a:t>Konzept-Tabelle</a:t>
            </a:r>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Textfeld 2">
            <a:extLst>
              <a:ext uri="{FF2B5EF4-FFF2-40B4-BE49-F238E27FC236}">
                <a16:creationId xmlns:a16="http://schemas.microsoft.com/office/drawing/2014/main" id="{0325C85A-2E2E-3BB1-4CE8-140C74B94E88}"/>
              </a:ext>
            </a:extLst>
          </p:cNvPr>
          <p:cNvSpPr txBox="1"/>
          <p:nvPr/>
        </p:nvSpPr>
        <p:spPr>
          <a:xfrm>
            <a:off x="769108" y="1781713"/>
            <a:ext cx="11466584"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de-DE" sz="1400">
                <a:latin typeface="Roboto Slab Bold"/>
              </a:rPr>
              <a:t>GitHub: </a:t>
            </a:r>
            <a:r>
              <a:rPr lang="de-DE" sz="1400">
                <a:latin typeface="Roboto Slab Bold"/>
                <a:hlinkClick r:id="rId3"/>
              </a:rPr>
              <a:t>Konzept-Tabelle</a:t>
            </a:r>
            <a:endParaRPr lang="de-DE" sz="1400">
              <a:latin typeface="Roboto Slab Bold"/>
            </a:endParaRPr>
          </a:p>
        </p:txBody>
      </p:sp>
    </p:spTree>
    <p:extLst>
      <p:ext uri="{BB962C8B-B14F-4D97-AF65-F5344CB8AC3E}">
        <p14:creationId xmlns:p14="http://schemas.microsoft.com/office/powerpoint/2010/main" val="404242627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657231"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Inhalt</a:t>
            </a: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2" name="Wie lange sollten Texte laufen?"/>
          <p:cNvSpPr txBox="1"/>
          <p:nvPr/>
        </p:nvSpPr>
        <p:spPr>
          <a:xfrm>
            <a:off x="768350" y="1653024"/>
            <a:ext cx="5723118" cy="5057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algn="l">
              <a:lnSpc>
                <a:spcPts val="2200"/>
              </a:lnSpc>
              <a:defRPr sz="1700" b="0">
                <a:latin typeface="Roboto Slab Bold"/>
                <a:ea typeface="Roboto Slab Bold"/>
                <a:cs typeface="Roboto Slab Bold"/>
                <a:sym typeface="Roboto Slab Bold"/>
              </a:defRPr>
            </a:lvl1pPr>
          </a:lstStyle>
          <a:p>
            <a:r>
              <a:rPr lang="de-DE" sz="2100"/>
              <a:t>Das Projekt</a:t>
            </a:r>
          </a:p>
          <a:p>
            <a:pPr marL="285750" indent="-285750">
              <a:buFont typeface="Arial"/>
              <a:buChar char="•"/>
            </a:pPr>
            <a:r>
              <a:rPr lang="de-DE"/>
              <a:t>Problemstellung</a:t>
            </a:r>
          </a:p>
          <a:p>
            <a:pPr marL="285750" indent="-285750">
              <a:buFont typeface="Arial"/>
              <a:buChar char="•"/>
            </a:pPr>
            <a:r>
              <a:rPr lang="de-DE"/>
              <a:t>Zieldefinition</a:t>
            </a:r>
          </a:p>
          <a:p>
            <a:pPr marL="285750" indent="-285750">
              <a:buFont typeface="Arial"/>
              <a:buChar char="•"/>
            </a:pPr>
            <a:endParaRPr lang="de-DE"/>
          </a:p>
          <a:p>
            <a:r>
              <a:rPr lang="de-DE" sz="2100"/>
              <a:t>Problemraum-Analyse</a:t>
            </a:r>
          </a:p>
          <a:p>
            <a:pPr marL="285750" indent="-285750">
              <a:buFont typeface="Arial"/>
              <a:buChar char="•"/>
            </a:pPr>
            <a:r>
              <a:rPr lang="de-DE"/>
              <a:t>Benutzeranalyse</a:t>
            </a:r>
          </a:p>
          <a:p>
            <a:pPr marL="285750" indent="-285750">
              <a:buFont typeface="Arial"/>
              <a:buChar char="•"/>
            </a:pPr>
            <a:r>
              <a:rPr lang="de-DE"/>
              <a:t>Konkurrenzanalyse</a:t>
            </a:r>
          </a:p>
          <a:p>
            <a:pPr marL="285750" indent="-285750">
              <a:buFont typeface="Arial"/>
              <a:buChar char="•"/>
            </a:pPr>
            <a:r>
              <a:rPr lang="de-DE"/>
              <a:t>Risikoanalyse</a:t>
            </a:r>
          </a:p>
          <a:p>
            <a:endParaRPr lang="de-DE"/>
          </a:p>
          <a:p>
            <a:r>
              <a:rPr lang="de-DE" sz="2100"/>
              <a:t>Theoretische Grundlagen</a:t>
            </a:r>
          </a:p>
          <a:p>
            <a:pPr marL="342900" indent="-342900">
              <a:buFont typeface="Arial"/>
              <a:buChar char="•"/>
            </a:pPr>
            <a:r>
              <a:rPr lang="de-DE"/>
              <a:t>Das </a:t>
            </a:r>
            <a:r>
              <a:rPr lang="de-DE" err="1"/>
              <a:t>Fogg'sche</a:t>
            </a:r>
            <a:r>
              <a:rPr lang="de-DE"/>
              <a:t> Verhaltensmodell</a:t>
            </a:r>
            <a:endParaRPr lang="de-DE" sz="2100"/>
          </a:p>
          <a:p>
            <a:pPr marL="342900" indent="-342900">
              <a:buFont typeface="Arial"/>
              <a:buChar char="•"/>
            </a:pPr>
            <a:r>
              <a:rPr lang="de-DE"/>
              <a:t>Die 2 </a:t>
            </a:r>
            <a:r>
              <a:rPr lang="de-DE" err="1"/>
              <a:t>Fogg'schen</a:t>
            </a:r>
            <a:r>
              <a:rPr lang="de-DE"/>
              <a:t> Maximen</a:t>
            </a:r>
          </a:p>
          <a:p>
            <a:pPr marL="342900" indent="-342900">
              <a:buFont typeface="Arial"/>
              <a:buChar char="•"/>
            </a:pPr>
            <a:r>
              <a:rPr lang="de-DE"/>
              <a:t>Weitere Methoden und Modelle</a:t>
            </a:r>
          </a:p>
          <a:p>
            <a:endParaRPr lang="de-DE"/>
          </a:p>
          <a:p>
            <a:r>
              <a:rPr lang="de-DE" sz="2100"/>
              <a:t>Erster Konzept-Entwurf</a:t>
            </a:r>
          </a:p>
          <a:p>
            <a:pPr marL="342900" indent="-342900">
              <a:buFont typeface="Arial"/>
              <a:buChar char="•"/>
            </a:pPr>
            <a:r>
              <a:rPr lang="de-DE"/>
              <a:t>Grober Ablauf</a:t>
            </a:r>
            <a:endParaRPr lang="de-DE" sz="2100"/>
          </a:p>
          <a:p>
            <a:pPr marL="342900" indent="-342900">
              <a:buFont typeface="Arial"/>
              <a:buChar char="•"/>
            </a:pPr>
            <a:r>
              <a:rPr lang="de-DE"/>
              <a:t>Konzept-Tabelle </a:t>
            </a:r>
          </a:p>
          <a:p>
            <a:pPr marL="285750" indent="-285750">
              <a:buFont typeface="Arial"/>
              <a:buChar char="•"/>
            </a:pPr>
            <a:endParaRPr lang="de-DE"/>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de-DE"/>
              <a:t>Das Projekt</a:t>
            </a:r>
            <a:endParaRPr lang="en-US"/>
          </a:p>
        </p:txBody>
      </p:sp>
      <p:sp>
        <p:nvSpPr>
          <p:cNvPr id="2" name="TextBox 1">
            <a:extLst>
              <a:ext uri="{FF2B5EF4-FFF2-40B4-BE49-F238E27FC236}">
                <a16:creationId xmlns:a16="http://schemas.microsoft.com/office/drawing/2014/main" id="{1CB01A46-5D7E-8EDC-8356-9C6200C81162}"/>
              </a:ext>
            </a:extLst>
          </p:cNvPr>
          <p:cNvSpPr txBox="1"/>
          <p:nvPr/>
        </p:nvSpPr>
        <p:spPr>
          <a:xfrm>
            <a:off x="988622" y="4882300"/>
            <a:ext cx="9071423" cy="666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lnSpc>
                <a:spcPts val="2200"/>
              </a:lnSpc>
              <a:buFont typeface="Arial,Sans-Serif"/>
              <a:buChar char="•"/>
            </a:pPr>
            <a:r>
              <a:rPr lang="de-DE" b="0">
                <a:latin typeface="Roboto Slab Bold"/>
              </a:rPr>
              <a:t>Problemstellung</a:t>
            </a:r>
            <a:endParaRPr lang="en-US" b="0">
              <a:latin typeface="Roboto Slab Bold"/>
            </a:endParaRPr>
          </a:p>
          <a:p>
            <a:pPr marL="285750" marR="0" indent="-285750" algn="l" defTabSz="584200">
              <a:lnSpc>
                <a:spcPts val="2200"/>
              </a:lnSpc>
              <a:spcBef>
                <a:spcPts val="0"/>
              </a:spcBef>
              <a:spcAft>
                <a:spcPts val="0"/>
              </a:spcAft>
              <a:buFont typeface="Arial,Sans-Serif"/>
              <a:buChar char="•"/>
              <a:tabLst/>
            </a:pPr>
            <a:r>
              <a:rPr lang="de-DE" b="0">
                <a:latin typeface="Roboto Slab Bold"/>
              </a:rPr>
              <a:t>Zieldefinition</a:t>
            </a:r>
            <a:endParaRPr lang="en-US">
              <a:latin typeface="Roboto Slab Bold"/>
            </a:endParaRPr>
          </a:p>
        </p:txBody>
      </p:sp>
    </p:spTree>
    <p:extLst>
      <p:ext uri="{BB962C8B-B14F-4D97-AF65-F5344CB8AC3E}">
        <p14:creationId xmlns:p14="http://schemas.microsoft.com/office/powerpoint/2010/main" val="176912987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637153"/>
            <a:ext cx="1925207"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pPr>
              <a:lnSpc>
                <a:spcPts val="2200"/>
              </a:lnSpc>
            </a:pPr>
            <a:r>
              <a:rPr lang="de-DE"/>
              <a:t>Problemstellung</a:t>
            </a:r>
            <a:endParaRPr lang="en-US"/>
          </a:p>
          <a:p>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Box 1">
            <a:extLst>
              <a:ext uri="{FF2B5EF4-FFF2-40B4-BE49-F238E27FC236}">
                <a16:creationId xmlns:a16="http://schemas.microsoft.com/office/drawing/2014/main" id="{39DF7FCA-5AD2-2701-18AF-FD733838E939}"/>
              </a:ext>
            </a:extLst>
          </p:cNvPr>
          <p:cNvSpPr txBox="1"/>
          <p:nvPr/>
        </p:nvSpPr>
        <p:spPr>
          <a:xfrm>
            <a:off x="1029496" y="1550644"/>
            <a:ext cx="1111585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endParaRPr lang="de-DE" sz="1800" b="0">
              <a:latin typeface="Roboto Slab Bold"/>
            </a:endParaRPr>
          </a:p>
        </p:txBody>
      </p:sp>
      <p:pic>
        <p:nvPicPr>
          <p:cNvPr id="5" name="Picture 5">
            <a:extLst>
              <a:ext uri="{FF2B5EF4-FFF2-40B4-BE49-F238E27FC236}">
                <a16:creationId xmlns:a16="http://schemas.microsoft.com/office/drawing/2014/main" id="{2E6B45B6-4F18-A0A8-904C-6957E7721786}"/>
              </a:ext>
            </a:extLst>
          </p:cNvPr>
          <p:cNvPicPr>
            <a:picLocks noChangeAspect="1"/>
          </p:cNvPicPr>
          <p:nvPr/>
        </p:nvPicPr>
        <p:blipFill>
          <a:blip r:embed="rId3"/>
          <a:stretch>
            <a:fillRect/>
          </a:stretch>
        </p:blipFill>
        <p:spPr>
          <a:xfrm>
            <a:off x="368557" y="1532891"/>
            <a:ext cx="12006046" cy="7480818"/>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637153"/>
            <a:ext cx="1506823" cy="6052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pPr>
              <a:lnSpc>
                <a:spcPts val="2200"/>
              </a:lnSpc>
            </a:pPr>
            <a:r>
              <a:rPr lang="de-DE"/>
              <a:t>Zieldefinition</a:t>
            </a:r>
            <a:endParaRPr lang="en-US"/>
          </a:p>
          <a:p>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Textfeld 2">
            <a:extLst>
              <a:ext uri="{FF2B5EF4-FFF2-40B4-BE49-F238E27FC236}">
                <a16:creationId xmlns:a16="http://schemas.microsoft.com/office/drawing/2014/main" id="{93CD3107-C28A-5FED-29F5-A16BB651C8F9}"/>
              </a:ext>
            </a:extLst>
          </p:cNvPr>
          <p:cNvSpPr txBox="1"/>
          <p:nvPr/>
        </p:nvSpPr>
        <p:spPr>
          <a:xfrm>
            <a:off x="772146" y="1733190"/>
            <a:ext cx="9849040" cy="21954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1700" b="0">
                <a:latin typeface="Roboto Slab Bold"/>
              </a:rPr>
              <a:t>Das System </a:t>
            </a:r>
            <a:r>
              <a:rPr lang="en-US" sz="1700" b="0" err="1">
                <a:latin typeface="Roboto Slab Bold"/>
              </a:rPr>
              <a:t>soll</a:t>
            </a:r>
            <a:r>
              <a:rPr lang="en-US" sz="1700" b="0">
                <a:latin typeface="Roboto Slab Bold"/>
              </a:rPr>
              <a:t> den User </a:t>
            </a:r>
            <a:r>
              <a:rPr lang="en-US" sz="1700" b="0" err="1">
                <a:latin typeface="Roboto Slab Bold"/>
              </a:rPr>
              <a:t>dabei</a:t>
            </a:r>
            <a:r>
              <a:rPr lang="en-US" sz="1700" b="0">
                <a:latin typeface="Roboto Slab Bold"/>
              </a:rPr>
              <a:t> </a:t>
            </a:r>
            <a:r>
              <a:rPr lang="en-US" sz="1700" b="0" err="1">
                <a:latin typeface="Roboto Slab Bold"/>
              </a:rPr>
              <a:t>unterstützen</a:t>
            </a:r>
            <a:r>
              <a:rPr lang="en-US" sz="1700" b="0">
                <a:latin typeface="Roboto Slab Bold"/>
              </a:rPr>
              <a:t>, </a:t>
            </a:r>
            <a:r>
              <a:rPr lang="en-US" sz="1700" b="0" err="1">
                <a:latin typeface="Roboto Slab Bold"/>
              </a:rPr>
              <a:t>Verhaltensweisen</a:t>
            </a:r>
            <a:r>
              <a:rPr lang="en-US" sz="1700" b="0">
                <a:latin typeface="Roboto Slab Bold"/>
              </a:rPr>
              <a:t> </a:t>
            </a:r>
            <a:r>
              <a:rPr lang="en-US" sz="1700" b="0" err="1">
                <a:latin typeface="Roboto Slab Bold"/>
              </a:rPr>
              <a:t>anzustoßen</a:t>
            </a:r>
            <a:r>
              <a:rPr lang="en-US" sz="1700" b="0">
                <a:latin typeface="Roboto Slab Bold"/>
              </a:rPr>
              <a:t> und </a:t>
            </a:r>
            <a:r>
              <a:rPr lang="en-US" sz="1700" b="0" err="1">
                <a:latin typeface="Roboto Slab Bold"/>
              </a:rPr>
              <a:t>aufrecht</a:t>
            </a:r>
            <a:r>
              <a:rPr lang="en-US" sz="1700" b="0">
                <a:latin typeface="Roboto Slab Bold"/>
              </a:rPr>
              <a:t> </a:t>
            </a:r>
            <a:r>
              <a:rPr lang="en-US" sz="1700" b="0" err="1">
                <a:latin typeface="Roboto Slab Bold"/>
              </a:rPr>
              <a:t>zu</a:t>
            </a:r>
            <a:r>
              <a:rPr lang="en-US" sz="1700" b="0">
                <a:latin typeface="Roboto Slab Bold"/>
              </a:rPr>
              <a:t> </a:t>
            </a:r>
            <a:r>
              <a:rPr lang="en-US" sz="1700" b="0" err="1">
                <a:latin typeface="Roboto Slab Bold"/>
              </a:rPr>
              <a:t>erhalten</a:t>
            </a:r>
            <a:r>
              <a:rPr lang="en-US" sz="1700" b="0">
                <a:latin typeface="Roboto Slab Bold"/>
              </a:rPr>
              <a:t>, die dem von </a:t>
            </a:r>
            <a:r>
              <a:rPr lang="en-US" sz="1700" b="0" err="1">
                <a:latin typeface="Roboto Slab Bold"/>
              </a:rPr>
              <a:t>ihm</a:t>
            </a:r>
            <a:r>
              <a:rPr lang="en-US" sz="1700" b="0">
                <a:latin typeface="Roboto Slab Bold"/>
              </a:rPr>
              <a:t> </a:t>
            </a:r>
            <a:r>
              <a:rPr lang="en-US" sz="1700" b="0" err="1">
                <a:latin typeface="Roboto Slab Bold"/>
              </a:rPr>
              <a:t>selbst</a:t>
            </a:r>
            <a:r>
              <a:rPr lang="en-US" sz="1700" b="0">
                <a:latin typeface="Roboto Slab Bold"/>
              </a:rPr>
              <a:t> </a:t>
            </a:r>
            <a:r>
              <a:rPr lang="en-US" sz="1700" b="0" err="1">
                <a:latin typeface="Roboto Slab Bold"/>
              </a:rPr>
              <a:t>gesetzten</a:t>
            </a:r>
            <a:r>
              <a:rPr lang="en-US" sz="1700" b="0">
                <a:latin typeface="Roboto Slab Bold"/>
              </a:rPr>
              <a:t> Ziel </a:t>
            </a:r>
            <a:r>
              <a:rPr lang="en-US" sz="1700" b="0" err="1">
                <a:latin typeface="Roboto Slab Bold"/>
              </a:rPr>
              <a:t>dienlich</a:t>
            </a:r>
            <a:r>
              <a:rPr lang="en-US" sz="1700" b="0">
                <a:latin typeface="Roboto Slab Bold"/>
              </a:rPr>
              <a:t> </a:t>
            </a:r>
            <a:r>
              <a:rPr lang="en-US" sz="1700" b="0" err="1">
                <a:latin typeface="Roboto Slab Bold"/>
              </a:rPr>
              <a:t>sind</a:t>
            </a:r>
            <a:r>
              <a:rPr lang="en-US" sz="1700" b="0">
                <a:latin typeface="Roboto Slab Bold"/>
              </a:rPr>
              <a:t>. Dabei </a:t>
            </a:r>
            <a:r>
              <a:rPr lang="en-US" sz="1700" b="0" err="1">
                <a:latin typeface="Roboto Slab Bold"/>
              </a:rPr>
              <a:t>werden</a:t>
            </a:r>
            <a:r>
              <a:rPr lang="en-US" sz="1700" b="0">
                <a:latin typeface="Roboto Slab Bold"/>
              </a:rPr>
              <a:t> die </a:t>
            </a:r>
            <a:r>
              <a:rPr lang="en-US" sz="1700" b="0" err="1">
                <a:latin typeface="Roboto Slab Bold"/>
              </a:rPr>
              <a:t>verhaltenspsychologischen</a:t>
            </a:r>
            <a:r>
              <a:rPr lang="en-US" sz="1700" b="0">
                <a:latin typeface="Roboto Slab Bold"/>
              </a:rPr>
              <a:t> Modelle und </a:t>
            </a:r>
            <a:r>
              <a:rPr lang="en-US" sz="1700" b="0" err="1">
                <a:latin typeface="Roboto Slab Bold"/>
              </a:rPr>
              <a:t>Methoden</a:t>
            </a:r>
            <a:r>
              <a:rPr lang="en-US" sz="1700" b="0">
                <a:latin typeface="Roboto Slab Bold"/>
              </a:rPr>
              <a:t> </a:t>
            </a:r>
            <a:r>
              <a:rPr lang="en-US" sz="1700" b="0" err="1">
                <a:latin typeface="Roboto Slab Bold"/>
              </a:rPr>
              <a:t>genutzt</a:t>
            </a:r>
            <a:r>
              <a:rPr lang="en-US" sz="1700" b="0">
                <a:latin typeface="Roboto Slab Bold"/>
              </a:rPr>
              <a:t>, die B.J. Fogg in </a:t>
            </a:r>
            <a:r>
              <a:rPr lang="en-US" sz="1700" b="0" err="1">
                <a:latin typeface="Roboto Slab Bold"/>
              </a:rPr>
              <a:t>seinem</a:t>
            </a:r>
            <a:r>
              <a:rPr lang="en-US" sz="1700" b="0">
                <a:latin typeface="Roboto Slab Bold"/>
              </a:rPr>
              <a:t> Buch "Tiny Habits" </a:t>
            </a:r>
            <a:r>
              <a:rPr lang="en-US" sz="1700" b="0" err="1">
                <a:latin typeface="Roboto Slab Bold"/>
              </a:rPr>
              <a:t>beschreibt</a:t>
            </a:r>
            <a:r>
              <a:rPr lang="en-US" sz="1700" b="0">
                <a:latin typeface="Roboto Slab Bold"/>
              </a:rPr>
              <a:t>. Der </a:t>
            </a:r>
            <a:r>
              <a:rPr lang="en-US" sz="1700" b="0" err="1">
                <a:latin typeface="Roboto Slab Bold"/>
              </a:rPr>
              <a:t>Prozess</a:t>
            </a:r>
            <a:r>
              <a:rPr lang="en-US" sz="1700" b="0">
                <a:latin typeface="Roboto Slab Bold"/>
              </a:rPr>
              <a:t> </a:t>
            </a:r>
            <a:r>
              <a:rPr lang="en-US" sz="1700" b="0" err="1">
                <a:latin typeface="Roboto Slab Bold"/>
              </a:rPr>
              <a:t>gliedert</a:t>
            </a:r>
            <a:r>
              <a:rPr lang="en-US" sz="1700" b="0">
                <a:latin typeface="Roboto Slab Bold"/>
              </a:rPr>
              <a:t> </a:t>
            </a:r>
            <a:r>
              <a:rPr lang="en-US" sz="1700" b="0" err="1">
                <a:latin typeface="Roboto Slab Bold"/>
              </a:rPr>
              <a:t>sich</a:t>
            </a:r>
            <a:r>
              <a:rPr lang="en-US" sz="1700" b="0">
                <a:latin typeface="Roboto Slab Bold"/>
              </a:rPr>
              <a:t> in die </a:t>
            </a:r>
            <a:r>
              <a:rPr lang="en-US" sz="1700" b="0" err="1">
                <a:latin typeface="Roboto Slab Bold"/>
              </a:rPr>
              <a:t>folgenden</a:t>
            </a:r>
            <a:r>
              <a:rPr lang="en-US" sz="1700" b="0">
                <a:latin typeface="Roboto Slab Bold"/>
              </a:rPr>
              <a:t> Teil-Ziele, die in </a:t>
            </a:r>
            <a:r>
              <a:rPr lang="en-US" sz="1700" b="0" err="1">
                <a:latin typeface="Roboto Slab Bold"/>
              </a:rPr>
              <a:t>ihrer</a:t>
            </a:r>
            <a:r>
              <a:rPr lang="en-US" sz="1700" b="0">
                <a:latin typeface="Roboto Slab Bold"/>
              </a:rPr>
              <a:t> </a:t>
            </a:r>
            <a:r>
              <a:rPr lang="en-US" sz="1700" b="0" err="1">
                <a:latin typeface="Roboto Slab Bold"/>
              </a:rPr>
              <a:t>Reihenfolge</a:t>
            </a:r>
            <a:r>
              <a:rPr lang="en-US" sz="1700" b="0">
                <a:latin typeface="Roboto Slab Bold"/>
              </a:rPr>
              <a:t> </a:t>
            </a:r>
            <a:r>
              <a:rPr lang="en-US" sz="1700" b="0" err="1">
                <a:latin typeface="Roboto Slab Bold"/>
              </a:rPr>
              <a:t>aufeinander</a:t>
            </a:r>
            <a:r>
              <a:rPr lang="en-US" sz="1700" b="0">
                <a:latin typeface="Roboto Slab Bold"/>
              </a:rPr>
              <a:t> </a:t>
            </a:r>
            <a:r>
              <a:rPr lang="en-US" sz="1700" b="0" err="1">
                <a:latin typeface="Roboto Slab Bold"/>
              </a:rPr>
              <a:t>aufbauen</a:t>
            </a:r>
            <a:r>
              <a:rPr lang="en-US" sz="1700" b="0">
                <a:latin typeface="Roboto Slab Bold"/>
              </a:rPr>
              <a:t>:</a:t>
            </a:r>
          </a:p>
          <a:p>
            <a:pPr marL="342900" indent="-342900" algn="l">
              <a:buFont typeface="Arial"/>
              <a:buChar char="•"/>
            </a:pPr>
            <a:endParaRPr lang="en-US" sz="1700" b="0"/>
          </a:p>
          <a:p>
            <a:pPr algn="l"/>
            <a:endParaRPr lang="en-US" sz="1700" b="0"/>
          </a:p>
          <a:p>
            <a:pPr marL="342900" lvl="2" indent="-342900" algn="l">
              <a:buFont typeface="Arial"/>
              <a:buChar char="•"/>
            </a:pPr>
            <a:endParaRPr lang="en-US" sz="1700" b="0"/>
          </a:p>
        </p:txBody>
      </p:sp>
      <p:sp>
        <p:nvSpPr>
          <p:cNvPr id="4" name="Textfeld 3">
            <a:extLst>
              <a:ext uri="{FF2B5EF4-FFF2-40B4-BE49-F238E27FC236}">
                <a16:creationId xmlns:a16="http://schemas.microsoft.com/office/drawing/2014/main" id="{F64D9729-46EC-F23D-808A-8496A82143F0}"/>
              </a:ext>
            </a:extLst>
          </p:cNvPr>
          <p:cNvSpPr txBox="1"/>
          <p:nvPr/>
        </p:nvSpPr>
        <p:spPr>
          <a:xfrm>
            <a:off x="1253309" y="3403253"/>
            <a:ext cx="9600946" cy="42883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342900" marR="0" indent="-342900" algn="l" defTabSz="584200">
              <a:lnSpc>
                <a:spcPct val="100000"/>
              </a:lnSpc>
              <a:spcBef>
                <a:spcPts val="0"/>
              </a:spcBef>
              <a:spcAft>
                <a:spcPts val="0"/>
              </a:spcAft>
              <a:buFont typeface="Arial,Sans-Serif"/>
              <a:buChar char="•"/>
              <a:tabLst/>
            </a:pPr>
            <a:endParaRPr lang="en-US" sz="1700" b="0" i="0" u="none" strike="noStrike" cap="none" spc="0" normalizeH="0" baseline="0">
              <a:ln>
                <a:noFill/>
              </a:ln>
              <a:effectLst/>
              <a:uFillTx/>
              <a:latin typeface="Roboto Slab Bold"/>
              <a:ea typeface="Helvetica Neue"/>
              <a:cs typeface="Helvetica Neue"/>
            </a:endParaRPr>
          </a:p>
          <a:p>
            <a:pPr marL="342900" lvl="2" indent="-342900" algn="l">
              <a:buFont typeface="Arial,Sans-Serif"/>
              <a:buChar char="•"/>
            </a:pPr>
            <a:r>
              <a:rPr lang="en-US" sz="1700" b="0">
                <a:latin typeface="Roboto Slab Bold"/>
              </a:rPr>
              <a:t>Dem User </a:t>
            </a:r>
            <a:r>
              <a:rPr lang="en-US" sz="1700" b="0" err="1">
                <a:latin typeface="Roboto Slab Bold"/>
              </a:rPr>
              <a:t>helfen</a:t>
            </a:r>
            <a:r>
              <a:rPr lang="en-US" sz="1700" b="0">
                <a:latin typeface="Roboto Slab Bold"/>
              </a:rPr>
              <a:t>, </a:t>
            </a:r>
            <a:r>
              <a:rPr lang="en-US" sz="1700" b="0" err="1">
                <a:latin typeface="Roboto Slab Bold"/>
              </a:rPr>
              <a:t>ein</a:t>
            </a:r>
            <a:r>
              <a:rPr lang="en-US" sz="1700" b="0">
                <a:latin typeface="Roboto Slab Bold"/>
              </a:rPr>
              <a:t> Ziel </a:t>
            </a:r>
            <a:r>
              <a:rPr lang="en-US" sz="1700" b="0" err="1">
                <a:latin typeface="Roboto Slab Bold"/>
              </a:rPr>
              <a:t>festzulegen</a:t>
            </a:r>
            <a:br>
              <a:rPr lang="en-US" sz="1700" b="0">
                <a:latin typeface="Roboto Slab Bold"/>
              </a:rPr>
            </a:br>
            <a:endParaRPr lang="de-DE" sz="1700" b="0">
              <a:latin typeface="Roboto Slab Bold"/>
            </a:endParaRPr>
          </a:p>
          <a:p>
            <a:pPr marL="342900" lvl="2" indent="-342900" algn="l">
              <a:buFont typeface="Arial,Sans-Serif"/>
              <a:buChar char="•"/>
            </a:pPr>
            <a:r>
              <a:rPr lang="en-US" sz="1700" b="0" err="1">
                <a:latin typeface="Roboto Slab Bold"/>
              </a:rPr>
              <a:t>Verhaltensweisen</a:t>
            </a:r>
            <a:r>
              <a:rPr lang="en-US" sz="1700" b="0">
                <a:latin typeface="Roboto Slab Bold"/>
              </a:rPr>
              <a:t> </a:t>
            </a:r>
            <a:r>
              <a:rPr lang="en-US" sz="1700" b="0" err="1">
                <a:latin typeface="Roboto Slab Bold"/>
              </a:rPr>
              <a:t>sammeln</a:t>
            </a:r>
            <a:r>
              <a:rPr lang="en-US" sz="1700" b="0">
                <a:latin typeface="Roboto Slab Bold"/>
              </a:rPr>
              <a:t>, die dem Ziel </a:t>
            </a:r>
            <a:r>
              <a:rPr lang="en-US" sz="1700" b="0" err="1">
                <a:latin typeface="Roboto Slab Bold"/>
              </a:rPr>
              <a:t>dienen</a:t>
            </a:r>
            <a:br>
              <a:rPr lang="en-US" sz="1700" b="0">
                <a:latin typeface="Roboto Slab Bold"/>
              </a:rPr>
            </a:br>
            <a:endParaRPr lang="en-US" sz="1700" b="0">
              <a:latin typeface="Roboto Slab Bold"/>
            </a:endParaRPr>
          </a:p>
          <a:p>
            <a:pPr marL="342900" lvl="2" indent="-342900" algn="l">
              <a:buFont typeface="Arial,Sans-Serif"/>
              <a:buChar char="•"/>
            </a:pPr>
            <a:r>
              <a:rPr lang="en-US" sz="1700" b="0">
                <a:latin typeface="Roboto Slab Bold"/>
              </a:rPr>
              <a:t>Die </a:t>
            </a:r>
            <a:r>
              <a:rPr lang="en-US" sz="1700" b="0" err="1">
                <a:latin typeface="Roboto Slab Bold"/>
              </a:rPr>
              <a:t>besten</a:t>
            </a:r>
            <a:r>
              <a:rPr lang="en-US" sz="1700" b="0">
                <a:latin typeface="Roboto Slab Bold"/>
              </a:rPr>
              <a:t> </a:t>
            </a:r>
            <a:r>
              <a:rPr lang="en-US" sz="1700" b="0" err="1">
                <a:latin typeface="Roboto Slab Bold"/>
              </a:rPr>
              <a:t>Verhaltensweisen</a:t>
            </a:r>
            <a:r>
              <a:rPr lang="en-US" sz="1700" b="0">
                <a:latin typeface="Roboto Slab Bold"/>
              </a:rPr>
              <a:t> </a:t>
            </a:r>
            <a:r>
              <a:rPr lang="en-US" sz="1700" b="0" err="1">
                <a:latin typeface="Roboto Slab Bold"/>
              </a:rPr>
              <a:t>systematisch</a:t>
            </a:r>
            <a:r>
              <a:rPr lang="en-US" sz="1700" b="0">
                <a:latin typeface="Roboto Slab Bold"/>
              </a:rPr>
              <a:t> </a:t>
            </a:r>
            <a:r>
              <a:rPr lang="en-US" sz="1700" b="0" err="1">
                <a:latin typeface="Roboto Slab Bold"/>
              </a:rPr>
              <a:t>identifizieren</a:t>
            </a:r>
            <a:br>
              <a:rPr lang="en-US" sz="1700" b="0">
                <a:latin typeface="Roboto Slab Bold"/>
              </a:rPr>
            </a:br>
            <a:endParaRPr lang="en-US" sz="1700" b="0">
              <a:latin typeface="Roboto Slab Bold"/>
            </a:endParaRPr>
          </a:p>
          <a:p>
            <a:pPr marL="342900" lvl="2" indent="-342900" algn="l">
              <a:buFont typeface="Arial,Sans-Serif"/>
              <a:buChar char="•"/>
            </a:pPr>
            <a:r>
              <a:rPr lang="en-US" sz="1700" b="0">
                <a:latin typeface="Roboto Slab Bold"/>
              </a:rPr>
              <a:t>Die </a:t>
            </a:r>
            <a:r>
              <a:rPr lang="en-US" sz="1700" b="0" err="1">
                <a:latin typeface="Roboto Slab Bold"/>
              </a:rPr>
              <a:t>ausgewählten</a:t>
            </a:r>
            <a:r>
              <a:rPr lang="en-US" sz="1700" b="0">
                <a:latin typeface="Roboto Slab Bold"/>
              </a:rPr>
              <a:t> </a:t>
            </a:r>
            <a:r>
              <a:rPr lang="en-US" sz="1700" b="0" err="1">
                <a:latin typeface="Roboto Slab Bold"/>
              </a:rPr>
              <a:t>Verhaltensweisen</a:t>
            </a:r>
            <a:r>
              <a:rPr lang="en-US" sz="1700" b="0">
                <a:latin typeface="Roboto Slab Bold"/>
              </a:rPr>
              <a:t> </a:t>
            </a:r>
            <a:r>
              <a:rPr lang="en-US" sz="1700" b="0" err="1">
                <a:latin typeface="Roboto Slab Bold"/>
              </a:rPr>
              <a:t>verkleinern</a:t>
            </a:r>
            <a:r>
              <a:rPr lang="en-US" sz="1700" b="0">
                <a:latin typeface="Roboto Slab Bold"/>
              </a:rPr>
              <a:t>, </a:t>
            </a:r>
            <a:r>
              <a:rPr lang="en-US" sz="1700" b="0" err="1">
                <a:latin typeface="Roboto Slab Bold"/>
              </a:rPr>
              <a:t>möglichst</a:t>
            </a:r>
            <a:r>
              <a:rPr lang="en-US" sz="1700" b="0">
                <a:latin typeface="Roboto Slab Bold"/>
              </a:rPr>
              <a:t> </a:t>
            </a:r>
            <a:r>
              <a:rPr lang="en-US" sz="1700" b="0" err="1">
                <a:latin typeface="Roboto Slab Bold"/>
              </a:rPr>
              <a:t>leicht</a:t>
            </a:r>
            <a:r>
              <a:rPr lang="en-US" sz="1700" b="0">
                <a:latin typeface="Roboto Slab Bold"/>
              </a:rPr>
              <a:t> </a:t>
            </a:r>
            <a:r>
              <a:rPr lang="en-US" sz="1700" b="0" err="1">
                <a:latin typeface="Roboto Slab Bold"/>
              </a:rPr>
              <a:t>gestalten</a:t>
            </a:r>
            <a:br>
              <a:rPr lang="en-US" sz="1700" b="0">
                <a:latin typeface="Roboto Slab Bold"/>
              </a:rPr>
            </a:br>
            <a:endParaRPr lang="en-US" sz="1700" b="0">
              <a:latin typeface="Roboto Slab Bold"/>
            </a:endParaRPr>
          </a:p>
          <a:p>
            <a:pPr marL="342900" lvl="2" indent="-342900" algn="l">
              <a:buFont typeface="Arial,Sans-Serif"/>
              <a:buChar char="•"/>
            </a:pPr>
            <a:r>
              <a:rPr lang="en-US" sz="1700" b="0">
                <a:latin typeface="Roboto Slab Bold"/>
              </a:rPr>
              <a:t>Die </a:t>
            </a:r>
            <a:r>
              <a:rPr lang="en-US" sz="1700" b="0" err="1">
                <a:latin typeface="Roboto Slab Bold"/>
              </a:rPr>
              <a:t>ausgewählten</a:t>
            </a:r>
            <a:r>
              <a:rPr lang="en-US" sz="1700" b="0">
                <a:latin typeface="Roboto Slab Bold"/>
              </a:rPr>
              <a:t> </a:t>
            </a:r>
            <a:r>
              <a:rPr lang="en-US" sz="1700" b="0" err="1">
                <a:latin typeface="Roboto Slab Bold"/>
              </a:rPr>
              <a:t>Verhaltensweisen</a:t>
            </a:r>
            <a:r>
              <a:rPr lang="en-US" sz="1700" b="0">
                <a:latin typeface="Roboto Slab Bold"/>
              </a:rPr>
              <a:t> an </a:t>
            </a:r>
            <a:r>
              <a:rPr lang="en-US" sz="1700" b="0" err="1">
                <a:latin typeface="Roboto Slab Bold"/>
              </a:rPr>
              <a:t>einen</a:t>
            </a:r>
            <a:r>
              <a:rPr lang="en-US" sz="1700" b="0">
                <a:latin typeface="Roboto Slab Bold"/>
              </a:rPr>
              <a:t> Prompt </a:t>
            </a:r>
            <a:r>
              <a:rPr lang="en-US" sz="1700" b="0" err="1">
                <a:latin typeface="Roboto Slab Bold"/>
              </a:rPr>
              <a:t>binden</a:t>
            </a:r>
            <a:br>
              <a:rPr lang="en-US" sz="1700" b="0">
                <a:latin typeface="Roboto Slab Bold"/>
              </a:rPr>
            </a:br>
            <a:endParaRPr lang="en-US" sz="1700" b="0">
              <a:latin typeface="Roboto Slab Bold"/>
            </a:endParaRPr>
          </a:p>
          <a:p>
            <a:pPr marL="342900" lvl="2" indent="-342900" algn="l">
              <a:buFont typeface="Arial,Sans-Serif"/>
              <a:buChar char="•"/>
            </a:pPr>
            <a:r>
              <a:rPr lang="en-US" sz="1700" b="0">
                <a:latin typeface="Roboto Slab Bold"/>
              </a:rPr>
              <a:t>Positive </a:t>
            </a:r>
            <a:r>
              <a:rPr lang="en-US" sz="1700" b="0" err="1">
                <a:latin typeface="Roboto Slab Bold"/>
              </a:rPr>
              <a:t>Gefühle</a:t>
            </a:r>
            <a:r>
              <a:rPr lang="en-US" sz="1700" b="0">
                <a:latin typeface="Roboto Slab Bold"/>
              </a:rPr>
              <a:t> </a:t>
            </a:r>
            <a:r>
              <a:rPr lang="en-US" sz="1700" b="0" err="1">
                <a:latin typeface="Roboto Slab Bold"/>
              </a:rPr>
              <a:t>im</a:t>
            </a:r>
            <a:r>
              <a:rPr lang="en-US" sz="1700" b="0">
                <a:latin typeface="Roboto Slab Bold"/>
              </a:rPr>
              <a:t> Anschluss an das </a:t>
            </a:r>
            <a:r>
              <a:rPr lang="en-US" sz="1700" b="0" err="1">
                <a:latin typeface="Roboto Slab Bold"/>
              </a:rPr>
              <a:t>Verhalten</a:t>
            </a:r>
            <a:r>
              <a:rPr lang="en-US" sz="1700" b="0">
                <a:latin typeface="Roboto Slab Bold"/>
              </a:rPr>
              <a:t> </a:t>
            </a:r>
            <a:r>
              <a:rPr lang="en-US" sz="1700" b="0" err="1">
                <a:latin typeface="Roboto Slab Bold"/>
              </a:rPr>
              <a:t>hervorrufen</a:t>
            </a:r>
            <a:endParaRPr lang="en-US" sz="1700" b="0">
              <a:latin typeface="Roboto Slab Bold"/>
            </a:endParaRPr>
          </a:p>
          <a:p>
            <a:pPr marL="342900" lvl="2" indent="-342900" algn="l">
              <a:buFont typeface="Arial,Sans-Serif"/>
              <a:buChar char="•"/>
            </a:pPr>
            <a:endParaRPr lang="en-US" sz="1700" b="0">
              <a:latin typeface="Roboto Slab Bold"/>
            </a:endParaRPr>
          </a:p>
          <a:p>
            <a:pPr marL="342900" lvl="2" indent="-342900" algn="l">
              <a:buFont typeface="Arial,Sans-Serif"/>
              <a:buChar char="•"/>
            </a:pPr>
            <a:r>
              <a:rPr lang="en-US" sz="1700" b="0">
                <a:latin typeface="Roboto Slab Bold"/>
              </a:rPr>
              <a:t>Den User </a:t>
            </a:r>
            <a:r>
              <a:rPr lang="en-US" sz="1700" b="0" err="1">
                <a:latin typeface="Roboto Slab Bold"/>
              </a:rPr>
              <a:t>im</a:t>
            </a:r>
            <a:r>
              <a:rPr lang="en-US" sz="1700" b="0">
                <a:latin typeface="Roboto Slab Bold"/>
              </a:rPr>
              <a:t> </a:t>
            </a:r>
            <a:r>
              <a:rPr lang="en-US" sz="1700" b="0" err="1">
                <a:latin typeface="Roboto Slab Bold"/>
              </a:rPr>
              <a:t>Prozess</a:t>
            </a:r>
            <a:r>
              <a:rPr lang="en-US" sz="1700" b="0">
                <a:latin typeface="Roboto Slab Bold"/>
              </a:rPr>
              <a:t> </a:t>
            </a:r>
            <a:r>
              <a:rPr lang="en-US" sz="1700" b="0" err="1">
                <a:latin typeface="Roboto Slab Bold"/>
              </a:rPr>
              <a:t>begleiten</a:t>
            </a:r>
            <a:r>
              <a:rPr lang="en-US" sz="1700" b="0">
                <a:latin typeface="Roboto Slab Bold"/>
              </a:rPr>
              <a:t> (</a:t>
            </a:r>
            <a:r>
              <a:rPr lang="en-US" sz="1700" b="0" err="1">
                <a:latin typeface="Roboto Slab Bold"/>
              </a:rPr>
              <a:t>Erinnerungen</a:t>
            </a:r>
            <a:r>
              <a:rPr lang="en-US" sz="1700" b="0">
                <a:latin typeface="Roboto Slab Bold"/>
              </a:rPr>
              <a:t>, Feedback)</a:t>
            </a:r>
          </a:p>
          <a:p>
            <a:pPr marL="342900" lvl="2" indent="-342900" algn="l">
              <a:buFont typeface="Arial,Sans-Serif"/>
              <a:buChar char="•"/>
            </a:pPr>
            <a:endParaRPr lang="en-US" sz="1700" b="0">
              <a:latin typeface="Roboto Slab Bold"/>
            </a:endParaRPr>
          </a:p>
          <a:p>
            <a:pPr marL="342900" lvl="2" indent="-342900" algn="l">
              <a:buFont typeface="Arial,Sans-Serif"/>
              <a:buChar char="•"/>
            </a:pPr>
            <a:r>
              <a:rPr lang="en-US" sz="1700" b="0">
                <a:latin typeface="Roboto Slab Bold"/>
              </a:rPr>
              <a:t>Den </a:t>
            </a:r>
            <a:r>
              <a:rPr lang="en-US" sz="1700" b="0" err="1">
                <a:latin typeface="Roboto Slab Bold"/>
              </a:rPr>
              <a:t>Prozess</a:t>
            </a:r>
            <a:r>
              <a:rPr lang="en-US" sz="1700" b="0">
                <a:latin typeface="Roboto Slab Bold"/>
              </a:rPr>
              <a:t> </a:t>
            </a:r>
            <a:r>
              <a:rPr lang="en-US" sz="1700" b="0" err="1">
                <a:latin typeface="Roboto Slab Bold"/>
              </a:rPr>
              <a:t>iterieren</a:t>
            </a:r>
            <a:r>
              <a:rPr lang="en-US" sz="1700" b="0">
                <a:latin typeface="Roboto Slab Bold"/>
              </a:rPr>
              <a:t> </a:t>
            </a:r>
            <a:endParaRPr lang="de-DE" sz="1700">
              <a:latin typeface="Roboto Slab Bold"/>
            </a:endParaRPr>
          </a:p>
        </p:txBody>
      </p:sp>
    </p:spTree>
    <p:extLst>
      <p:ext uri="{BB962C8B-B14F-4D97-AF65-F5344CB8AC3E}">
        <p14:creationId xmlns:p14="http://schemas.microsoft.com/office/powerpoint/2010/main" val="38953307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de-DE"/>
              <a:t>Problemraum-Analyse</a:t>
            </a:r>
          </a:p>
        </p:txBody>
      </p:sp>
      <p:sp>
        <p:nvSpPr>
          <p:cNvPr id="2" name="TextBox 1">
            <a:extLst>
              <a:ext uri="{FF2B5EF4-FFF2-40B4-BE49-F238E27FC236}">
                <a16:creationId xmlns:a16="http://schemas.microsoft.com/office/drawing/2014/main" id="{1CB01A46-5D7E-8EDC-8356-9C6200C81162}"/>
              </a:ext>
            </a:extLst>
          </p:cNvPr>
          <p:cNvSpPr txBox="1"/>
          <p:nvPr/>
        </p:nvSpPr>
        <p:spPr>
          <a:xfrm>
            <a:off x="988622" y="5074937"/>
            <a:ext cx="9071423" cy="948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lnSpc>
                <a:spcPts val="2200"/>
              </a:lnSpc>
              <a:buFont typeface="Arial,Sans-Serif"/>
              <a:buChar char="•"/>
            </a:pPr>
            <a:r>
              <a:rPr lang="de-DE" b="0">
                <a:latin typeface="Roboto Slab Bold"/>
              </a:rPr>
              <a:t>Benutzeranalyse</a:t>
            </a:r>
            <a:endParaRPr lang="en-US">
              <a:latin typeface="Roboto Slab Bold"/>
            </a:endParaRPr>
          </a:p>
          <a:p>
            <a:pPr marL="285750" indent="-285750" algn="l">
              <a:lnSpc>
                <a:spcPts val="2200"/>
              </a:lnSpc>
              <a:buFont typeface="Arial,Sans-Serif"/>
              <a:buChar char="•"/>
            </a:pPr>
            <a:r>
              <a:rPr lang="de-DE" b="0">
                <a:latin typeface="Roboto Slab Bold"/>
              </a:rPr>
              <a:t>Konkurrenzanalyse</a:t>
            </a:r>
          </a:p>
          <a:p>
            <a:pPr marL="285750" indent="-285750" algn="l">
              <a:lnSpc>
                <a:spcPts val="2200"/>
              </a:lnSpc>
              <a:buFont typeface="Arial,Sans-Serif"/>
              <a:buChar char="•"/>
            </a:pPr>
            <a:r>
              <a:rPr lang="de-DE" b="0">
                <a:latin typeface="Roboto Slab Bold"/>
              </a:rPr>
              <a:t>Risikoanalyse</a:t>
            </a:r>
          </a:p>
        </p:txBody>
      </p:sp>
    </p:spTree>
    <p:extLst>
      <p:ext uri="{BB962C8B-B14F-4D97-AF65-F5344CB8AC3E}">
        <p14:creationId xmlns:p14="http://schemas.microsoft.com/office/powerpoint/2010/main" val="9134905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637153"/>
            <a:ext cx="2000548"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pPr>
              <a:lnSpc>
                <a:spcPts val="2200"/>
              </a:lnSpc>
            </a:pPr>
            <a:r>
              <a:rPr lang="de-DE"/>
              <a:t>Benutzeranalyse</a:t>
            </a:r>
          </a:p>
          <a:p>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Grafik 3">
            <a:extLst>
              <a:ext uri="{FF2B5EF4-FFF2-40B4-BE49-F238E27FC236}">
                <a16:creationId xmlns:a16="http://schemas.microsoft.com/office/drawing/2014/main" id="{5E28E929-39F3-18C1-03FF-89476C0EA451}"/>
              </a:ext>
            </a:extLst>
          </p:cNvPr>
          <p:cNvPicPr>
            <a:picLocks noChangeAspect="1"/>
          </p:cNvPicPr>
          <p:nvPr/>
        </p:nvPicPr>
        <p:blipFill>
          <a:blip r:embed="rId3"/>
          <a:stretch>
            <a:fillRect/>
          </a:stretch>
        </p:blipFill>
        <p:spPr>
          <a:xfrm>
            <a:off x="781459" y="2009716"/>
            <a:ext cx="11560422" cy="6531231"/>
          </a:xfrm>
          <a:prstGeom prst="rect">
            <a:avLst/>
          </a:prstGeom>
        </p:spPr>
      </p:pic>
    </p:spTree>
    <p:extLst>
      <p:ext uri="{BB962C8B-B14F-4D97-AF65-F5344CB8AC3E}">
        <p14:creationId xmlns:p14="http://schemas.microsoft.com/office/powerpoint/2010/main" val="27259581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637153"/>
            <a:ext cx="2000548" cy="6052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pPr>
              <a:lnSpc>
                <a:spcPts val="2200"/>
              </a:lnSpc>
            </a:pPr>
            <a:r>
              <a:rPr lang="de-DE"/>
              <a:t>Benutzeranalyse</a:t>
            </a:r>
          </a:p>
          <a:p>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2" descr="Ein Bild, das Text enthält.&#10;&#10;Beschreibung automatisch generiert.">
            <a:extLst>
              <a:ext uri="{FF2B5EF4-FFF2-40B4-BE49-F238E27FC236}">
                <a16:creationId xmlns:a16="http://schemas.microsoft.com/office/drawing/2014/main" id="{C494AB30-9EF6-D3DC-4A09-444A6FB73E19}"/>
              </a:ext>
            </a:extLst>
          </p:cNvPr>
          <p:cNvPicPr>
            <a:picLocks noChangeAspect="1"/>
          </p:cNvPicPr>
          <p:nvPr/>
        </p:nvPicPr>
        <p:blipFill>
          <a:blip r:embed="rId3"/>
          <a:stretch>
            <a:fillRect/>
          </a:stretch>
        </p:blipFill>
        <p:spPr>
          <a:xfrm>
            <a:off x="6637896" y="2478158"/>
            <a:ext cx="5615988" cy="5591358"/>
          </a:xfrm>
          <a:prstGeom prst="rect">
            <a:avLst/>
          </a:prstGeom>
        </p:spPr>
      </p:pic>
      <p:pic>
        <p:nvPicPr>
          <p:cNvPr id="3" name="Grafik 4" descr="Ein Bild, das Text enthält.&#10;&#10;Beschreibung automatisch generiert.">
            <a:extLst>
              <a:ext uri="{FF2B5EF4-FFF2-40B4-BE49-F238E27FC236}">
                <a16:creationId xmlns:a16="http://schemas.microsoft.com/office/drawing/2014/main" id="{89C74AEC-91C4-1CA2-44A0-D2B8A4C48D41}"/>
              </a:ext>
            </a:extLst>
          </p:cNvPr>
          <p:cNvPicPr>
            <a:picLocks noChangeAspect="1"/>
          </p:cNvPicPr>
          <p:nvPr/>
        </p:nvPicPr>
        <p:blipFill>
          <a:blip r:embed="rId4"/>
          <a:stretch>
            <a:fillRect/>
          </a:stretch>
        </p:blipFill>
        <p:spPr>
          <a:xfrm>
            <a:off x="768501" y="2481690"/>
            <a:ext cx="5598075" cy="5585760"/>
          </a:xfrm>
          <a:prstGeom prst="rect">
            <a:avLst/>
          </a:prstGeom>
        </p:spPr>
      </p:pic>
    </p:spTree>
    <p:extLst>
      <p:ext uri="{BB962C8B-B14F-4D97-AF65-F5344CB8AC3E}">
        <p14:creationId xmlns:p14="http://schemas.microsoft.com/office/powerpoint/2010/main" val="68848233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637153"/>
            <a:ext cx="2298706"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pPr>
              <a:lnSpc>
                <a:spcPts val="2200"/>
              </a:lnSpc>
            </a:pPr>
            <a:r>
              <a:rPr lang="de-DE"/>
              <a:t>Konkurrenzanalyse</a:t>
            </a:r>
          </a:p>
          <a:p>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Grafik 3" descr="Ein Bild, das Text enthält.&#10;&#10;Beschreibung automatisch generiert.">
            <a:extLst>
              <a:ext uri="{FF2B5EF4-FFF2-40B4-BE49-F238E27FC236}">
                <a16:creationId xmlns:a16="http://schemas.microsoft.com/office/drawing/2014/main" id="{6D183919-0633-2293-8E2D-37F39CFF5351}"/>
              </a:ext>
            </a:extLst>
          </p:cNvPr>
          <p:cNvPicPr>
            <a:picLocks noChangeAspect="1"/>
          </p:cNvPicPr>
          <p:nvPr/>
        </p:nvPicPr>
        <p:blipFill>
          <a:blip r:embed="rId3"/>
          <a:stretch>
            <a:fillRect/>
          </a:stretch>
        </p:blipFill>
        <p:spPr>
          <a:xfrm>
            <a:off x="771165" y="2680599"/>
            <a:ext cx="11422742" cy="2595316"/>
          </a:xfrm>
          <a:prstGeom prst="rect">
            <a:avLst/>
          </a:prstGeom>
        </p:spPr>
      </p:pic>
    </p:spTree>
    <p:extLst>
      <p:ext uri="{BB962C8B-B14F-4D97-AF65-F5344CB8AC3E}">
        <p14:creationId xmlns:p14="http://schemas.microsoft.com/office/powerpoint/2010/main" val="404283883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fc79a47-31e4-4653-8b27-dca9a17ceac4" xsi:nil="true"/>
    <lcf76f155ced4ddcb4097134ff3c332f xmlns="3c3af68f-487b-4532-8d75-15d1498f69f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CA7FC6A6D3293B4EBB8C7B700AACD5B1" ma:contentTypeVersion="8" ma:contentTypeDescription="Ein neues Dokument erstellen." ma:contentTypeScope="" ma:versionID="186e87af621845f9f4b4f0af95d589d4">
  <xsd:schema xmlns:xsd="http://www.w3.org/2001/XMLSchema" xmlns:xs="http://www.w3.org/2001/XMLSchema" xmlns:p="http://schemas.microsoft.com/office/2006/metadata/properties" xmlns:ns2="3c3af68f-487b-4532-8d75-15d1498f69fb" xmlns:ns3="4fc79a47-31e4-4653-8b27-dca9a17ceac4" targetNamespace="http://schemas.microsoft.com/office/2006/metadata/properties" ma:root="true" ma:fieldsID="f417b50e16e2bf7fa425e65bc7da15ec" ns2:_="" ns3:_="">
    <xsd:import namespace="3c3af68f-487b-4532-8d75-15d1498f69fb"/>
    <xsd:import namespace="4fc79a47-31e4-4653-8b27-dca9a17ceac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3af68f-487b-4532-8d75-15d1498f69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14f4afa6-d477-4e7f-9106-51509c4efdc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c79a47-31e4-4653-8b27-dca9a17ceac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dfb711f-1894-4f10-b0da-4c1911f4c4f2}" ma:internalName="TaxCatchAll" ma:showField="CatchAllData" ma:web="4fc79a47-31e4-4653-8b27-dca9a17cea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EBFF76-BD0C-4E42-87F2-EC4A2FF31CBA}">
  <ds:schemaRefs>
    <ds:schemaRef ds:uri="3c3af68f-487b-4532-8d75-15d1498f69fb"/>
    <ds:schemaRef ds:uri="4fc79a47-31e4-4653-8b27-dca9a17ceac4"/>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88D9F2D-2E80-426D-BA34-1EBD77B533B7}">
  <ds:schemaRefs>
    <ds:schemaRef ds:uri="http://schemas.microsoft.com/sharepoint/v3/contenttype/forms"/>
  </ds:schemaRefs>
</ds:datastoreItem>
</file>

<file path=customXml/itemProps3.xml><?xml version="1.0" encoding="utf-8"?>
<ds:datastoreItem xmlns:ds="http://schemas.openxmlformats.org/officeDocument/2006/customXml" ds:itemID="{682E2FE7-A493-41A0-ADEB-2833B09AE6AF}">
  <ds:schemaRefs>
    <ds:schemaRef ds:uri="3c3af68f-487b-4532-8d75-15d1498f69fb"/>
    <ds:schemaRef ds:uri="4fc79a47-31e4-4653-8b27-dca9a17cea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Benutzerdefiniert</PresentationFormat>
  <Slides>18</Slides>
  <Notes>18</Notes>
  <HiddenSlides>0</HiddenSlides>
  <ScaleCrop>false</ScaleCrop>
  <HeadingPairs>
    <vt:vector size="4" baseType="variant">
      <vt:variant>
        <vt:lpstr>Design</vt:lpstr>
      </vt:variant>
      <vt:variant>
        <vt:i4>1</vt:i4>
      </vt:variant>
      <vt:variant>
        <vt:lpstr>Folientitel</vt:lpstr>
      </vt:variant>
      <vt:variant>
        <vt:i4>18</vt:i4>
      </vt:variant>
    </vt:vector>
  </HeadingPairs>
  <TitlesOfParts>
    <vt:vector size="19" baseType="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revision>4</cp:revision>
  <dcterms:modified xsi:type="dcterms:W3CDTF">2022-11-10T18:49:59Z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0x010100CA7FC6A6D3293B4EBB8C7B700AACD5B1</vt:lpwstr>
  </property>
  <property fmtid="{D5CDD505-2E9C-101B-9397-08002B2CF9AE}" pid="3" name="MediaServiceImageTags">
    <vt:lpwstr/>
  </property>
</Properties>
</file>