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73" r:id="rId9"/>
    <p:sldId id="274" r:id="rId10"/>
    <p:sldId id="260" r:id="rId11"/>
    <p:sldId id="261" r:id="rId12"/>
    <p:sldId id="262" r:id="rId13"/>
    <p:sldId id="263" r:id="rId14"/>
    <p:sldId id="264" r:id="rId15"/>
    <p:sldId id="269" r:id="rId16"/>
    <p:sldId id="271" r:id="rId17"/>
    <p:sldId id="272" r:id="rId18"/>
    <p:sldId id="275" r:id="rId19"/>
    <p:sldId id="27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7B72E-6CEC-4C83-8E96-F324849A1038}" v="7" dt="2023-01-12T23:22:09.592"/>
    <p1510:client id="{360484C1-E0DB-43AA-BEC9-F5D021BEA4F7}" v="666" dt="2023-01-13T01:04:28.919"/>
    <p1510:client id="{42CFC58E-50CC-406B-A437-24774BE72569}" v="105" dt="2023-01-12T11:22:52.299"/>
    <p1510:client id="{5E2FC9D3-31DF-43B8-88E7-E3474720E7D6}" v="1" dt="2023-01-12T21:03:50.350"/>
    <p1510:client id="{6DF6E42A-1A73-44DF-B160-45CA02F8A750}" v="1240" dt="2023-01-12T22:23:41.735"/>
    <p1510:client id="{7A7FB509-E73D-4CA0-869A-A68FE075163C}" v="19" dt="2023-01-12T23:35:59.944"/>
    <p1510:client id="{8B36C397-87F2-406E-8B0E-51AC8E170261}" v="23" dt="2023-01-13T01:17:59.870"/>
    <p1510:client id="{B738F065-E8B2-4555-BAE7-80A433AC4864}" v="128" dt="2023-01-13T03:09:56.382"/>
    <p1510:client id="{BE873C68-0041-49CB-94BD-AC2B3EA98E29}" v="1041" dt="2023-01-12T23:18:40.593"/>
    <p1510:client id="{DF8595E7-9A9D-410D-968B-EE5E89C09F2B}" v="221" dt="2023-01-12T23:48:59.273"/>
    <p1510:client id="{ECFC3C8B-CA91-4126-83CA-76A4C67F9691}" v="1" dt="2023-01-12T20:54:14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460" autoAdjust="0"/>
  </p:normalViewPr>
  <p:slideViewPr>
    <p:cSldViewPr snapToGrid="0">
      <p:cViewPr varScale="1">
        <p:scale>
          <a:sx n="74" d="100"/>
          <a:sy n="74" d="100"/>
        </p:scale>
        <p:origin x="19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A8043-B5CB-4C6C-BC31-69C470EE0AA4}" type="datetimeFigureOut">
              <a:t>13.01.2023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DD50-5A07-44B8-977C-A1BD7E8567E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o9J_lJqd05Y=/?share_link_id=12968725172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igma.com/proto/qdb1cWMb2tdoxvQTF65oxg/Untitled?node-id=1%3A2&amp;scaling=scale-down&amp;page-id=0%3A1&amp;starting-point-node-id=1%3A2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velop/ui/views/notifications/build-notifica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520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Die </a:t>
            </a:r>
            <a:r>
              <a:rPr lang="en-US" dirty="0" err="1">
                <a:cs typeface="Calibri"/>
              </a:rPr>
              <a:t>zwei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Optionsmöglichkeiten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vorläufige</a:t>
            </a:r>
            <a:r>
              <a:rPr lang="en-US" dirty="0">
                <a:cs typeface="Calibri"/>
              </a:rPr>
              <a:t> Celebration </a:t>
            </a:r>
            <a:r>
              <a:rPr lang="en-US" dirty="0" err="1">
                <a:cs typeface="Calibri"/>
              </a:rPr>
              <a:t>gedacht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bzw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Hilfetext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bei</a:t>
            </a:r>
            <a:r>
              <a:rPr lang="en-US" dirty="0">
                <a:cs typeface="Calibri"/>
              </a:rPr>
              <a:t> dem </a:t>
            </a:r>
            <a:r>
              <a:rPr lang="en-US" dirty="0" err="1">
                <a:cs typeface="Calibri"/>
              </a:rPr>
              <a:t>Scheitern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eigenen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Ambitionen</a:t>
            </a:r>
            <a:r>
              <a:rPr lang="en-US" dirty="0">
                <a:cs typeface="Calibri"/>
              </a:rPr>
              <a:t>.  Sie </a:t>
            </a:r>
            <a:r>
              <a:rPr lang="en-US" dirty="0" err="1">
                <a:cs typeface="Calibri"/>
              </a:rPr>
              <a:t>sind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den Buttons der Notification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erreichen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Programm</a:t>
            </a:r>
            <a:r>
              <a:rPr lang="en-US" dirty="0">
                <a:cs typeface="Calibri"/>
              </a:rPr>
              <a:t> Code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Repo </a:t>
            </a:r>
            <a:r>
              <a:rPr lang="en-US" dirty="0" err="1">
                <a:cs typeface="Calibri"/>
              </a:rPr>
              <a:t>auffindbar</a:t>
            </a:r>
            <a:r>
              <a:rPr lang="en-US" dirty="0">
                <a:cs typeface="Calibri"/>
              </a:rPr>
              <a:t>:</a:t>
            </a:r>
            <a:r>
              <a:rPr lang="en-US" dirty="0"/>
              <a:t> https://github.com/Chrspa/EntwicklungsProjektWS2022-23-Chris-Marko-Annika/tree/main/Audit3/EntwicklungsProjektWS2022-23-Chris-Marko-Annika-master</a:t>
            </a:r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Durch den PoC </a:t>
            </a:r>
            <a:r>
              <a:rPr lang="en-US" err="1">
                <a:cs typeface="Calibri"/>
              </a:rPr>
              <a:t>zur</a:t>
            </a:r>
            <a:r>
              <a:rPr lang="en-US">
                <a:cs typeface="Calibri"/>
              </a:rPr>
              <a:t> Analyse-Phase </a:t>
            </a:r>
            <a:r>
              <a:rPr lang="en-US" err="1">
                <a:cs typeface="Calibri"/>
              </a:rPr>
              <a:t>sollte</a:t>
            </a:r>
            <a:r>
              <a:rPr lang="en-US">
                <a:cs typeface="Calibri"/>
              </a:rPr>
              <a:t> der Weg </a:t>
            </a:r>
            <a:r>
              <a:rPr lang="en-US" err="1">
                <a:cs typeface="Calibri"/>
              </a:rPr>
              <a:t>vom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Setzen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eines</a:t>
            </a:r>
            <a:r>
              <a:rPr lang="en-US">
                <a:cs typeface="Calibri"/>
              </a:rPr>
              <a:t> Ziels </a:t>
            </a:r>
            <a:r>
              <a:rPr lang="en-US" err="1">
                <a:cs typeface="Calibri"/>
              </a:rPr>
              <a:t>über</a:t>
            </a:r>
            <a:r>
              <a:rPr lang="en-US">
                <a:cs typeface="Calibri"/>
              </a:rPr>
              <a:t> das </a:t>
            </a:r>
            <a:r>
              <a:rPr lang="en-US" err="1">
                <a:cs typeface="Calibri"/>
              </a:rPr>
              <a:t>Sammeln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Auswerten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Verhaltensweisen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Ausgabe</a:t>
            </a:r>
            <a:r>
              <a:rPr lang="en-US">
                <a:cs typeface="Calibri"/>
              </a:rPr>
              <a:t> der Golden Behaviors in Code </a:t>
            </a:r>
            <a:r>
              <a:rPr lang="en-US" err="1">
                <a:cs typeface="Calibri"/>
              </a:rPr>
              <a:t>umgesetzt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. Die </a:t>
            </a:r>
            <a:r>
              <a:rPr lang="en-US" err="1">
                <a:cs typeface="Calibri"/>
              </a:rPr>
              <a:t>Implementierung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erfolgte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zunächst</a:t>
            </a:r>
            <a:r>
              <a:rPr lang="en-US">
                <a:cs typeface="Calibri"/>
              </a:rPr>
              <a:t> in IntelliJ, da </a:t>
            </a:r>
            <a:r>
              <a:rPr lang="en-US" err="1">
                <a:cs typeface="Calibri"/>
              </a:rPr>
              <a:t>zuerst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einmal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Ablauf</a:t>
            </a:r>
            <a:r>
              <a:rPr lang="en-US">
                <a:cs typeface="Calibri"/>
              </a:rPr>
              <a:t> und Struktur </a:t>
            </a:r>
            <a:r>
              <a:rPr lang="en-US" err="1">
                <a:cs typeface="Calibri"/>
              </a:rPr>
              <a:t>festgelegt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Schwierigkeiten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dem User Interface </a:t>
            </a:r>
            <a:r>
              <a:rPr lang="en-US" err="1">
                <a:cs typeface="Calibri"/>
              </a:rPr>
              <a:t>oder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Parallelität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Abläufen</a:t>
            </a:r>
            <a:r>
              <a:rPr lang="en-US">
                <a:cs typeface="Calibri"/>
              </a:rPr>
              <a:t> an </a:t>
            </a:r>
            <a:r>
              <a:rPr lang="en-US" err="1">
                <a:cs typeface="Calibri"/>
              </a:rPr>
              <a:t>diesem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Punkt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keine</a:t>
            </a:r>
            <a:r>
              <a:rPr lang="en-US">
                <a:cs typeface="Calibri"/>
              </a:rPr>
              <a:t> Rolle </a:t>
            </a:r>
            <a:r>
              <a:rPr lang="en-US" err="1">
                <a:cs typeface="Calibri"/>
              </a:rPr>
              <a:t>spielen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sollten</a:t>
            </a:r>
            <a:r>
              <a:rPr lang="en-US">
                <a:cs typeface="Calibri"/>
              </a:rPr>
              <a:t>. Für die </a:t>
            </a:r>
            <a:r>
              <a:rPr lang="en-US" err="1">
                <a:cs typeface="Calibri"/>
              </a:rPr>
              <a:t>Umsetzung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wurden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erste</a:t>
            </a:r>
            <a:r>
              <a:rPr lang="en-US">
                <a:cs typeface="Calibri"/>
              </a:rPr>
              <a:t> Klassen, </a:t>
            </a:r>
            <a:r>
              <a:rPr lang="en-US" err="1">
                <a:cs typeface="Calibri"/>
              </a:rPr>
              <a:t>Eigenschaften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Methoden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definiert</a:t>
            </a:r>
            <a:r>
              <a:rPr lang="en-US">
                <a:cs typeface="Calibri"/>
              </a:rPr>
              <a:t>. Die </a:t>
            </a:r>
            <a:r>
              <a:rPr lang="en-US" err="1">
                <a:cs typeface="Calibri"/>
              </a:rPr>
              <a:t>Auflistung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folgt</a:t>
            </a:r>
            <a:r>
              <a:rPr lang="en-US">
                <a:cs typeface="Calibri"/>
              </a:rPr>
              <a:t> auf den </a:t>
            </a:r>
            <a:r>
              <a:rPr lang="en-US" err="1">
                <a:cs typeface="Calibri"/>
              </a:rPr>
              <a:t>nächsten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Folien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entspricht</a:t>
            </a:r>
            <a:r>
              <a:rPr lang="en-US">
                <a:cs typeface="Calibri"/>
              </a:rPr>
              <a:t> dem für den </a:t>
            </a:r>
            <a:r>
              <a:rPr lang="en-US" err="1">
                <a:cs typeface="Calibri"/>
              </a:rPr>
              <a:t>hier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besprochenen</a:t>
            </a:r>
            <a:r>
              <a:rPr lang="en-US">
                <a:cs typeface="Calibri"/>
              </a:rPr>
              <a:t> PoC </a:t>
            </a:r>
            <a:r>
              <a:rPr lang="en-US" err="1">
                <a:cs typeface="Calibri"/>
              </a:rPr>
              <a:t>nötigen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Umfang</a:t>
            </a:r>
            <a:r>
              <a:rPr lang="en-US">
                <a:cs typeface="Calibri"/>
              </a:rPr>
              <a:t>. In den </a:t>
            </a:r>
            <a:r>
              <a:rPr lang="en-US" err="1">
                <a:cs typeface="Calibri"/>
              </a:rPr>
              <a:t>nächsten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Arbeitsschritten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sollen</a:t>
            </a:r>
            <a:r>
              <a:rPr lang="en-US">
                <a:cs typeface="Calibri"/>
              </a:rPr>
              <a:t>, wo </a:t>
            </a:r>
            <a:r>
              <a:rPr lang="en-US" err="1">
                <a:cs typeface="Calibri"/>
              </a:rPr>
              <a:t>nötig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weitere</a:t>
            </a:r>
            <a:r>
              <a:rPr lang="en-US">
                <a:cs typeface="Calibri"/>
              </a:rPr>
              <a:t> Klassen und </a:t>
            </a:r>
            <a:r>
              <a:rPr lang="en-US" err="1">
                <a:cs typeface="Calibri"/>
              </a:rPr>
              <a:t>Methoden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definiert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. Die </a:t>
            </a:r>
            <a:r>
              <a:rPr lang="en-US" err="1">
                <a:cs typeface="Calibri"/>
              </a:rPr>
              <a:t>Ansprache</a:t>
            </a:r>
            <a:r>
              <a:rPr lang="en-US">
                <a:cs typeface="Calibri"/>
              </a:rPr>
              <a:t> des Users und die </a:t>
            </a:r>
            <a:r>
              <a:rPr lang="en-US" err="1">
                <a:cs typeface="Calibri"/>
              </a:rPr>
              <a:t>Textausgaben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sind</a:t>
            </a:r>
            <a:r>
              <a:rPr lang="en-US">
                <a:cs typeface="Calibri"/>
              </a:rPr>
              <a:t> an </a:t>
            </a:r>
            <a:r>
              <a:rPr lang="en-US" err="1">
                <a:cs typeface="Calibri"/>
              </a:rPr>
              <a:t>dieser</a:t>
            </a:r>
            <a:r>
              <a:rPr lang="en-US">
                <a:cs typeface="Calibri"/>
              </a:rPr>
              <a:t> Stelle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vorläufig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anzusehen</a:t>
            </a:r>
            <a:r>
              <a:rPr lang="en-US">
                <a:cs typeface="Calibri"/>
              </a:rPr>
              <a:t>. Der PoC </a:t>
            </a:r>
            <a:r>
              <a:rPr lang="en-US" err="1">
                <a:cs typeface="Calibri"/>
              </a:rPr>
              <a:t>soll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entsprechend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definierten</a:t>
            </a:r>
            <a:r>
              <a:rPr lang="en-US">
                <a:cs typeface="Calibri"/>
              </a:rPr>
              <a:t> Ziels </a:t>
            </a:r>
            <a:r>
              <a:rPr lang="en-US" err="1">
                <a:cs typeface="Calibri"/>
              </a:rPr>
              <a:t>aus</a:t>
            </a:r>
            <a:r>
              <a:rPr lang="en-US">
                <a:cs typeface="Calibri"/>
              </a:rPr>
              <a:t> dem </a:t>
            </a:r>
            <a:r>
              <a:rPr lang="en-US" err="1">
                <a:cs typeface="Calibri"/>
              </a:rPr>
              <a:t>zweiten</a:t>
            </a:r>
            <a:r>
              <a:rPr lang="en-US">
                <a:cs typeface="Calibri"/>
              </a:rPr>
              <a:t> Audit </a:t>
            </a:r>
            <a:r>
              <a:rPr lang="en-US" err="1">
                <a:cs typeface="Calibri"/>
              </a:rPr>
              <a:t>zeigen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dass</a:t>
            </a:r>
            <a:r>
              <a:rPr lang="en-US">
                <a:cs typeface="Calibri"/>
              </a:rPr>
              <a:t> Golden Behaviors </a:t>
            </a:r>
            <a:r>
              <a:rPr lang="en-US" err="1">
                <a:cs typeface="Calibri"/>
              </a:rPr>
              <a:t>aus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Set von Behaviors </a:t>
            </a:r>
            <a:r>
              <a:rPr lang="en-US" err="1">
                <a:cs typeface="Calibri"/>
              </a:rPr>
              <a:t>nach</a:t>
            </a:r>
            <a:r>
              <a:rPr lang="en-US">
                <a:cs typeface="Calibri"/>
              </a:rPr>
              <a:t> den </a:t>
            </a:r>
            <a:r>
              <a:rPr lang="en-US" err="1">
                <a:cs typeface="Calibri"/>
              </a:rPr>
              <a:t>Kriterien</a:t>
            </a:r>
            <a:r>
              <a:rPr lang="en-US">
                <a:cs typeface="Calibri"/>
              </a:rPr>
              <a:t> "</a:t>
            </a:r>
            <a:r>
              <a:rPr lang="en-US" err="1">
                <a:cs typeface="Calibri"/>
              </a:rPr>
              <a:t>Effizienz</a:t>
            </a:r>
            <a:r>
              <a:rPr lang="en-US">
                <a:cs typeface="Calibri"/>
              </a:rPr>
              <a:t>" und "</a:t>
            </a:r>
            <a:r>
              <a:rPr lang="en-US" err="1">
                <a:cs typeface="Calibri"/>
              </a:rPr>
              <a:t>Leichtigkeit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Ausführung</a:t>
            </a:r>
            <a:r>
              <a:rPr lang="en-US">
                <a:cs typeface="Calibri"/>
              </a:rPr>
              <a:t>" </a:t>
            </a:r>
            <a:r>
              <a:rPr lang="en-US" err="1">
                <a:cs typeface="Calibri"/>
              </a:rPr>
              <a:t>ausgewählt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können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27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Bei dem an den PoC </a:t>
            </a:r>
            <a:r>
              <a:rPr lang="en-US" err="1">
                <a:cs typeface="Calibri"/>
              </a:rPr>
              <a:t>anschließenden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Versuch</a:t>
            </a:r>
            <a:r>
              <a:rPr lang="en-US">
                <a:cs typeface="Calibri"/>
              </a:rPr>
              <a:t>, die Code-</a:t>
            </a:r>
            <a:r>
              <a:rPr lang="en-US" err="1">
                <a:cs typeface="Calibri"/>
              </a:rPr>
              <a:t>Bestandteile</a:t>
            </a:r>
            <a:r>
              <a:rPr lang="en-US">
                <a:cs typeface="Calibri"/>
              </a:rPr>
              <a:t> in Android Studio für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erste</a:t>
            </a:r>
            <a:r>
              <a:rPr lang="en-US">
                <a:cs typeface="Calibri"/>
              </a:rPr>
              <a:t> Use-Case-Demonstration </a:t>
            </a:r>
            <a:r>
              <a:rPr lang="en-US" err="1">
                <a:cs typeface="Calibri"/>
              </a:rPr>
              <a:t>umzusetzen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mussten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Änderungen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vorgenommen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. Die </a:t>
            </a:r>
            <a:r>
              <a:rPr lang="en-US" err="1">
                <a:cs typeface="Calibri"/>
              </a:rPr>
              <a:t>Interaktion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dem User </a:t>
            </a:r>
            <a:r>
              <a:rPr lang="en-US" err="1">
                <a:cs typeface="Calibri"/>
              </a:rPr>
              <a:t>erfolgt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das User Interface von Android, </a:t>
            </a:r>
            <a:r>
              <a:rPr lang="en-US" err="1">
                <a:cs typeface="Calibri"/>
              </a:rPr>
              <a:t>weshalb</a:t>
            </a:r>
            <a:r>
              <a:rPr lang="en-US">
                <a:cs typeface="Calibri"/>
              </a:rPr>
              <a:t> das Handling der Ein- und </a:t>
            </a:r>
            <a:r>
              <a:rPr lang="en-US" err="1">
                <a:cs typeface="Calibri"/>
              </a:rPr>
              <a:t>Ausgaben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entsprechend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geändert</a:t>
            </a:r>
            <a:r>
              <a:rPr lang="en-US">
                <a:cs typeface="Calibri"/>
              </a:rPr>
              <a:t> muss. Die </a:t>
            </a:r>
            <a:r>
              <a:rPr lang="en-US" err="1">
                <a:cs typeface="Calibri"/>
              </a:rPr>
              <a:t>Umsetzung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sollte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zunächst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prototypisch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erfolgen</a:t>
            </a:r>
            <a:r>
              <a:rPr lang="en-US">
                <a:cs typeface="Calibri"/>
              </a:rPr>
              <a:t>. Es </a:t>
            </a:r>
            <a:r>
              <a:rPr lang="en-US" err="1">
                <a:cs typeface="Calibri"/>
              </a:rPr>
              <a:t>wurde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mainActivity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Textfeld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Eingabefeld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Button </a:t>
            </a:r>
            <a:r>
              <a:rPr lang="en-US" err="1">
                <a:cs typeface="Calibri"/>
              </a:rPr>
              <a:t>genutzt</a:t>
            </a:r>
            <a:r>
              <a:rPr lang="en-US">
                <a:cs typeface="Calibri"/>
              </a:rPr>
              <a:t>. Um auf dem Android-</a:t>
            </a:r>
            <a:r>
              <a:rPr lang="en-US" err="1">
                <a:cs typeface="Calibri"/>
              </a:rPr>
              <a:t>Betriebssystem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lauffähig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sein, </a:t>
            </a:r>
            <a:r>
              <a:rPr lang="en-US" err="1">
                <a:cs typeface="Calibri"/>
              </a:rPr>
              <a:t>sind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weitere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Anpassungen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notwendig</a:t>
            </a:r>
            <a:r>
              <a:rPr lang="en-US">
                <a:cs typeface="Calibri"/>
              </a:rPr>
              <a:t>. So </a:t>
            </a:r>
            <a:r>
              <a:rPr lang="en-US" err="1">
                <a:cs typeface="Calibri"/>
              </a:rPr>
              <a:t>führen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betriebssystem-inhärenten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Besonderheiten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dazu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dass</a:t>
            </a:r>
            <a:r>
              <a:rPr lang="en-US">
                <a:cs typeface="Calibri"/>
              </a:rPr>
              <a:t> Prozesse parallel </a:t>
            </a:r>
            <a:r>
              <a:rPr lang="en-US" err="1">
                <a:cs typeface="Calibri"/>
              </a:rPr>
              <a:t>ausgeführt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und an </a:t>
            </a:r>
            <a:r>
              <a:rPr lang="en-US" err="1">
                <a:cs typeface="Calibri"/>
              </a:rPr>
              <a:t>wichtigen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Stellen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nicht</a:t>
            </a:r>
            <a:r>
              <a:rPr lang="en-US">
                <a:cs typeface="Calibri"/>
              </a:rPr>
              <a:t> auf den User-Input </a:t>
            </a:r>
            <a:r>
              <a:rPr lang="en-US" err="1">
                <a:cs typeface="Calibri"/>
              </a:rPr>
              <a:t>gewartet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. Eine </a:t>
            </a:r>
            <a:r>
              <a:rPr lang="en-US" err="1">
                <a:cs typeface="Calibri"/>
              </a:rPr>
              <a:t>nähere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Auseinandersetzung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Android, Kotlin-</a:t>
            </a:r>
            <a:r>
              <a:rPr lang="en-US" err="1">
                <a:cs typeface="Calibri"/>
              </a:rPr>
              <a:t>Koroutinen</a:t>
            </a:r>
            <a:r>
              <a:rPr lang="en-US">
                <a:cs typeface="Calibri"/>
              </a:rPr>
              <a:t> und Event-</a:t>
            </a:r>
            <a:r>
              <a:rPr lang="en-US" err="1">
                <a:cs typeface="Calibri"/>
              </a:rPr>
              <a:t>Handlern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daher</a:t>
            </a:r>
            <a:r>
              <a:rPr lang="en-US">
                <a:cs typeface="Calibri"/>
              </a:rPr>
              <a:t> für die </a:t>
            </a:r>
            <a:r>
              <a:rPr lang="en-US" err="1">
                <a:cs typeface="Calibri"/>
              </a:rPr>
              <a:t>weitere</a:t>
            </a:r>
            <a:r>
              <a:rPr lang="en-US">
                <a:cs typeface="Calibri"/>
              </a:rPr>
              <a:t> Entwicklung unausweichlich.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9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Das </a:t>
            </a:r>
            <a:r>
              <a:rPr lang="en-US" dirty="0" err="1">
                <a:cs typeface="Calibri"/>
              </a:rPr>
              <a:t>Diagramm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zeigt</a:t>
            </a:r>
            <a:r>
              <a:rPr lang="en-US" dirty="0">
                <a:cs typeface="Calibri"/>
              </a:rPr>
              <a:t> den Aufbau der bis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diesem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Zeitpunkt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entwickelten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Klassenstruktur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den Klassen "Profile", "Goal", "Behavior", "Prompt" und "Recipe", </a:t>
            </a:r>
            <a:r>
              <a:rPr lang="en-US" dirty="0" err="1">
                <a:cs typeface="Calibri"/>
              </a:rPr>
              <a:t>ihren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Eigenschaften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Methoden</a:t>
            </a:r>
            <a:r>
              <a:rPr lang="en-US" dirty="0">
                <a:cs typeface="Calibri"/>
              </a:rPr>
              <a:t>. Es </a:t>
            </a:r>
            <a:r>
              <a:rPr lang="en-US" dirty="0" err="1">
                <a:cs typeface="Calibri"/>
              </a:rPr>
              <a:t>handelt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sich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vorläufige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Darstellung</a:t>
            </a:r>
            <a:r>
              <a:rPr lang="en-US" dirty="0">
                <a:cs typeface="Calibri"/>
              </a:rPr>
              <a:t>. Die </a:t>
            </a:r>
            <a:r>
              <a:rPr lang="en-US" dirty="0" err="1">
                <a:cs typeface="Calibri"/>
              </a:rPr>
              <a:t>Entwicklung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reicht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wenig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weiter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als</a:t>
            </a:r>
            <a:r>
              <a:rPr lang="en-US" dirty="0">
                <a:cs typeface="Calibri"/>
              </a:rPr>
              <a:t> für die </a:t>
            </a:r>
            <a:r>
              <a:rPr lang="en-US" dirty="0" err="1">
                <a:cs typeface="Calibri"/>
              </a:rPr>
              <a:t>Umsetzung</a:t>
            </a:r>
            <a:r>
              <a:rPr lang="en-US" dirty="0">
                <a:cs typeface="Calibri"/>
              </a:rPr>
              <a:t> des Analyse-Parts </a:t>
            </a:r>
            <a:r>
              <a:rPr lang="en-US" dirty="0" err="1">
                <a:cs typeface="Calibri"/>
              </a:rPr>
              <a:t>notwendig</a:t>
            </a:r>
            <a:r>
              <a:rPr lang="en-US" dirty="0">
                <a:cs typeface="Calibri"/>
              </a:rPr>
              <a:t>. In der </a:t>
            </a:r>
            <a:r>
              <a:rPr lang="en-US" dirty="0" err="1">
                <a:cs typeface="Calibri"/>
              </a:rPr>
              <a:t>späteren</a:t>
            </a:r>
            <a:r>
              <a:rPr lang="en-US" dirty="0">
                <a:cs typeface="Calibri"/>
              </a:rPr>
              <a:t> Review-Phase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beispielsweise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Werte</a:t>
            </a:r>
            <a:r>
              <a:rPr lang="en-US" dirty="0">
                <a:cs typeface="Calibri"/>
              </a:rPr>
              <a:t> für die </a:t>
            </a:r>
            <a:r>
              <a:rPr lang="en-US" dirty="0" err="1">
                <a:cs typeface="Calibri"/>
              </a:rPr>
              <a:t>Effektivität</a:t>
            </a:r>
            <a:r>
              <a:rPr lang="en-US" dirty="0">
                <a:cs typeface="Calibri"/>
              </a:rPr>
              <a:t> von Prompts und/</a:t>
            </a:r>
            <a:r>
              <a:rPr lang="en-US" dirty="0" err="1">
                <a:cs typeface="Calibri"/>
              </a:rPr>
              <a:t>oder</a:t>
            </a:r>
            <a:r>
              <a:rPr lang="en-US" dirty="0">
                <a:cs typeface="Calibri"/>
              </a:rPr>
              <a:t> Recipes </a:t>
            </a:r>
            <a:r>
              <a:rPr lang="en-US" dirty="0" err="1">
                <a:cs typeface="Calibri"/>
              </a:rPr>
              <a:t>benötigt</a:t>
            </a:r>
            <a:r>
              <a:rPr lang="en-US" dirty="0">
                <a:cs typeface="Calibri"/>
              </a:rPr>
              <a:t>, die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spezielle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Methoden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gesetzt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verändert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Diese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kritisch</a:t>
            </a:r>
            <a:r>
              <a:rPr lang="en-US" dirty="0">
                <a:cs typeface="Calibri"/>
              </a:rPr>
              <a:t>, um den User </a:t>
            </a:r>
            <a:r>
              <a:rPr lang="en-US" dirty="0" err="1">
                <a:cs typeface="Calibri"/>
              </a:rPr>
              <a:t>passend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anzuleiten</a:t>
            </a:r>
            <a:r>
              <a:rPr lang="en-US" dirty="0">
                <a:cs typeface="Calibri"/>
              </a:rPr>
              <a:t> und das </a:t>
            </a:r>
            <a:r>
              <a:rPr lang="en-US" dirty="0" err="1">
                <a:cs typeface="Calibri"/>
              </a:rPr>
              <a:t>Programm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entsprechend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Erfolge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Misserfolge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anzupassen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Die </a:t>
            </a:r>
            <a:r>
              <a:rPr lang="en-US" dirty="0" err="1">
                <a:cs typeface="Calibri"/>
              </a:rPr>
              <a:t>Diagramme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Miro </a:t>
            </a:r>
            <a:r>
              <a:rPr lang="en-US" dirty="0" err="1">
                <a:cs typeface="Calibri"/>
              </a:rPr>
              <a:t>bei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Klassenstruktur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einsehbar:</a:t>
            </a:r>
            <a:endParaRPr lang="en-US" dirty="0">
              <a:cs typeface="Calibri"/>
            </a:endParaRPr>
          </a:p>
          <a:p>
            <a:r>
              <a:rPr lang="en-US"/>
              <a:t>https://miro.com/app/board/o9J_lJqd05Y=/?share_link_id=222737666303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6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Das </a:t>
            </a:r>
            <a:r>
              <a:rPr lang="en-US" err="1">
                <a:cs typeface="Calibri"/>
              </a:rPr>
              <a:t>Baumdiagramm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zeigt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einzelnen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Instanzen</a:t>
            </a:r>
            <a:r>
              <a:rPr lang="en-US">
                <a:cs typeface="Calibri"/>
              </a:rPr>
              <a:t> der Klassen </a:t>
            </a:r>
            <a:r>
              <a:rPr lang="en-US" err="1">
                <a:cs typeface="Calibri"/>
              </a:rPr>
              <a:t>miteinander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verbunden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sind</a:t>
            </a:r>
            <a:r>
              <a:rPr lang="en-US">
                <a:cs typeface="Calibri"/>
              </a:rPr>
              <a:t>. Zu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Profil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können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mehrere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Ziele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gehören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wobei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jedes</a:t>
            </a:r>
            <a:r>
              <a:rPr lang="en-US">
                <a:cs typeface="Calibri"/>
              </a:rPr>
              <a:t> Ziel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Sammlung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ihm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dienlichen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Verhaltensweisen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beinhaltet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Diese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nach</a:t>
            </a:r>
            <a:r>
              <a:rPr lang="en-US">
                <a:cs typeface="Calibri"/>
              </a:rPr>
              <a:t> dem </a:t>
            </a:r>
            <a:r>
              <a:rPr lang="en-US" err="1">
                <a:cs typeface="Calibri"/>
              </a:rPr>
              <a:t>Prinzip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Fogg'schen</a:t>
            </a:r>
            <a:r>
              <a:rPr lang="en-US">
                <a:cs typeface="Calibri"/>
              </a:rPr>
              <a:t> Focus Map </a:t>
            </a:r>
            <a:r>
              <a:rPr lang="en-US" err="1">
                <a:cs typeface="Calibri"/>
              </a:rPr>
              <a:t>nach</a:t>
            </a:r>
            <a:r>
              <a:rPr lang="en-US">
                <a:cs typeface="Calibri"/>
              </a:rPr>
              <a:t> den </a:t>
            </a:r>
            <a:r>
              <a:rPr lang="en-US" err="1">
                <a:cs typeface="Calibri"/>
              </a:rPr>
              <a:t>Kriterien</a:t>
            </a:r>
            <a:r>
              <a:rPr lang="en-US">
                <a:cs typeface="Calibri"/>
              </a:rPr>
              <a:t> "</a:t>
            </a:r>
            <a:r>
              <a:rPr lang="en-US" err="1">
                <a:cs typeface="Calibri"/>
              </a:rPr>
              <a:t>Effizienz</a:t>
            </a:r>
            <a:r>
              <a:rPr lang="en-US">
                <a:cs typeface="Calibri"/>
              </a:rPr>
              <a:t>" und "</a:t>
            </a:r>
            <a:r>
              <a:rPr lang="en-US" err="1">
                <a:cs typeface="Calibri"/>
              </a:rPr>
              <a:t>Leichtigkeit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Ausführung</a:t>
            </a:r>
            <a:r>
              <a:rPr lang="en-US">
                <a:cs typeface="Calibri"/>
              </a:rPr>
              <a:t>" </a:t>
            </a:r>
            <a:r>
              <a:rPr lang="en-US" err="1">
                <a:cs typeface="Calibri"/>
              </a:rPr>
              <a:t>gefiltert</a:t>
            </a:r>
            <a:r>
              <a:rPr lang="en-US">
                <a:cs typeface="Calibri"/>
              </a:rPr>
              <a:t>, so </a:t>
            </a:r>
            <a:r>
              <a:rPr lang="en-US" err="1">
                <a:cs typeface="Calibri"/>
              </a:rPr>
              <a:t>dass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geringere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Anzahl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übrig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bleibt</a:t>
            </a:r>
            <a:r>
              <a:rPr lang="en-US">
                <a:cs typeface="Calibri"/>
              </a:rPr>
              <a:t> (die "Golden Behaviors" </a:t>
            </a:r>
            <a:r>
              <a:rPr lang="en-US" err="1">
                <a:cs typeface="Calibri"/>
              </a:rPr>
              <a:t>nach</a:t>
            </a:r>
            <a:r>
              <a:rPr lang="en-US">
                <a:cs typeface="Calibri"/>
              </a:rPr>
              <a:t> Fogg). In den </a:t>
            </a:r>
            <a:r>
              <a:rPr lang="en-US" err="1">
                <a:cs typeface="Calibri"/>
              </a:rPr>
              <a:t>Rezept-Instanzen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schließlich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konkrete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 Ziel </a:t>
            </a:r>
            <a:r>
              <a:rPr lang="en-US" err="1">
                <a:cs typeface="Calibri"/>
              </a:rPr>
              <a:t>gehörende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Verhaltenweisen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Prompt und </a:t>
            </a:r>
            <a:r>
              <a:rPr lang="en-US" err="1">
                <a:cs typeface="Calibri"/>
              </a:rPr>
              <a:t>einer</a:t>
            </a:r>
            <a:r>
              <a:rPr lang="en-US">
                <a:cs typeface="Calibri"/>
              </a:rPr>
              <a:t> Celebration </a:t>
            </a:r>
            <a:r>
              <a:rPr lang="en-US" err="1">
                <a:cs typeface="Calibri"/>
              </a:rPr>
              <a:t>verbunden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3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Es </a:t>
            </a:r>
            <a:r>
              <a:rPr lang="en-US" dirty="0" err="1">
                <a:cs typeface="Calibri"/>
              </a:rPr>
              <a:t>wurde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Zusätzlich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User Journey </a:t>
            </a:r>
            <a:r>
              <a:rPr lang="en-US" dirty="0" err="1">
                <a:cs typeface="Calibri"/>
              </a:rPr>
              <a:t>als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Prototyp</a:t>
            </a:r>
            <a:r>
              <a:rPr lang="en-US" dirty="0">
                <a:cs typeface="Calibri"/>
              </a:rPr>
              <a:t> in Figma </a:t>
            </a:r>
            <a:r>
              <a:rPr lang="en-US" dirty="0" err="1">
                <a:cs typeface="Calibri"/>
              </a:rPr>
              <a:t>Erstellt</a:t>
            </a:r>
            <a:r>
              <a:rPr lang="en-US" dirty="0">
                <a:cs typeface="Calibri"/>
              </a:rPr>
              <a:t>. 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Tatsächlichen</a:t>
            </a:r>
            <a:r>
              <a:rPr lang="en-US" dirty="0">
                <a:cs typeface="Calibri"/>
              </a:rPr>
              <a:t> Prototype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nächstem</a:t>
            </a:r>
            <a:r>
              <a:rPr lang="en-US" dirty="0">
                <a:cs typeface="Calibri"/>
              </a:rPr>
              <a:t> Schritt in Android Studio Code </a:t>
            </a:r>
            <a:r>
              <a:rPr lang="en-US" dirty="0" err="1">
                <a:cs typeface="Calibri"/>
              </a:rPr>
              <a:t>Implementiert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fertiggestellt</a:t>
            </a:r>
            <a:r>
              <a:rPr lang="en-US" dirty="0">
                <a:cs typeface="Calibri"/>
              </a:rPr>
              <a:t>. Die Code </a:t>
            </a:r>
            <a:r>
              <a:rPr lang="en-US" dirty="0" err="1">
                <a:cs typeface="Calibri"/>
              </a:rPr>
              <a:t>Teile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 den POCs </a:t>
            </a:r>
            <a:r>
              <a:rPr lang="en-US" dirty="0" err="1">
                <a:cs typeface="Calibri"/>
              </a:rPr>
              <a:t>dienen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Bauteile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Die in dem </a:t>
            </a:r>
            <a:r>
              <a:rPr lang="en-US" dirty="0" err="1">
                <a:cs typeface="Calibri"/>
              </a:rPr>
              <a:t>Prototypen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dargestellten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Schritte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entsprechen</a:t>
            </a:r>
            <a:r>
              <a:rPr lang="en-US" dirty="0">
                <a:cs typeface="Calibri"/>
              </a:rPr>
              <a:t>  den </a:t>
            </a:r>
            <a:r>
              <a:rPr lang="en-US" dirty="0" err="1">
                <a:cs typeface="Calibri"/>
              </a:rPr>
              <a:t>Phasen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UserJourney</a:t>
            </a:r>
            <a:r>
              <a:rPr lang="en-US" dirty="0">
                <a:cs typeface="Calibri"/>
              </a:rPr>
              <a:t> für die </a:t>
            </a:r>
            <a:r>
              <a:rPr lang="en-US" dirty="0" err="1">
                <a:cs typeface="Calibri"/>
              </a:rPr>
              <a:t>Erstellung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eines</a:t>
            </a:r>
            <a:r>
              <a:rPr lang="en-US" dirty="0">
                <a:cs typeface="Calibri"/>
              </a:rPr>
              <a:t> Habits.(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https://miro.com/app/board/o9J_lJqd05Y=/?share_link_id=129687251729</a:t>
            </a:r>
            <a:r>
              <a:rPr lang="en-US" dirty="0"/>
              <a:t> )</a:t>
            </a:r>
          </a:p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Gesamte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Prototyp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in Figma </a:t>
            </a:r>
            <a:r>
              <a:rPr lang="en-US" dirty="0" err="1">
                <a:cs typeface="Calibri"/>
              </a:rPr>
              <a:t>Interaktiv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Einsichtlich</a:t>
            </a:r>
            <a:r>
              <a:rPr lang="en-US" dirty="0">
                <a:cs typeface="Calibri"/>
              </a:rPr>
              <a:t>: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https://www.figma.com/proto/qdb1cWMb2tdoxvQTF65oxg/Untitled?node-id=1%3A2&amp;scaling=scale-down&amp;page-id=0%3A1&amp;starting-point-node-id=1%3A2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32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Laufe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weiteren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Entwicklung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Projektes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Use Case </a:t>
            </a:r>
            <a:r>
              <a:rPr lang="en-US" err="1">
                <a:cs typeface="Calibri"/>
              </a:rPr>
              <a:t>prototypisch</a:t>
            </a:r>
            <a:r>
              <a:rPr lang="en-US">
                <a:cs typeface="Calibri"/>
              </a:rPr>
              <a:t> in Android Studio </a:t>
            </a:r>
            <a:r>
              <a:rPr lang="en-US" err="1">
                <a:cs typeface="Calibri"/>
              </a:rPr>
              <a:t>implementiert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. Dazu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die Klassen und </a:t>
            </a:r>
            <a:r>
              <a:rPr lang="en-US" err="1">
                <a:cs typeface="Calibri"/>
              </a:rPr>
              <a:t>Methoden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weiterentwickelt</a:t>
            </a:r>
            <a:r>
              <a:rPr lang="en-US">
                <a:cs typeface="Calibri"/>
              </a:rPr>
              <a:t>, um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die Review-Phase </a:t>
            </a:r>
            <a:r>
              <a:rPr lang="en-US" err="1">
                <a:cs typeface="Calibri"/>
              </a:rPr>
              <a:t>abzudecken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Außerdem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technischen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PoCs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Verbindung</a:t>
            </a:r>
            <a:r>
              <a:rPr lang="en-US">
                <a:cs typeface="Calibri"/>
              </a:rPr>
              <a:t> von Smartwatch und App </a:t>
            </a:r>
            <a:r>
              <a:rPr lang="en-US" err="1">
                <a:cs typeface="Calibri"/>
              </a:rPr>
              <a:t>sowie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zum</a:t>
            </a:r>
            <a:r>
              <a:rPr lang="en-US">
                <a:cs typeface="Calibri"/>
              </a:rPr>
              <a:t> Senden von Notifications in der Praxis-Phase </a:t>
            </a:r>
            <a:r>
              <a:rPr lang="en-US" err="1">
                <a:cs typeface="Calibri"/>
              </a:rPr>
              <a:t>eingebunden</a:t>
            </a:r>
            <a:r>
              <a:rPr lang="en-US">
                <a:cs typeface="Calibri"/>
              </a:rPr>
              <a:t>, um den User </a:t>
            </a:r>
            <a:r>
              <a:rPr lang="en-US" err="1">
                <a:cs typeface="Calibri"/>
              </a:rPr>
              <a:t>bei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Ausführung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Rezepte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begleiten</a:t>
            </a:r>
            <a:r>
              <a:rPr lang="en-US">
                <a:cs typeface="Calibri"/>
              </a:rPr>
              <a:t>. Die </a:t>
            </a:r>
            <a:r>
              <a:rPr lang="en-US" err="1">
                <a:cs typeface="Calibri"/>
              </a:rPr>
              <a:t>verschiedenen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Phasen</a:t>
            </a:r>
            <a:r>
              <a:rPr lang="en-US">
                <a:cs typeface="Calibri"/>
              </a:rPr>
              <a:t> und/</a:t>
            </a:r>
            <a:r>
              <a:rPr lang="en-US" err="1">
                <a:cs typeface="Calibri"/>
              </a:rPr>
              <a:t>oder</a:t>
            </a:r>
            <a:r>
              <a:rPr lang="en-US">
                <a:cs typeface="Calibri"/>
              </a:rPr>
              <a:t> Code-</a:t>
            </a:r>
            <a:r>
              <a:rPr lang="en-US" err="1">
                <a:cs typeface="Calibri"/>
              </a:rPr>
              <a:t>Abschnitte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sollen</a:t>
            </a:r>
            <a:r>
              <a:rPr lang="en-US">
                <a:cs typeface="Calibri"/>
              </a:rPr>
              <a:t> auf </a:t>
            </a:r>
            <a:r>
              <a:rPr lang="en-US" err="1">
                <a:cs typeface="Calibri"/>
              </a:rPr>
              <a:t>eigene</a:t>
            </a:r>
            <a:r>
              <a:rPr lang="en-US">
                <a:cs typeface="Calibri"/>
              </a:rPr>
              <a:t> Activities </a:t>
            </a:r>
            <a:r>
              <a:rPr lang="en-US" err="1">
                <a:cs typeface="Calibri"/>
              </a:rPr>
              <a:t>aufgeteilt</a:t>
            </a:r>
            <a:r>
              <a:rPr lang="en-US">
                <a:cs typeface="Calibri"/>
              </a:rPr>
              <a:t> und </a:t>
            </a:r>
            <a:r>
              <a:rPr lang="en-US" err="1">
                <a:cs typeface="Calibri"/>
              </a:rPr>
              <a:t>entsprechende</a:t>
            </a:r>
            <a:r>
              <a:rPr lang="en-US">
                <a:cs typeface="Calibri"/>
              </a:rPr>
              <a:t> UIs </a:t>
            </a:r>
            <a:r>
              <a:rPr lang="en-US" err="1">
                <a:cs typeface="Calibri"/>
              </a:rPr>
              <a:t>entwickelt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. 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Einen </a:t>
            </a:r>
            <a:r>
              <a:rPr lang="en-US" err="1">
                <a:cs typeface="Calibri"/>
              </a:rPr>
              <a:t>weiteren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wichtigen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Punkt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stellen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Texte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dar</a:t>
            </a:r>
            <a:r>
              <a:rPr lang="en-US">
                <a:cs typeface="Calibri"/>
              </a:rPr>
              <a:t>. Es muss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geeignete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Sprache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gefunden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die </a:t>
            </a:r>
            <a:r>
              <a:rPr lang="en-US" err="1">
                <a:cs typeface="Calibri"/>
              </a:rPr>
              <a:t>beim</a:t>
            </a:r>
            <a:r>
              <a:rPr lang="en-US">
                <a:cs typeface="Calibri"/>
              </a:rPr>
              <a:t> User auf positive </a:t>
            </a:r>
            <a:r>
              <a:rPr lang="en-US" err="1">
                <a:cs typeface="Calibri"/>
              </a:rPr>
              <a:t>Resonanz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stößt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ihn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Ausführung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Rezepte</a:t>
            </a:r>
            <a:r>
              <a:rPr lang="en-US">
                <a:cs typeface="Calibri"/>
              </a:rPr>
              <a:t> und der </a:t>
            </a:r>
            <a:r>
              <a:rPr lang="en-US" err="1">
                <a:cs typeface="Calibri"/>
              </a:rPr>
              <a:t>Interaktion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dem System </a:t>
            </a:r>
            <a:r>
              <a:rPr lang="en-US" err="1">
                <a:cs typeface="Calibri"/>
              </a:rPr>
              <a:t>motiviert</a:t>
            </a:r>
            <a:r>
              <a:rPr lang="en-US">
                <a:cs typeface="Calibri"/>
              </a:rPr>
              <a:t>. Zudem </a:t>
            </a:r>
            <a:r>
              <a:rPr lang="en-US" err="1">
                <a:cs typeface="Calibri"/>
              </a:rPr>
              <a:t>sollen</a:t>
            </a:r>
            <a:r>
              <a:rPr lang="en-US">
                <a:cs typeface="Calibri"/>
              </a:rPr>
              <a:t> an </a:t>
            </a:r>
            <a:r>
              <a:rPr lang="en-US" err="1">
                <a:cs typeface="Calibri"/>
              </a:rPr>
              <a:t>verschiedenen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Stellen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Hilfestellungen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angeboten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beispielsweise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dazu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Verhaltensweise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konkretisiert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Bedarfsfall</a:t>
            </a:r>
            <a:r>
              <a:rPr lang="en-US">
                <a:cs typeface="Calibri"/>
              </a:rPr>
              <a:t> "</a:t>
            </a:r>
            <a:r>
              <a:rPr lang="en-US" err="1">
                <a:cs typeface="Calibri"/>
              </a:rPr>
              <a:t>verkleinern</a:t>
            </a:r>
            <a:r>
              <a:rPr lang="en-US">
                <a:cs typeface="Calibri"/>
              </a:rPr>
              <a:t>"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28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37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vorher in </a:t>
            </a:r>
            <a:r>
              <a:rPr lang="de-DE" dirty="0" err="1"/>
              <a:t>erwägung</a:t>
            </a:r>
            <a:r>
              <a:rPr lang="de-DE" dirty="0"/>
              <a:t> gezogene Einbindung der Daten in eine Datenbank fällt mit fortschreitendem Projektfortschritt weg, da es keine Notwendigkeit gibt kleinere Datensätze mit </a:t>
            </a:r>
            <a:r>
              <a:rPr lang="de-DE" dirty="0" err="1"/>
              <a:t>NutzerInfortmationen</a:t>
            </a:r>
            <a:r>
              <a:rPr lang="de-DE" dirty="0"/>
              <a:t> aufwendig zu verwalten. </a:t>
            </a:r>
            <a:br>
              <a:rPr lang="de-DE" dirty="0"/>
            </a:br>
            <a:r>
              <a:rPr lang="de-DE" dirty="0"/>
              <a:t>Ein sich daraus ergebender POC fällt somit weg und das System wird sicherer für Nutzerdaten. Der Nutzer kann bei Entfernen der App alle seine Daten Löschen.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Der POC </a:t>
            </a:r>
            <a:r>
              <a:rPr lang="en-US" err="1">
                <a:cs typeface="Calibri"/>
              </a:rPr>
              <a:t>zur</a:t>
            </a:r>
            <a:r>
              <a:rPr lang="en-US">
                <a:cs typeface="Calibri"/>
              </a:rPr>
              <a:t> Wearable </a:t>
            </a:r>
            <a:r>
              <a:rPr lang="en-US" err="1">
                <a:cs typeface="Calibri"/>
              </a:rPr>
              <a:t>soll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erläutern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ob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schnelle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synchrone</a:t>
            </a:r>
            <a:r>
              <a:rPr lang="en-US">
                <a:cs typeface="Calibri"/>
              </a:rPr>
              <a:t> Kommunikation </a:t>
            </a:r>
            <a:r>
              <a:rPr lang="en-US" err="1">
                <a:cs typeface="Calibri"/>
              </a:rPr>
              <a:t>eines</a:t>
            </a:r>
            <a:r>
              <a:rPr lang="en-US">
                <a:cs typeface="Calibri"/>
              </a:rPr>
              <a:t> Wearable Tiles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einer</a:t>
            </a:r>
            <a:r>
              <a:rPr lang="en-US">
                <a:cs typeface="Calibri"/>
              </a:rPr>
              <a:t> App </a:t>
            </a:r>
            <a:r>
              <a:rPr lang="en-US" err="1">
                <a:cs typeface="Calibri"/>
              </a:rPr>
              <a:t>einfach</a:t>
            </a:r>
            <a:r>
              <a:rPr lang="en-US">
                <a:cs typeface="Calibri"/>
              </a:rPr>
              <a:t> und schnell </a:t>
            </a:r>
            <a:r>
              <a:rPr lang="en-US" err="1">
                <a:cs typeface="Calibri"/>
              </a:rPr>
              <a:t>umsetzbar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24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Für die </a:t>
            </a:r>
            <a:r>
              <a:rPr lang="en-US" err="1">
                <a:cs typeface="Calibri"/>
              </a:rPr>
              <a:t>Darstellung</a:t>
            </a:r>
            <a:r>
              <a:rPr lang="en-US">
                <a:cs typeface="Calibri"/>
              </a:rPr>
              <a:t> </a:t>
            </a:r>
            <a:r>
              <a:rPr lang="en-US"/>
              <a:t>von </a:t>
            </a:r>
            <a:r>
              <a:rPr lang="en-US" err="1"/>
              <a:t>Informationen</a:t>
            </a:r>
            <a:r>
              <a:rPr lang="en-US">
                <a:cs typeface="Calibri"/>
              </a:rPr>
              <a:t> auf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Wearable  </a:t>
            </a:r>
            <a:r>
              <a:rPr lang="en-US" err="1">
                <a:cs typeface="Calibri"/>
              </a:rPr>
              <a:t>wurde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sich</a:t>
            </a:r>
            <a:r>
              <a:rPr lang="en-US">
                <a:cs typeface="Calibri"/>
              </a:rPr>
              <a:t> für </a:t>
            </a:r>
            <a:r>
              <a:rPr lang="en-US" err="1">
                <a:cs typeface="Calibri"/>
              </a:rPr>
              <a:t>sogenannte</a:t>
            </a:r>
            <a:r>
              <a:rPr lang="en-US">
                <a:cs typeface="Calibri"/>
              </a:rPr>
              <a:t> Tiles </a:t>
            </a:r>
            <a:r>
              <a:rPr lang="en-US" err="1">
                <a:cs typeface="Calibri"/>
              </a:rPr>
              <a:t>entschieden</a:t>
            </a:r>
            <a:r>
              <a:rPr lang="en-US">
                <a:cs typeface="Calibri"/>
              </a:rPr>
              <a:t>: Widget-</a:t>
            </a:r>
            <a:r>
              <a:rPr lang="en-US" err="1">
                <a:cs typeface="Calibri"/>
              </a:rPr>
              <a:t>ähnliche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Anwendungen</a:t>
            </a:r>
            <a:r>
              <a:rPr lang="en-US">
                <a:cs typeface="Calibri"/>
              </a:rPr>
              <a:t>, die </a:t>
            </a:r>
            <a:r>
              <a:rPr lang="en-US" err="1">
                <a:cs typeface="Calibri"/>
              </a:rPr>
              <a:t>schnelle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einfache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Informationen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anzeigen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ohne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App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Wearable </a:t>
            </a:r>
            <a:r>
              <a:rPr lang="en-US" err="1">
                <a:cs typeface="Calibri"/>
              </a:rPr>
              <a:t>öffnen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müssen</a:t>
            </a:r>
            <a:r>
              <a:rPr lang="en-US">
                <a:cs typeface="Calibri"/>
              </a:rPr>
              <a:t>, da </a:t>
            </a:r>
            <a:r>
              <a:rPr lang="en-US" err="1">
                <a:cs typeface="Calibri"/>
              </a:rPr>
              <a:t>sie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ähnlich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Watchfaces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einen</a:t>
            </a:r>
            <a:r>
              <a:rPr lang="en-US">
                <a:cs typeface="Calibri"/>
              </a:rPr>
              <a:t> Swipe auf der Uhr </a:t>
            </a:r>
            <a:r>
              <a:rPr lang="en-US" err="1">
                <a:cs typeface="Calibri"/>
              </a:rPr>
              <a:t>angezeigt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. Sie </a:t>
            </a:r>
            <a:r>
              <a:rPr lang="en-US" err="1">
                <a:cs typeface="Calibri"/>
              </a:rPr>
              <a:t>sind</a:t>
            </a:r>
            <a:r>
              <a:rPr lang="en-US">
                <a:cs typeface="Calibri"/>
              </a:rPr>
              <a:t> für den </a:t>
            </a:r>
            <a:r>
              <a:rPr lang="en-US" err="1">
                <a:cs typeface="Calibri"/>
              </a:rPr>
              <a:t>Usecase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sehr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nützlich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Die </a:t>
            </a:r>
            <a:r>
              <a:rPr lang="en-US" err="1">
                <a:cs typeface="Calibri"/>
              </a:rPr>
              <a:t>Verbindung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Smartphone und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Wearable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Playstore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verfügbare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WearOS</a:t>
            </a:r>
            <a:r>
              <a:rPr lang="en-US">
                <a:cs typeface="Calibri"/>
              </a:rPr>
              <a:t> App </a:t>
            </a:r>
            <a:r>
              <a:rPr lang="en-US" err="1">
                <a:cs typeface="Calibri"/>
              </a:rPr>
              <a:t>ermöglicht</a:t>
            </a:r>
            <a:r>
              <a:rPr lang="en-US">
                <a:cs typeface="Calibri"/>
              </a:rPr>
              <a:t>. </a:t>
            </a:r>
          </a:p>
          <a:p>
            <a:r>
              <a:rPr lang="en-US">
                <a:cs typeface="Calibri"/>
              </a:rPr>
              <a:t>Für den POC </a:t>
            </a:r>
            <a:r>
              <a:rPr lang="en-US" err="1">
                <a:cs typeface="Calibri"/>
              </a:rPr>
              <a:t>genügt</a:t>
            </a:r>
            <a:r>
              <a:rPr lang="en-US">
                <a:cs typeface="Calibri"/>
              </a:rPr>
              <a:t> es </a:t>
            </a:r>
            <a:r>
              <a:rPr lang="en-US" err="1">
                <a:cs typeface="Calibri"/>
              </a:rPr>
              <a:t>sowohl</a:t>
            </a:r>
            <a:r>
              <a:rPr lang="en-US">
                <a:cs typeface="Calibri"/>
              </a:rPr>
              <a:t> die Smartwatch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das Smartphone in Android Studio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einen</a:t>
            </a:r>
            <a:r>
              <a:rPr lang="en-US">
                <a:cs typeface="Calibri"/>
              </a:rPr>
              <a:t> Emulator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bedienen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ein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gleiches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Vorgehen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echten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Geräten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möglich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85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Bei der Kommunikation </a:t>
            </a:r>
            <a:r>
              <a:rPr lang="en-US" err="1">
                <a:cs typeface="Calibri"/>
              </a:rPr>
              <a:t>zwischen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WearOS</a:t>
            </a:r>
            <a:r>
              <a:rPr lang="en-US">
                <a:cs typeface="Calibri"/>
              </a:rPr>
              <a:t> und Smartphone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auf Nodes </a:t>
            </a:r>
            <a:r>
              <a:rPr lang="en-US" err="1">
                <a:cs typeface="Calibri"/>
              </a:rPr>
              <a:t>zurückgegriffen</a:t>
            </a:r>
            <a:r>
              <a:rPr lang="en-US">
                <a:cs typeface="Calibri"/>
              </a:rPr>
              <a:t>, die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Schnittstelle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Netzwerk</a:t>
            </a:r>
            <a:r>
              <a:rPr lang="en-US">
                <a:cs typeface="Calibri"/>
              </a:rPr>
              <a:t> verfügbaren </a:t>
            </a:r>
          </a:p>
          <a:p>
            <a:r>
              <a:rPr lang="en-US">
                <a:cs typeface="Calibri"/>
              </a:rPr>
              <a:t>Systeme </a:t>
            </a:r>
            <a:r>
              <a:rPr lang="en-US" err="1">
                <a:cs typeface="Calibri"/>
              </a:rPr>
              <a:t>dienen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Über</a:t>
            </a:r>
            <a:r>
              <a:rPr lang="en-US">
                <a:cs typeface="Calibri"/>
              </a:rPr>
              <a:t> den Message Client </a:t>
            </a:r>
            <a:r>
              <a:rPr lang="en-US" err="1">
                <a:cs typeface="Calibri"/>
              </a:rPr>
              <a:t>können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dann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Nachrichten</a:t>
            </a:r>
            <a:r>
              <a:rPr lang="en-US">
                <a:cs typeface="Calibri"/>
              </a:rPr>
              <a:t> an </a:t>
            </a:r>
            <a:r>
              <a:rPr lang="en-US" err="1">
                <a:cs typeface="Calibri"/>
              </a:rPr>
              <a:t>andere</a:t>
            </a:r>
            <a:r>
              <a:rPr lang="en-US">
                <a:cs typeface="Calibri"/>
              </a:rPr>
              <a:t> Nodes </a:t>
            </a:r>
            <a:r>
              <a:rPr lang="en-US" err="1">
                <a:cs typeface="Calibri"/>
              </a:rPr>
              <a:t>versendet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. Der </a:t>
            </a:r>
            <a:r>
              <a:rPr lang="en-US" err="1">
                <a:cs typeface="Calibri"/>
              </a:rPr>
              <a:t>Zugriff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über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jeweiligen</a:t>
            </a:r>
            <a:r>
              <a:rPr lang="en-US">
                <a:cs typeface="Calibri"/>
              </a:rPr>
              <a:t> Id-</a:t>
            </a:r>
            <a:r>
              <a:rPr lang="en-US" err="1">
                <a:cs typeface="Calibri"/>
              </a:rPr>
              <a:t>Nummern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durchgeführt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Erhalten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können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diese</a:t>
            </a:r>
            <a:r>
              <a:rPr lang="en-US">
                <a:cs typeface="Calibri"/>
              </a:rPr>
              <a:t> Nodes </a:t>
            </a:r>
            <a:r>
              <a:rPr lang="en-US" err="1">
                <a:cs typeface="Calibri"/>
              </a:rPr>
              <a:t>dann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Nachrichten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über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innere</a:t>
            </a:r>
            <a:r>
              <a:rPr lang="en-US">
                <a:cs typeface="Calibri"/>
              </a:rPr>
              <a:t> Klasse </a:t>
            </a:r>
            <a:r>
              <a:rPr lang="en-US" err="1">
                <a:cs typeface="Calibri"/>
              </a:rPr>
              <a:t>MessageClient</a:t>
            </a:r>
            <a:r>
              <a:rPr lang="en-US" err="1"/>
              <a:t>.OnMessageReceivedListener</a:t>
            </a:r>
            <a:r>
              <a:rPr lang="en-US"/>
              <a:t>, die </a:t>
            </a:r>
            <a:r>
              <a:rPr lang="en-US" err="1"/>
              <a:t>als</a:t>
            </a:r>
            <a:r>
              <a:rPr lang="en-US"/>
              <a:t> Listener auf </a:t>
            </a:r>
            <a:r>
              <a:rPr lang="en-US" err="1"/>
              <a:t>Nachrichten</a:t>
            </a:r>
            <a:r>
              <a:rPr lang="en-US"/>
              <a:t> </a:t>
            </a:r>
            <a:r>
              <a:rPr lang="en-US" err="1"/>
              <a:t>wartet</a:t>
            </a:r>
            <a:r>
              <a:rPr lang="en-US"/>
              <a:t> und </a:t>
            </a:r>
            <a:r>
              <a:rPr lang="en-US" err="1"/>
              <a:t>anschließend</a:t>
            </a:r>
            <a:r>
              <a:rPr lang="en-US"/>
              <a:t> 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kann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Alternativ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können</a:t>
            </a:r>
            <a:r>
              <a:rPr lang="en-US" dirty="0">
                <a:cs typeface="Calibri"/>
              </a:rPr>
              <a:t> Daten </a:t>
            </a:r>
            <a:r>
              <a:rPr lang="en-US" dirty="0" err="1">
                <a:cs typeface="Calibri"/>
              </a:rPr>
              <a:t>auch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den Data-Client </a:t>
            </a:r>
            <a:r>
              <a:rPr lang="en-US" dirty="0" err="1">
                <a:cs typeface="Calibri"/>
              </a:rPr>
              <a:t>versendet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über</a:t>
            </a:r>
            <a:r>
              <a:rPr lang="en-US" dirty="0">
                <a:cs typeface="Calibri"/>
              </a:rPr>
              <a:t> alle Nodes </a:t>
            </a:r>
            <a:r>
              <a:rPr lang="en-US" dirty="0" err="1">
                <a:cs typeface="Calibri"/>
              </a:rPr>
              <a:t>synchronisiert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. Es </a:t>
            </a:r>
            <a:r>
              <a:rPr lang="en-US" dirty="0" err="1">
                <a:cs typeface="Calibri"/>
              </a:rPr>
              <a:t>erstellt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Kopie</a:t>
            </a:r>
            <a:r>
              <a:rPr lang="en-US" dirty="0">
                <a:cs typeface="Calibri"/>
              </a:rPr>
              <a:t> bevor es die Daten </a:t>
            </a:r>
            <a:r>
              <a:rPr lang="en-US" dirty="0" err="1">
                <a:cs typeface="Calibri"/>
              </a:rPr>
              <a:t>synchronisiert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r>
              <a:rPr lang="en-US" dirty="0">
                <a:cs typeface="Calibri"/>
              </a:rPr>
              <a:t>Der </a:t>
            </a:r>
            <a:r>
              <a:rPr lang="en-US" dirty="0" err="1">
                <a:cs typeface="Calibri"/>
              </a:rPr>
              <a:t>Programmierte</a:t>
            </a:r>
            <a:r>
              <a:rPr lang="en-US">
                <a:cs typeface="Calibri"/>
              </a:rPr>
              <a:t> POC Wird </a:t>
            </a:r>
            <a:r>
              <a:rPr lang="en-US" dirty="0">
                <a:cs typeface="Calibri"/>
              </a:rPr>
              <a:t>im </a:t>
            </a:r>
            <a:r>
              <a:rPr lang="en-US" dirty="0" err="1">
                <a:cs typeface="Calibri"/>
              </a:rPr>
              <a:t>weiteren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Verlauf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vollständig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Entwickelt</a:t>
            </a:r>
            <a:r>
              <a:rPr lang="en-US" dirty="0">
                <a:cs typeface="Calibri"/>
              </a:rPr>
              <a:t>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76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In dem Android Notifications POC Soll </a:t>
            </a:r>
            <a:r>
              <a:rPr lang="en-US" err="1">
                <a:ea typeface="Calibri"/>
                <a:cs typeface="Calibri"/>
              </a:rPr>
              <a:t>getestet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werden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ob</a:t>
            </a:r>
            <a:r>
              <a:rPr lang="en-US">
                <a:ea typeface="Calibri"/>
                <a:cs typeface="Calibri"/>
              </a:rPr>
              <a:t> und in </a:t>
            </a:r>
            <a:r>
              <a:rPr lang="en-US" err="1">
                <a:ea typeface="Calibri"/>
                <a:cs typeface="Calibri"/>
              </a:rPr>
              <a:t>welchen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Umfang</a:t>
            </a:r>
            <a:r>
              <a:rPr lang="en-US">
                <a:ea typeface="Calibri"/>
                <a:cs typeface="Calibri"/>
              </a:rPr>
              <a:t> Notifications </a:t>
            </a:r>
            <a:r>
              <a:rPr lang="en-US" err="1">
                <a:ea typeface="Calibri"/>
                <a:cs typeface="Calibri"/>
              </a:rPr>
              <a:t>geplant</a:t>
            </a:r>
            <a:r>
              <a:rPr lang="en-US">
                <a:ea typeface="Calibri"/>
                <a:cs typeface="Calibri"/>
              </a:rPr>
              <a:t> an der </a:t>
            </a:r>
            <a:r>
              <a:rPr lang="en-US" err="1">
                <a:ea typeface="Calibri"/>
                <a:cs typeface="Calibri"/>
              </a:rPr>
              <a:t>Nutzer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gesendet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werden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können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auch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wenn</a:t>
            </a:r>
            <a:r>
              <a:rPr lang="en-US">
                <a:ea typeface="Calibri"/>
                <a:cs typeface="Calibri"/>
              </a:rPr>
              <a:t> das System </a:t>
            </a:r>
            <a:r>
              <a:rPr lang="en-US" err="1">
                <a:ea typeface="Calibri"/>
                <a:cs typeface="Calibri"/>
              </a:rPr>
              <a:t>beispielsweise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nicht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Vordergrund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geöffnet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ist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oder</a:t>
            </a:r>
            <a:r>
              <a:rPr lang="en-US">
                <a:ea typeface="Calibri"/>
                <a:cs typeface="Calibri"/>
              </a:rPr>
              <a:t> das </a:t>
            </a:r>
            <a:r>
              <a:rPr lang="en-US" err="1">
                <a:ea typeface="Calibri"/>
                <a:cs typeface="Calibri"/>
              </a:rPr>
              <a:t>Gerät</a:t>
            </a:r>
            <a:r>
              <a:rPr lang="en-US">
                <a:ea typeface="Calibri"/>
                <a:cs typeface="Calibri"/>
              </a:rPr>
              <a:t> neu </a:t>
            </a:r>
            <a:r>
              <a:rPr lang="en-US" err="1">
                <a:ea typeface="Calibri"/>
                <a:cs typeface="Calibri"/>
              </a:rPr>
              <a:t>gestartet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worden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ist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06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Der </a:t>
            </a:r>
            <a:r>
              <a:rPr lang="en-US" err="1">
                <a:cs typeface="Calibri"/>
              </a:rPr>
              <a:t>WorkManager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soll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persistente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Haltung</a:t>
            </a:r>
            <a:r>
              <a:rPr lang="en-US">
                <a:cs typeface="Calibri"/>
              </a:rPr>
              <a:t> der Notifications </a:t>
            </a:r>
            <a:r>
              <a:rPr lang="en-US" err="1">
                <a:cs typeface="Calibri"/>
              </a:rPr>
              <a:t>ermöglichen</a:t>
            </a:r>
            <a:r>
              <a:rPr lang="en-US">
                <a:cs typeface="Calibri"/>
              </a:rPr>
              <a:t>: Er </a:t>
            </a:r>
            <a:r>
              <a:rPr lang="en-US" err="1">
                <a:cs typeface="Calibri"/>
              </a:rPr>
              <a:t>ermöglicht</a:t>
            </a:r>
            <a:r>
              <a:rPr lang="en-US">
                <a:cs typeface="Calibri"/>
              </a:rPr>
              <a:t> das </a:t>
            </a:r>
            <a:r>
              <a:rPr lang="en-US" err="1">
                <a:cs typeface="Calibri"/>
              </a:rPr>
              <a:t>übergeben</a:t>
            </a:r>
            <a:r>
              <a:rPr lang="en-US">
                <a:cs typeface="Calibri"/>
              </a:rPr>
              <a:t> von Tasks an </a:t>
            </a:r>
            <a:r>
              <a:rPr lang="en-US" err="1">
                <a:cs typeface="Calibri"/>
              </a:rPr>
              <a:t>einen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Systeminternen</a:t>
            </a:r>
            <a:r>
              <a:rPr lang="en-US">
                <a:cs typeface="Calibri"/>
              </a:rPr>
              <a:t> Handler, der </a:t>
            </a:r>
            <a:r>
              <a:rPr lang="en-US" err="1">
                <a:cs typeface="Calibri"/>
              </a:rPr>
              <a:t>Aufgaben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den </a:t>
            </a:r>
            <a:r>
              <a:rPr lang="en-US" err="1">
                <a:cs typeface="Calibri"/>
              </a:rPr>
              <a:t>jeweiligs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festgelegten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Zeitpunkten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erledeigen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kann</a:t>
            </a:r>
            <a:r>
              <a:rPr lang="en-US">
                <a:cs typeface="Calibri"/>
              </a:rPr>
              <a:t>. So </a:t>
            </a:r>
            <a:r>
              <a:rPr lang="en-US" err="1">
                <a:cs typeface="Calibri"/>
              </a:rPr>
              <a:t>könnenunter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anderem</a:t>
            </a:r>
            <a:r>
              <a:rPr lang="en-US">
                <a:cs typeface="Calibri"/>
              </a:rPr>
              <a:t> Notifications und </a:t>
            </a:r>
            <a:r>
              <a:rPr lang="en-US" err="1">
                <a:cs typeface="Calibri"/>
              </a:rPr>
              <a:t>Erinnerungen</a:t>
            </a:r>
            <a:r>
              <a:rPr lang="en-US">
                <a:cs typeface="Calibri"/>
              </a:rPr>
              <a:t> an den User </a:t>
            </a:r>
            <a:r>
              <a:rPr lang="en-US" err="1">
                <a:cs typeface="Calibri"/>
              </a:rPr>
              <a:t>gesendet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Bsw</a:t>
            </a:r>
            <a:r>
              <a:rPr lang="en-US">
                <a:cs typeface="Calibri"/>
              </a:rPr>
              <a:t>. Je </a:t>
            </a:r>
            <a:r>
              <a:rPr lang="en-US" err="1">
                <a:cs typeface="Calibri"/>
              </a:rPr>
              <a:t>nach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eingestelltem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Intervall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Häufigkeit</a:t>
            </a:r>
            <a:r>
              <a:rPr lang="en-US">
                <a:cs typeface="Calibri"/>
              </a:rPr>
              <a:t>.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Die Notifications </a:t>
            </a:r>
            <a:r>
              <a:rPr lang="en-US" err="1">
                <a:cs typeface="Calibri"/>
              </a:rPr>
              <a:t>wurden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nach</a:t>
            </a:r>
            <a:r>
              <a:rPr lang="en-US">
                <a:cs typeface="Calibri"/>
              </a:rPr>
              <a:t> der</a:t>
            </a:r>
            <a:r>
              <a:rPr lang="en-US"/>
              <a:t> </a:t>
            </a:r>
            <a:r>
              <a:rPr lang="en-US">
                <a:hlinkClick r:id="rId3"/>
              </a:rPr>
              <a:t>Android Studio Documentation </a:t>
            </a:r>
            <a:r>
              <a:rPr lang="en-US" err="1"/>
              <a:t>gestaltet</a:t>
            </a:r>
            <a:r>
              <a:rPr lang="en-US">
                <a:cs typeface="Calibri"/>
              </a:rPr>
              <a:t>.</a:t>
            </a:r>
            <a:endParaRPr lang="en-US"/>
          </a:p>
          <a:p>
            <a:r>
              <a:rPr lang="en-US">
                <a:cs typeface="Calibri"/>
              </a:rPr>
              <a:t>Um die Activities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ändern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 Intents </a:t>
            </a:r>
            <a:r>
              <a:rPr lang="en-US" err="1">
                <a:cs typeface="Calibri"/>
              </a:rPr>
              <a:t>benötigt</a:t>
            </a:r>
            <a:r>
              <a:rPr lang="en-US">
                <a:cs typeface="Calibri"/>
              </a:rPr>
              <a:t>, dies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oberen</a:t>
            </a:r>
            <a:r>
              <a:rPr lang="en-US">
                <a:cs typeface="Calibri"/>
              </a:rPr>
              <a:t> Link </a:t>
            </a:r>
            <a:r>
              <a:rPr lang="en-US" err="1">
                <a:cs typeface="Calibri"/>
              </a:rPr>
              <a:t>beschrieben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18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Der </a:t>
            </a:r>
            <a:r>
              <a:rPr lang="en-US" err="1">
                <a:cs typeface="Calibri"/>
              </a:rPr>
              <a:t>WorkManager</a:t>
            </a:r>
            <a:r>
              <a:rPr lang="en-US">
                <a:cs typeface="Calibri"/>
              </a:rPr>
              <a:t> hat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Mindestdauer</a:t>
            </a:r>
            <a:r>
              <a:rPr lang="en-US">
                <a:cs typeface="Calibri"/>
              </a:rPr>
              <a:t> von 15 Minuten, </a:t>
            </a:r>
            <a:r>
              <a:rPr lang="en-US" err="1">
                <a:cs typeface="Calibri"/>
              </a:rPr>
              <a:t>nachdem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Notifikation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versendet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.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Dies </a:t>
            </a:r>
            <a:r>
              <a:rPr lang="en-US" err="1">
                <a:cs typeface="Calibri"/>
              </a:rPr>
              <a:t>soll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folgenden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Implementatinen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dazu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führen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dass</a:t>
            </a:r>
            <a:r>
              <a:rPr lang="en-US">
                <a:cs typeface="Calibri"/>
              </a:rPr>
              <a:t> der </a:t>
            </a:r>
            <a:r>
              <a:rPr lang="en-US" err="1">
                <a:cs typeface="Calibri"/>
              </a:rPr>
              <a:t>Nutzer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Notifikationen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selber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einstellen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kann</a:t>
            </a:r>
            <a:r>
              <a:rPr lang="en-US">
                <a:cs typeface="Calibri"/>
              </a:rPr>
              <a:t>.</a:t>
            </a:r>
            <a:endParaRPr lang="de-DE"/>
          </a:p>
          <a:p>
            <a:r>
              <a:rPr lang="en-US">
                <a:cs typeface="Calibri"/>
              </a:rPr>
              <a:t>Der </a:t>
            </a:r>
            <a:r>
              <a:rPr lang="en-US" err="1">
                <a:cs typeface="Calibri"/>
              </a:rPr>
              <a:t>Notificationscreen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das </a:t>
            </a:r>
            <a:r>
              <a:rPr lang="en-US" err="1">
                <a:cs typeface="Calibri"/>
              </a:rPr>
              <a:t>Auftauchen</a:t>
            </a:r>
            <a:r>
              <a:rPr lang="en-US">
                <a:cs typeface="Calibri"/>
              </a:rPr>
              <a:t> des Icons </a:t>
            </a:r>
            <a:r>
              <a:rPr lang="en-US" err="1">
                <a:cs typeface="Calibri"/>
              </a:rPr>
              <a:t>oben</a:t>
            </a:r>
            <a:r>
              <a:rPr lang="en-US">
                <a:cs typeface="Calibri"/>
              </a:rPr>
              <a:t> links </a:t>
            </a:r>
            <a:r>
              <a:rPr lang="en-US" err="1">
                <a:cs typeface="Calibri"/>
              </a:rPr>
              <a:t>verdeutlicht</a:t>
            </a:r>
            <a:r>
              <a:rPr lang="en-US">
                <a:cs typeface="Calibri"/>
              </a:rPr>
              <a:t>. 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Die Notification </a:t>
            </a:r>
            <a:r>
              <a:rPr lang="en-US" err="1">
                <a:cs typeface="Calibri"/>
              </a:rPr>
              <a:t>gibt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einen</a:t>
            </a:r>
            <a:r>
              <a:rPr lang="en-US">
                <a:cs typeface="Calibri"/>
              </a:rPr>
              <a:t> Text und </a:t>
            </a:r>
            <a:r>
              <a:rPr lang="en-US" err="1">
                <a:cs typeface="Calibri"/>
              </a:rPr>
              <a:t>zwei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Optionen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wieder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welche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jeweils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andere</a:t>
            </a:r>
            <a:r>
              <a:rPr lang="en-US">
                <a:cs typeface="Calibri"/>
              </a:rPr>
              <a:t> Activity </a:t>
            </a:r>
            <a:r>
              <a:rPr lang="en-US" err="1">
                <a:cs typeface="Calibri"/>
              </a:rPr>
              <a:t>öffnen</a:t>
            </a:r>
            <a:r>
              <a:rPr lang="en-US">
                <a:cs typeface="Calibri"/>
              </a:rPr>
              <a:t>. </a:t>
            </a:r>
            <a:br>
              <a:rPr lang="en-US">
                <a:cs typeface="+mn-lt"/>
              </a:rPr>
            </a:b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Verlauf</a:t>
            </a:r>
            <a:r>
              <a:rPr lang="en-US">
                <a:cs typeface="Calibri"/>
              </a:rPr>
              <a:t> des Projekts </a:t>
            </a:r>
            <a:r>
              <a:rPr lang="en-US" err="1">
                <a:cs typeface="Calibri"/>
              </a:rPr>
              <a:t>soll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daraus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</a:t>
            </a:r>
            <a:r>
              <a:rPr lang="en-US">
                <a:cs typeface="Calibri"/>
              </a:rPr>
              <a:t> Variable </a:t>
            </a:r>
            <a:r>
              <a:rPr lang="en-US" err="1">
                <a:cs typeface="Calibri"/>
              </a:rPr>
              <a:t>gemacht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werden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welche</a:t>
            </a:r>
            <a:r>
              <a:rPr lang="en-US">
                <a:cs typeface="Calibri"/>
              </a:rPr>
              <a:t> persistent </a:t>
            </a:r>
            <a:r>
              <a:rPr lang="en-US" err="1">
                <a:cs typeface="Calibri"/>
              </a:rPr>
              <a:t>gespeichert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wird</a:t>
            </a:r>
            <a:r>
              <a:rPr lang="en-US">
                <a:cs typeface="Calibri"/>
              </a:rPr>
              <a:t>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DD50-5A07-44B8-977C-A1BD7E8567EA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13.01.2023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>
                <a:latin typeface="Calibri"/>
                <a:ea typeface="Calibri Light"/>
                <a:cs typeface="Calibri Light"/>
              </a:rPr>
              <a:t>Audit 3 </a:t>
            </a:r>
            <a:br>
              <a:rPr lang="de-DE">
                <a:latin typeface="Calibri"/>
                <a:ea typeface="Calibri Light"/>
                <a:cs typeface="Calibri Light"/>
              </a:rPr>
            </a:br>
            <a:r>
              <a:rPr lang="de-DE">
                <a:latin typeface="Calibri"/>
                <a:ea typeface="Calibri Light"/>
                <a:cs typeface="Calibri Light"/>
              </a:rPr>
              <a:t>Entwicklungsprojekt</a:t>
            </a:r>
            <a:r>
              <a:rPr lang="de-DE">
                <a:ea typeface="Calibri Light"/>
                <a:cs typeface="Calibri Light"/>
              </a:rPr>
              <a:t> </a:t>
            </a:r>
            <a:br>
              <a:rPr lang="de-DE">
                <a:ea typeface="Calibri Light"/>
                <a:cs typeface="Calibri Light"/>
              </a:rPr>
            </a:br>
            <a:r>
              <a:rPr lang="de-DE" sz="4800">
                <a:ea typeface="Calibri Light"/>
                <a:cs typeface="Calibri Light"/>
              </a:rPr>
              <a:t>WS2022/23</a:t>
            </a:r>
            <a:endParaRPr lang="de-DE" sz="48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43739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de-DE">
                <a:ea typeface="Calibri"/>
                <a:cs typeface="Calibri"/>
              </a:rPr>
            </a:br>
            <a:r>
              <a:rPr lang="de-DE">
                <a:ea typeface="Calibri"/>
                <a:cs typeface="Calibri"/>
              </a:rPr>
              <a:t>Annika Lenneper</a:t>
            </a:r>
            <a:br>
              <a:rPr lang="de-DE">
                <a:ea typeface="Calibri"/>
                <a:cs typeface="Calibri"/>
              </a:rPr>
            </a:br>
            <a:r>
              <a:rPr lang="de-DE">
                <a:ea typeface="Calibri"/>
                <a:cs typeface="Calibri"/>
              </a:rPr>
              <a:t>Marko </a:t>
            </a:r>
            <a:r>
              <a:rPr lang="de-DE" err="1">
                <a:ea typeface="Calibri"/>
                <a:cs typeface="Calibri"/>
              </a:rPr>
              <a:t>Kalaburda</a:t>
            </a:r>
            <a:br>
              <a:rPr lang="de-DE">
                <a:ea typeface="Calibri"/>
                <a:cs typeface="Calibri"/>
              </a:rPr>
            </a:br>
            <a:r>
              <a:rPr lang="de-DE">
                <a:ea typeface="Calibri"/>
                <a:cs typeface="Calibri"/>
              </a:rPr>
              <a:t>Christian </a:t>
            </a:r>
            <a:r>
              <a:rPr lang="de-DE" err="1">
                <a:ea typeface="Calibri"/>
                <a:cs typeface="Calibri"/>
              </a:rPr>
              <a:t>Pankiv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TH Köln Medieninformatik B.A.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POC: Android </a:t>
            </a:r>
            <a:r>
              <a:rPr lang="de-DE" err="1">
                <a:latin typeface="Calibri"/>
                <a:cs typeface="Calibri"/>
              </a:rPr>
              <a:t>Notifications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1C5A56-01FC-1BEE-3668-57BA88152778}"/>
              </a:ext>
            </a:extLst>
          </p:cNvPr>
          <p:cNvSpPr txBox="1"/>
          <p:nvPr/>
        </p:nvSpPr>
        <p:spPr>
          <a:xfrm>
            <a:off x="2840708" y="1532140"/>
            <a:ext cx="1177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Wahl links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B89F2-CFB3-3BEF-78AA-5D116EBD97E0}"/>
              </a:ext>
            </a:extLst>
          </p:cNvPr>
          <p:cNvSpPr txBox="1"/>
          <p:nvPr/>
        </p:nvSpPr>
        <p:spPr>
          <a:xfrm>
            <a:off x="7649108" y="1533196"/>
            <a:ext cx="1295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Wahl rechts</a:t>
            </a:r>
          </a:p>
        </p:txBody>
      </p:sp>
      <p:pic>
        <p:nvPicPr>
          <p:cNvPr id="4" name="Grafik 7" descr="Ein Bild, das Text, Monitor, Elektronik, Screenshot enthält.&#10;&#10;Beschreibung automatisch generiert.">
            <a:extLst>
              <a:ext uri="{FF2B5EF4-FFF2-40B4-BE49-F238E27FC236}">
                <a16:creationId xmlns:a16="http://schemas.microsoft.com/office/drawing/2014/main" id="{234B96F9-1DCC-313E-D8DF-F700092E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30" y="1939435"/>
            <a:ext cx="2789392" cy="4815903"/>
          </a:xfrm>
          <a:prstGeom prst="rect">
            <a:avLst/>
          </a:prstGeom>
        </p:spPr>
      </p:pic>
      <p:pic>
        <p:nvPicPr>
          <p:cNvPr id="8" name="Grafik 9" descr="Ein Bild, das Text, Elektronik, Monitor, Screenshot enthält.&#10;&#10;Beschreibung automatisch generiert.">
            <a:extLst>
              <a:ext uri="{FF2B5EF4-FFF2-40B4-BE49-F238E27FC236}">
                <a16:creationId xmlns:a16="http://schemas.microsoft.com/office/drawing/2014/main" id="{68FC0265-BBBB-234D-1F4B-0DD2715FC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977" y="1939031"/>
            <a:ext cx="2729805" cy="48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PoC: Analyse-Phase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>
                <a:ea typeface="Calibri"/>
                <a:cs typeface="Calibri"/>
              </a:rPr>
              <a:t>Testweise Umsetzung in </a:t>
            </a:r>
            <a:r>
              <a:rPr lang="de-DE" err="1">
                <a:ea typeface="Calibri"/>
                <a:cs typeface="Calibri"/>
              </a:rPr>
              <a:t>IntelliJ</a:t>
            </a:r>
            <a:endParaRPr lang="de-DE">
              <a:ea typeface="Calibri"/>
              <a:cs typeface="Calibri"/>
            </a:endParaRPr>
          </a:p>
          <a:p>
            <a:pPr marL="914400" lvl="1" indent="-457200"/>
            <a:r>
              <a:rPr lang="de-DE">
                <a:ea typeface="+mn-lt"/>
                <a:cs typeface="+mn-lt"/>
              </a:rPr>
              <a:t>Lauffähig, jedoch ohne komplexes Fehler-Handling</a:t>
            </a:r>
            <a:endParaRPr lang="de-DE">
              <a:ea typeface="Calibri"/>
              <a:cs typeface="Calibri"/>
            </a:endParaRPr>
          </a:p>
          <a:p>
            <a:pPr marL="914400" lvl="1" indent="-457200"/>
            <a:r>
              <a:rPr lang="de-DE">
                <a:ea typeface="Calibri"/>
                <a:cs typeface="Calibri"/>
              </a:rPr>
              <a:t>Soll in Zukunft noch mehr Fälle abdecken/ detailliertere Rückmeldungen geben</a:t>
            </a:r>
          </a:p>
          <a:p>
            <a:pPr marL="914400" lvl="1" indent="-457200"/>
            <a:r>
              <a:rPr lang="de-DE">
                <a:ea typeface="Calibri"/>
                <a:cs typeface="Calibri"/>
              </a:rPr>
              <a:t>Texte noch vorläufig</a:t>
            </a:r>
          </a:p>
          <a:p>
            <a:pPr marL="457200" indent="-457200"/>
            <a:r>
              <a:rPr lang="de-DE">
                <a:ea typeface="Calibri"/>
                <a:cs typeface="Calibri"/>
              </a:rPr>
              <a:t>Erster Aufbau der Klassenarchitektur </a:t>
            </a:r>
          </a:p>
          <a:p>
            <a:pPr marL="914400" lvl="1" indent="-457200"/>
            <a:r>
              <a:rPr lang="de-DE">
                <a:ea typeface="Calibri"/>
                <a:cs typeface="Calibri"/>
              </a:rPr>
              <a:t>Klassen, Eigenschaften und Methoden</a:t>
            </a: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05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PoC: Analyse-Phase/ Use Case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>
                <a:ea typeface="Calibri"/>
                <a:cs typeface="Calibri"/>
              </a:rPr>
              <a:t>Anschließend Versuch der Umsetzung als Use Case in Android Studio, Vorläufer des </a:t>
            </a:r>
            <a:r>
              <a:rPr lang="de-DE" err="1">
                <a:ea typeface="Calibri"/>
                <a:cs typeface="Calibri"/>
              </a:rPr>
              <a:t>Prototypes</a:t>
            </a:r>
            <a:endParaRPr lang="de-DE" err="1">
              <a:cs typeface="Calibri"/>
            </a:endParaRPr>
          </a:p>
          <a:p>
            <a:pPr marL="914400" lvl="1"/>
            <a:r>
              <a:rPr lang="de-DE">
                <a:ea typeface="+mn-lt"/>
                <a:cs typeface="Calibri"/>
              </a:rPr>
              <a:t>Ein- und Ausgaben über </a:t>
            </a:r>
            <a:r>
              <a:rPr lang="de-DE" err="1">
                <a:ea typeface="+mn-lt"/>
                <a:cs typeface="Calibri"/>
              </a:rPr>
              <a:t>editView</a:t>
            </a:r>
            <a:r>
              <a:rPr lang="de-DE">
                <a:ea typeface="+mn-lt"/>
                <a:cs typeface="Calibri"/>
              </a:rPr>
              <a:t>/ </a:t>
            </a:r>
            <a:r>
              <a:rPr lang="de-DE" err="1">
                <a:ea typeface="+mn-lt"/>
                <a:cs typeface="Calibri"/>
              </a:rPr>
              <a:t>textView</a:t>
            </a:r>
            <a:endParaRPr lang="en-US" err="1">
              <a:ea typeface="+mn-lt"/>
              <a:cs typeface="+mn-lt"/>
            </a:endParaRPr>
          </a:p>
          <a:p>
            <a:pPr marL="914400" lvl="1"/>
            <a:r>
              <a:rPr lang="de-DE">
                <a:ea typeface="+mn-lt"/>
                <a:cs typeface="Calibri"/>
              </a:rPr>
              <a:t>Prototypische Umsetzung auf einem Screen </a:t>
            </a:r>
            <a:endParaRPr lang="en-US">
              <a:ea typeface="+mn-lt"/>
              <a:cs typeface="+mn-lt"/>
            </a:endParaRPr>
          </a:p>
          <a:p>
            <a:pPr marL="914400" lvl="1"/>
            <a:r>
              <a:rPr lang="de-DE" err="1">
                <a:cs typeface="Calibri"/>
              </a:rPr>
              <a:t>Callbacks</a:t>
            </a:r>
            <a:r>
              <a:rPr lang="de-DE">
                <a:cs typeface="Calibri"/>
              </a:rPr>
              <a:t> zum Aufruf der jeweils nächsten Funktion</a:t>
            </a:r>
          </a:p>
          <a:p>
            <a:pPr marL="914400" lvl="1"/>
            <a:r>
              <a:rPr lang="de-DE">
                <a:cs typeface="Calibri"/>
              </a:rPr>
              <a:t>Bisher keine Unterscheidung von verschiedenen </a:t>
            </a:r>
            <a:r>
              <a:rPr lang="de-DE" err="1">
                <a:cs typeface="Calibri"/>
              </a:rPr>
              <a:t>Activities</a:t>
            </a:r>
            <a:endParaRPr lang="de-DE" err="1"/>
          </a:p>
          <a:p>
            <a:pPr marL="457200" indent="-457200"/>
            <a:r>
              <a:rPr lang="de-DE">
                <a:ea typeface="Calibri"/>
                <a:cs typeface="Calibri"/>
              </a:rPr>
              <a:t>Schwierigkeiten</a:t>
            </a:r>
          </a:p>
          <a:p>
            <a:pPr marL="914400" lvl="1"/>
            <a:r>
              <a:rPr lang="de-DE">
                <a:ea typeface="Calibri"/>
                <a:cs typeface="Calibri"/>
              </a:rPr>
              <a:t>Parallelität von Prozessen</a:t>
            </a:r>
          </a:p>
          <a:p>
            <a:pPr marL="914400" lvl="1"/>
            <a:r>
              <a:rPr lang="de-DE">
                <a:ea typeface="Calibri"/>
                <a:cs typeface="Calibri"/>
              </a:rPr>
              <a:t>Abwarten von Nutzereingaben</a:t>
            </a:r>
          </a:p>
          <a:p>
            <a:pPr marL="914400" lvl="1"/>
            <a:r>
              <a:rPr lang="de-DE">
                <a:ea typeface="Calibri"/>
                <a:cs typeface="Calibri"/>
              </a:rPr>
              <a:t>Navigation</a:t>
            </a: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20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Klassenstruktur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de-DE">
              <a:ea typeface="Calibri"/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B3DF37CF-ED36-93E4-2D52-E37BC4F9B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14" y="1755398"/>
            <a:ext cx="8433459" cy="39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2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Klassenstruktur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de-DE">
              <a:ea typeface="Calibri"/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0C4BF6C7-1C28-0B16-4070-C04F63ED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271" y="1718886"/>
            <a:ext cx="7077693" cy="411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3DC95-CD57-0121-D5C9-C2088355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de-DE" dirty="0">
                <a:latin typeface="Calibri"/>
                <a:cs typeface="Calibri"/>
              </a:rPr>
              <a:t>Rapid Prototype User Journey</a:t>
            </a:r>
            <a:endParaRPr lang="en-US">
              <a:ea typeface="+mj-lt"/>
              <a:cs typeface="+mj-lt"/>
            </a:endParaRPr>
          </a:p>
          <a:p>
            <a:endParaRPr lang="de-DE" dirty="0">
              <a:cs typeface="Calibri Light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F6CE53A-D20E-6217-0BCA-C5EBEE0F9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788" y="1269950"/>
            <a:ext cx="9624423" cy="4905519"/>
          </a:xfrm>
        </p:spPr>
      </p:pic>
    </p:spTree>
    <p:extLst>
      <p:ext uri="{BB962C8B-B14F-4D97-AF65-F5344CB8AC3E}">
        <p14:creationId xmlns:p14="http://schemas.microsoft.com/office/powerpoint/2010/main" val="234279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Ausblick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>
                <a:cs typeface="Calibri"/>
              </a:rPr>
              <a:t>Implementierung eines Use Cases als Prototype</a:t>
            </a:r>
          </a:p>
          <a:p>
            <a:pPr marL="914400" lvl="1" indent="-457200"/>
            <a:r>
              <a:rPr lang="de-DE">
                <a:ea typeface="+mn-lt"/>
                <a:cs typeface="+mn-lt"/>
              </a:rPr>
              <a:t>Weiterentwickeln der Klassen und Methoden für die Review-Phase</a:t>
            </a:r>
            <a:endParaRPr lang="de-DE">
              <a:ea typeface="Calibri"/>
              <a:cs typeface="Calibri"/>
            </a:endParaRPr>
          </a:p>
          <a:p>
            <a:pPr marL="914400" lvl="1" indent="-457200"/>
            <a:r>
              <a:rPr lang="de-DE">
                <a:cs typeface="Calibri"/>
              </a:rPr>
              <a:t>Erweiterung der Funktionen bis zum Review inklusive Iterationen</a:t>
            </a:r>
          </a:p>
          <a:p>
            <a:pPr marL="914400" lvl="1" indent="-457200"/>
            <a:r>
              <a:rPr lang="de-DE">
                <a:cs typeface="Calibri"/>
              </a:rPr>
              <a:t>Aufteilen der Phasen und Abschnitte auf verschiedene </a:t>
            </a:r>
            <a:r>
              <a:rPr lang="de-DE" err="1">
                <a:cs typeface="Calibri"/>
              </a:rPr>
              <a:t>Activities</a:t>
            </a:r>
            <a:endParaRPr lang="de-DE">
              <a:cs typeface="Calibri"/>
            </a:endParaRPr>
          </a:p>
          <a:p>
            <a:pPr marL="914400" lvl="1" indent="-457200"/>
            <a:r>
              <a:rPr lang="de-DE">
                <a:cs typeface="Calibri"/>
              </a:rPr>
              <a:t>Prototypischen UI-Design</a:t>
            </a:r>
          </a:p>
          <a:p>
            <a:pPr marL="914400" lvl="1" indent="-457200"/>
            <a:r>
              <a:rPr lang="de-DE">
                <a:ea typeface="Calibri"/>
                <a:cs typeface="Calibri"/>
              </a:rPr>
              <a:t>Sinnvolles Zusammenführen der Erarbeiteten Use Cases </a:t>
            </a:r>
          </a:p>
          <a:p>
            <a:pPr marL="914400" lvl="1" indent="-457200"/>
            <a:r>
              <a:rPr lang="de-DE">
                <a:ea typeface="Calibri"/>
                <a:cs typeface="Calibri"/>
              </a:rPr>
              <a:t>Textgestaltung im Sinne der </a:t>
            </a:r>
            <a:r>
              <a:rPr lang="de-DE" err="1">
                <a:ea typeface="Calibri"/>
                <a:cs typeface="Calibri"/>
              </a:rPr>
              <a:t>Fogg'schen</a:t>
            </a:r>
            <a:r>
              <a:rPr lang="de-DE">
                <a:ea typeface="Calibri"/>
                <a:cs typeface="Calibri"/>
              </a:rPr>
              <a:t> Maximen, gute User-Ansprache, Interaktion und Zusatzinformationen/ Hilfestellungen entwickeln</a:t>
            </a:r>
            <a:endParaRPr lang="de-DE"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914400" lvl="1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35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Inhalt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Calibri"/>
                <a:cs typeface="Calibri"/>
              </a:rPr>
              <a:t>Iterationen</a:t>
            </a:r>
          </a:p>
          <a:p>
            <a:r>
              <a:rPr lang="de-DE" dirty="0">
                <a:ea typeface="Calibri"/>
                <a:cs typeface="Calibri"/>
              </a:rPr>
              <a:t>PoC: </a:t>
            </a:r>
            <a:r>
              <a:rPr lang="de-DE" dirty="0" err="1">
                <a:ea typeface="Calibri"/>
                <a:cs typeface="Calibri"/>
              </a:rPr>
              <a:t>WearOS</a:t>
            </a:r>
            <a:r>
              <a:rPr lang="de-DE" dirty="0">
                <a:ea typeface="Calibri"/>
                <a:cs typeface="Calibri"/>
              </a:rPr>
              <a:t> Kommunikation</a:t>
            </a:r>
          </a:p>
          <a:p>
            <a:r>
              <a:rPr lang="de-DE" dirty="0">
                <a:ea typeface="Calibri"/>
                <a:cs typeface="Calibri"/>
              </a:rPr>
              <a:t>PoC: Android </a:t>
            </a:r>
            <a:r>
              <a:rPr lang="de-DE" dirty="0" err="1">
                <a:ea typeface="Calibri"/>
                <a:cs typeface="Calibri"/>
              </a:rPr>
              <a:t>Notifications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PoC: Analyse-Phase (Golden </a:t>
            </a:r>
            <a:r>
              <a:rPr lang="de-DE" dirty="0" err="1">
                <a:ea typeface="Calibri"/>
                <a:cs typeface="Calibri"/>
              </a:rPr>
              <a:t>Behaviors</a:t>
            </a:r>
            <a:r>
              <a:rPr lang="de-DE" dirty="0">
                <a:ea typeface="Calibri"/>
                <a:cs typeface="Calibri"/>
              </a:rPr>
              <a:t>)</a:t>
            </a:r>
          </a:p>
          <a:p>
            <a:r>
              <a:rPr lang="de-DE" dirty="0">
                <a:ea typeface="Calibri"/>
                <a:cs typeface="Calibri"/>
              </a:rPr>
              <a:t>Klassenstruktur</a:t>
            </a:r>
          </a:p>
          <a:p>
            <a:r>
              <a:rPr lang="de-DE" dirty="0">
                <a:ea typeface="Calibri"/>
                <a:cs typeface="Calibri"/>
              </a:rPr>
              <a:t>Rapid Prototype User Journey</a:t>
            </a:r>
          </a:p>
          <a:p>
            <a:r>
              <a:rPr lang="de-DE" dirty="0">
                <a:ea typeface="Calibri"/>
                <a:cs typeface="Calibri"/>
              </a:rPr>
              <a:t>Ausblick</a:t>
            </a:r>
          </a:p>
          <a:p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39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Iterationen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Calibri"/>
                <a:cs typeface="Calibri"/>
              </a:rPr>
              <a:t>Keine Einbindung zu Datenbank mehr geplant</a:t>
            </a:r>
          </a:p>
          <a:p>
            <a:pPr lvl="1"/>
            <a:r>
              <a:rPr lang="de-DE">
                <a:ea typeface="Calibri"/>
                <a:cs typeface="Calibri"/>
              </a:rPr>
              <a:t>Stattdessen: lokale Speicherung von Daten</a:t>
            </a:r>
          </a:p>
          <a:p>
            <a:pPr lvl="1"/>
            <a:r>
              <a:rPr lang="de-DE">
                <a:ea typeface="Calibri"/>
                <a:cs typeface="Calibri"/>
              </a:rPr>
              <a:t>PoC zur Datenbankverbindung entfällt damit</a:t>
            </a:r>
          </a:p>
          <a:p>
            <a:pPr lvl="1"/>
            <a:r>
              <a:rPr lang="de-DE">
                <a:ea typeface="Calibri"/>
                <a:cs typeface="Calibri"/>
              </a:rPr>
              <a:t>Positiv für den User: persönliche Daten, Informationen zu Gewohnheiten und Handlungen bleiben in eigener Hand</a:t>
            </a:r>
          </a:p>
          <a:p>
            <a:pPr marL="457200" lvl="1" indent="0">
              <a:buNone/>
            </a:pPr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7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POC: </a:t>
            </a:r>
            <a:r>
              <a:rPr lang="de-DE" err="1">
                <a:latin typeface="Calibri"/>
                <a:cs typeface="Calibri"/>
              </a:rPr>
              <a:t>WearOS</a:t>
            </a:r>
            <a:r>
              <a:rPr lang="de-DE">
                <a:latin typeface="Calibri"/>
                <a:cs typeface="Calibri"/>
              </a:rPr>
              <a:t> Kommunikation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de-DE" b="1">
                <a:ea typeface="+mn-lt"/>
                <a:cs typeface="+mn-lt"/>
              </a:rPr>
              <a:t>Verbindung zwischen App und Smartwatch (in unserem Fall über Browser)</a:t>
            </a: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Demonstration der Funktionsweise der Schnittstelle</a:t>
            </a:r>
            <a:endParaRPr lang="de-DE"/>
          </a:p>
          <a:p>
            <a:pPr>
              <a:buNone/>
            </a:pPr>
            <a:r>
              <a:rPr lang="de-DE" b="1">
                <a:ea typeface="+mn-lt"/>
                <a:cs typeface="+mn-lt"/>
              </a:rPr>
              <a:t>Exit-Kriterien:</a:t>
            </a:r>
            <a:endParaRPr lang="de-DE"/>
          </a:p>
          <a:p>
            <a:pPr>
              <a:buNone/>
            </a:pPr>
            <a:r>
              <a:rPr lang="de-DE" err="1">
                <a:ea typeface="+mn-lt"/>
                <a:cs typeface="+mn-lt"/>
              </a:rPr>
              <a:t>Tile</a:t>
            </a:r>
            <a:r>
              <a:rPr lang="de-DE">
                <a:ea typeface="+mn-lt"/>
                <a:cs typeface="+mn-lt"/>
              </a:rPr>
              <a:t> ist bedienbar</a:t>
            </a:r>
            <a:endParaRPr lang="de-DE"/>
          </a:p>
          <a:p>
            <a:pPr>
              <a:buNone/>
            </a:pPr>
            <a:r>
              <a:rPr lang="de-DE" err="1">
                <a:ea typeface="+mn-lt"/>
                <a:cs typeface="+mn-lt"/>
              </a:rPr>
              <a:t>Tiles</a:t>
            </a:r>
            <a:r>
              <a:rPr lang="de-DE">
                <a:ea typeface="+mn-lt"/>
                <a:cs typeface="+mn-lt"/>
              </a:rPr>
              <a:t> zeigt synchrone Informationen der Smartphone App an</a:t>
            </a:r>
            <a:endParaRPr lang="de-DE"/>
          </a:p>
          <a:p>
            <a:pPr>
              <a:buNone/>
            </a:pPr>
            <a:r>
              <a:rPr lang="de-DE" err="1">
                <a:ea typeface="+mn-lt"/>
                <a:cs typeface="+mn-lt"/>
              </a:rPr>
              <a:t>Tile</a:t>
            </a:r>
            <a:r>
              <a:rPr lang="de-DE">
                <a:ea typeface="+mn-lt"/>
                <a:cs typeface="+mn-lt"/>
              </a:rPr>
              <a:t> kann Informationen an Smartphone App Senden</a:t>
            </a:r>
            <a:endParaRPr lang="de-DE"/>
          </a:p>
          <a:p>
            <a:pPr>
              <a:buNone/>
            </a:pPr>
            <a:r>
              <a:rPr lang="de-DE" b="1">
                <a:ea typeface="+mn-lt"/>
                <a:cs typeface="+mn-lt"/>
              </a:rPr>
              <a:t>Fail-Kriterien:</a:t>
            </a: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Verbindung nicht möglich</a:t>
            </a: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Datenübertragung nicht möglich</a:t>
            </a: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Synchronisation nicht möglich</a:t>
            </a:r>
            <a:endParaRPr lang="de-DE"/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73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2D4E8-3A8F-7DDB-5019-B2420B98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POC: </a:t>
            </a:r>
            <a:r>
              <a:rPr lang="de-DE" err="1">
                <a:latin typeface="Calibri"/>
                <a:cs typeface="Calibri"/>
              </a:rPr>
              <a:t>WearOS</a:t>
            </a:r>
            <a:r>
              <a:rPr lang="de-DE">
                <a:latin typeface="Calibri"/>
                <a:cs typeface="Calibri"/>
              </a:rPr>
              <a:t> Kommunikation</a:t>
            </a:r>
            <a:endParaRPr lang="de-DE">
              <a:ea typeface="+mj-lt"/>
              <a:cs typeface="+mj-lt"/>
            </a:endParaRPr>
          </a:p>
          <a:p>
            <a:endParaRPr lang="de-DE">
              <a:cs typeface="Calibri Light"/>
            </a:endParaRPr>
          </a:p>
        </p:txBody>
      </p:sp>
      <p:pic>
        <p:nvPicPr>
          <p:cNvPr id="4" name="Grafik 4" descr="Ein Bild, das Text, Weiße Ware enthält.&#10;&#10;Beschreibung automatisch generiert.">
            <a:extLst>
              <a:ext uri="{FF2B5EF4-FFF2-40B4-BE49-F238E27FC236}">
                <a16:creationId xmlns:a16="http://schemas.microsoft.com/office/drawing/2014/main" id="{C7036087-5B34-D66C-0B5A-F4D946640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1646" y="1879220"/>
            <a:ext cx="3086100" cy="309562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42B3837-90F4-E495-E5A2-20914ACF51BE}"/>
              </a:ext>
            </a:extLst>
          </p:cNvPr>
          <p:cNvSpPr txBox="1"/>
          <p:nvPr/>
        </p:nvSpPr>
        <p:spPr>
          <a:xfrm>
            <a:off x="4770782" y="1910521"/>
            <a:ext cx="6537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Calibri"/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4ABF07B1-4ABF-9F29-9920-0C84B2506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563" y="918818"/>
            <a:ext cx="2405919" cy="49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AB431-7454-205B-ED20-34F66810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POC: </a:t>
            </a:r>
            <a:r>
              <a:rPr lang="de-DE" err="1">
                <a:latin typeface="Calibri"/>
                <a:cs typeface="Calibri"/>
              </a:rPr>
              <a:t>WearOS</a:t>
            </a:r>
            <a:r>
              <a:rPr lang="de-DE">
                <a:latin typeface="Calibri"/>
                <a:cs typeface="Calibri"/>
              </a:rPr>
              <a:t> Kommunikation</a:t>
            </a:r>
            <a:endParaRPr lang="de-DE">
              <a:ea typeface="+mj-lt"/>
              <a:cs typeface="+mj-lt"/>
            </a:endParaRPr>
          </a:p>
          <a:p>
            <a:endParaRPr lang="de-DE">
              <a:cs typeface="Calibri Light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1629448-8E19-CE95-B429-50CA061A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8" y="1800731"/>
            <a:ext cx="10970739" cy="37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POC: Android </a:t>
            </a:r>
            <a:r>
              <a:rPr lang="de-DE" err="1">
                <a:latin typeface="Calibri"/>
                <a:cs typeface="Calibri"/>
              </a:rPr>
              <a:t>Notifications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ea typeface="Calibri"/>
                <a:cs typeface="Calibri"/>
              </a:rPr>
              <a:t>Notifications</a:t>
            </a:r>
            <a:r>
              <a:rPr lang="de-DE">
                <a:ea typeface="Calibri"/>
                <a:cs typeface="Calibri"/>
              </a:rPr>
              <a:t> erinnern Nutzer an das System</a:t>
            </a:r>
          </a:p>
          <a:p>
            <a:r>
              <a:rPr lang="de-DE">
                <a:ea typeface="Calibri"/>
                <a:cs typeface="Calibri"/>
              </a:rPr>
              <a:t>Erleichtern die Datenerhebung zu der Einhaltung der Habit-Bildung</a:t>
            </a:r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  <a:p>
            <a:pPr marL="0" indent="0">
              <a:buNone/>
            </a:pPr>
            <a:r>
              <a:rPr lang="de-DE">
                <a:ea typeface="Calibri"/>
                <a:cs typeface="Calibri"/>
              </a:rPr>
              <a:t>POC:</a:t>
            </a:r>
          </a:p>
          <a:p>
            <a:pPr marL="457200" indent="-457200"/>
            <a:r>
              <a:rPr lang="de-DE">
                <a:ea typeface="Calibri"/>
                <a:cs typeface="Calibri"/>
              </a:rPr>
              <a:t>Exit-Kriterium: </a:t>
            </a:r>
            <a:r>
              <a:rPr lang="de-DE" err="1">
                <a:ea typeface="Calibri"/>
                <a:cs typeface="Calibri"/>
              </a:rPr>
              <a:t>Notification</a:t>
            </a:r>
            <a:r>
              <a:rPr lang="de-DE">
                <a:ea typeface="Calibri"/>
                <a:cs typeface="Calibri"/>
              </a:rPr>
              <a:t> erscheint zum geplanten Zeitpunkt und auch bei geschlossener Applikation</a:t>
            </a:r>
          </a:p>
          <a:p>
            <a:pPr marL="457200" indent="-457200"/>
            <a:r>
              <a:rPr lang="de-DE">
                <a:ea typeface="Calibri"/>
                <a:cs typeface="Calibri"/>
              </a:rPr>
              <a:t>Fail-Kriterium: </a:t>
            </a:r>
            <a:r>
              <a:rPr lang="de-DE" err="1">
                <a:ea typeface="Calibri"/>
                <a:cs typeface="Calibri"/>
              </a:rPr>
              <a:t>Notification</a:t>
            </a:r>
            <a:r>
              <a:rPr lang="de-DE">
                <a:ea typeface="Calibri"/>
                <a:cs typeface="Calibri"/>
              </a:rPr>
              <a:t> erscheint nicht, oder nur bei geöffneter Applikation</a:t>
            </a: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29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POC: Android </a:t>
            </a:r>
            <a:r>
              <a:rPr lang="de-DE" err="1">
                <a:latin typeface="Calibri"/>
                <a:cs typeface="Calibri"/>
              </a:rPr>
              <a:t>Notifications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>
                <a:ea typeface="Calibri"/>
                <a:cs typeface="Calibri"/>
              </a:rPr>
              <a:t>Umsetzung des </a:t>
            </a:r>
            <a:r>
              <a:rPr lang="de-DE" err="1">
                <a:ea typeface="Calibri"/>
                <a:cs typeface="Calibri"/>
              </a:rPr>
              <a:t>POC´s</a:t>
            </a:r>
            <a:r>
              <a:rPr lang="de-DE">
                <a:ea typeface="Calibri"/>
                <a:cs typeface="Calibri"/>
              </a:rPr>
              <a:t> </a:t>
            </a:r>
          </a:p>
          <a:p>
            <a:pPr marL="457200" indent="-457200"/>
            <a:r>
              <a:rPr lang="de-DE">
                <a:ea typeface="Calibri"/>
                <a:cs typeface="Calibri"/>
              </a:rPr>
              <a:t>Zeitmanagement durch </a:t>
            </a:r>
            <a:r>
              <a:rPr lang="de-DE" err="1">
                <a:ea typeface="Calibri"/>
                <a:cs typeface="Calibri"/>
              </a:rPr>
              <a:t>WorkManager</a:t>
            </a:r>
            <a:r>
              <a:rPr lang="de-DE">
                <a:ea typeface="Calibri"/>
                <a:cs typeface="Calibri"/>
              </a:rPr>
              <a:t> </a:t>
            </a:r>
          </a:p>
          <a:p>
            <a:pPr marL="457200" indent="-457200"/>
            <a:r>
              <a:rPr lang="de-DE" err="1">
                <a:ea typeface="Calibri"/>
                <a:cs typeface="Calibri"/>
              </a:rPr>
              <a:t>Notifications</a:t>
            </a:r>
            <a:r>
              <a:rPr lang="de-DE">
                <a:ea typeface="Calibri"/>
                <a:cs typeface="Calibri"/>
              </a:rPr>
              <a:t> durch </a:t>
            </a:r>
            <a:r>
              <a:rPr lang="de-DE" err="1">
                <a:ea typeface="Calibri"/>
                <a:cs typeface="Calibri"/>
              </a:rPr>
              <a:t>NotificationChannel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NotificationManager</a:t>
            </a:r>
            <a:r>
              <a:rPr lang="de-DE">
                <a:ea typeface="Calibri"/>
                <a:cs typeface="Calibri"/>
              </a:rPr>
              <a:t>, </a:t>
            </a:r>
            <a:r>
              <a:rPr lang="de-DE" err="1">
                <a:ea typeface="Calibri"/>
                <a:cs typeface="Calibri"/>
              </a:rPr>
              <a:t>NotificationCompat</a:t>
            </a:r>
            <a:r>
              <a:rPr lang="de-DE">
                <a:ea typeface="Calibri"/>
                <a:cs typeface="Calibri"/>
              </a:rPr>
              <a:t> und </a:t>
            </a:r>
            <a:r>
              <a:rPr lang="de-DE" err="1">
                <a:ea typeface="Calibri"/>
                <a:cs typeface="Calibri"/>
              </a:rPr>
              <a:t>NotificationManagerCompat</a:t>
            </a:r>
            <a:endParaRPr lang="de-DE" err="1">
              <a:latin typeface="Calibri"/>
              <a:ea typeface="Calibri"/>
              <a:cs typeface="Calibri"/>
            </a:endParaRPr>
          </a:p>
          <a:p>
            <a:pPr marL="457200" indent="-457200"/>
            <a:r>
              <a:rPr lang="de-DE">
                <a:ea typeface="Calibri"/>
                <a:cs typeface="Calibri"/>
              </a:rPr>
              <a:t>Änderung der </a:t>
            </a:r>
            <a:r>
              <a:rPr lang="de-DE" err="1">
                <a:ea typeface="Calibri"/>
                <a:cs typeface="Calibri"/>
              </a:rPr>
              <a:t>Activities</a:t>
            </a:r>
            <a:r>
              <a:rPr lang="de-DE">
                <a:ea typeface="Calibri"/>
                <a:cs typeface="Calibri"/>
              </a:rPr>
              <a:t> durch </a:t>
            </a:r>
            <a:r>
              <a:rPr lang="de-DE" err="1">
                <a:ea typeface="Calibri"/>
                <a:cs typeface="Calibri"/>
              </a:rPr>
              <a:t>Intent</a:t>
            </a:r>
            <a:r>
              <a:rPr lang="de-DE">
                <a:ea typeface="Calibri"/>
                <a:cs typeface="Calibri"/>
              </a:rPr>
              <a:t> und </a:t>
            </a:r>
            <a:r>
              <a:rPr lang="de-DE" err="1">
                <a:ea typeface="Calibri"/>
                <a:cs typeface="Calibri"/>
              </a:rPr>
              <a:t>PendingIntent</a:t>
            </a: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5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E01D-2F2A-C65D-9A64-C2875BC1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POC: Android </a:t>
            </a:r>
            <a:r>
              <a:rPr lang="de-DE" err="1">
                <a:latin typeface="Calibri"/>
                <a:cs typeface="Calibri"/>
              </a:rPr>
              <a:t>Notifications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A5FB9-E7AB-9C21-E70E-BF5CE826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pPr marL="457200" indent="-457200"/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1C5A56-01FC-1BEE-3668-57BA88152778}"/>
              </a:ext>
            </a:extLst>
          </p:cNvPr>
          <p:cNvSpPr txBox="1"/>
          <p:nvPr/>
        </p:nvSpPr>
        <p:spPr>
          <a:xfrm>
            <a:off x="2811253" y="1454989"/>
            <a:ext cx="1976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cs typeface="Calibri"/>
              </a:rPr>
              <a:t>Anfangsbildschirm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FB89F2-CFB3-3BEF-78AA-5D116EBD97E0}"/>
              </a:ext>
            </a:extLst>
          </p:cNvPr>
          <p:cNvSpPr txBox="1"/>
          <p:nvPr/>
        </p:nvSpPr>
        <p:spPr>
          <a:xfrm>
            <a:off x="7759555" y="1448279"/>
            <a:ext cx="1329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err="1">
                <a:cs typeface="Calibri"/>
              </a:rPr>
              <a:t>Notification</a:t>
            </a:r>
            <a:endParaRPr lang="de-DE">
              <a:cs typeface="Calibri"/>
            </a:endParaRPr>
          </a:p>
        </p:txBody>
      </p:sp>
      <p:pic>
        <p:nvPicPr>
          <p:cNvPr id="5" name="Grafik 5" descr="Ein Bild, das Text, Screenshot, Monitor, Elektronik enthält.&#10;&#10;Beschreibung automatisch generiert.">
            <a:extLst>
              <a:ext uri="{FF2B5EF4-FFF2-40B4-BE49-F238E27FC236}">
                <a16:creationId xmlns:a16="http://schemas.microsoft.com/office/drawing/2014/main" id="{40D4B78D-64CF-F80E-74A8-504B938C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86" y="1831677"/>
            <a:ext cx="2407648" cy="4876798"/>
          </a:xfrm>
          <a:prstGeom prst="rect">
            <a:avLst/>
          </a:prstGeom>
        </p:spPr>
      </p:pic>
      <p:pic>
        <p:nvPicPr>
          <p:cNvPr id="6" name="Grafik 9" descr="Ein Bild, das Text, Monitor, Elektronik, Screenshot enthält.&#10;&#10;Beschreibung automatisch generiert.">
            <a:extLst>
              <a:ext uri="{FF2B5EF4-FFF2-40B4-BE49-F238E27FC236}">
                <a16:creationId xmlns:a16="http://schemas.microsoft.com/office/drawing/2014/main" id="{F7704A6F-3848-5239-28AE-6AFB8167F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211" y="1833402"/>
            <a:ext cx="2936852" cy="48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937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c79a47-31e4-4653-8b27-dca9a17ceac4" xsi:nil="true"/>
    <lcf76f155ced4ddcb4097134ff3c332f xmlns="3c3af68f-487b-4532-8d75-15d1498f69f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FC6A6D3293B4EBB8C7B700AACD5B1" ma:contentTypeVersion="8" ma:contentTypeDescription="Ein neues Dokument erstellen." ma:contentTypeScope="" ma:versionID="186e87af621845f9f4b4f0af95d589d4">
  <xsd:schema xmlns:xsd="http://www.w3.org/2001/XMLSchema" xmlns:xs="http://www.w3.org/2001/XMLSchema" xmlns:p="http://schemas.microsoft.com/office/2006/metadata/properties" xmlns:ns2="3c3af68f-487b-4532-8d75-15d1498f69fb" xmlns:ns3="4fc79a47-31e4-4653-8b27-dca9a17ceac4" targetNamespace="http://schemas.microsoft.com/office/2006/metadata/properties" ma:root="true" ma:fieldsID="f417b50e16e2bf7fa425e65bc7da15ec" ns2:_="" ns3:_="">
    <xsd:import namespace="3c3af68f-487b-4532-8d75-15d1498f69fb"/>
    <xsd:import namespace="4fc79a47-31e4-4653-8b27-dca9a17ce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af68f-487b-4532-8d75-15d1498f69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14f4afa6-d477-4e7f-9106-51509c4ef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79a47-31e4-4653-8b27-dca9a17ceac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dfb711f-1894-4f10-b0da-4c1911f4c4f2}" ma:internalName="TaxCatchAll" ma:showField="CatchAllData" ma:web="4fc79a47-31e4-4653-8b27-dca9a17ce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299B26-F1B5-4A8C-82F2-E26B15C41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B2729F-FABD-44E3-8528-767C9730B9B5}">
  <ds:schemaRefs>
    <ds:schemaRef ds:uri="3c3af68f-487b-4532-8d75-15d1498f69fb"/>
    <ds:schemaRef ds:uri="4fc79a47-31e4-4653-8b27-dca9a17ceac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1B7502-E517-4D88-BCF3-178CB531325B}">
  <ds:schemaRefs>
    <ds:schemaRef ds:uri="3c3af68f-487b-4532-8d75-15d1498f69fb"/>
    <ds:schemaRef ds:uri="4fc79a47-31e4-4653-8b27-dca9a17cea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Microsoft Office PowerPoint</Application>
  <PresentationFormat>Breitbild</PresentationFormat>
  <Paragraphs>203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Larissa</vt:lpstr>
      <vt:lpstr>Audit 3  Entwicklungsprojekt  WS2022/23</vt:lpstr>
      <vt:lpstr>Inhalt</vt:lpstr>
      <vt:lpstr>Iterationen</vt:lpstr>
      <vt:lpstr>POC: WearOS Kommunikation</vt:lpstr>
      <vt:lpstr>POC: WearOS Kommunikation </vt:lpstr>
      <vt:lpstr>POC: WearOS Kommunikation </vt:lpstr>
      <vt:lpstr>POC: Android Notifications</vt:lpstr>
      <vt:lpstr>POC: Android Notifications</vt:lpstr>
      <vt:lpstr>POC: Android Notifications</vt:lpstr>
      <vt:lpstr>POC: Android Notifications</vt:lpstr>
      <vt:lpstr>PoC: Analyse-Phase</vt:lpstr>
      <vt:lpstr>PoC: Analyse-Phase/ Use Case</vt:lpstr>
      <vt:lpstr>Klassenstruktur</vt:lpstr>
      <vt:lpstr>Klassenstruktur</vt:lpstr>
      <vt:lpstr>Rapid Prototype User Journey 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</dc:creator>
  <cp:lastModifiedBy>Christian Pankiv (cpankiv)</cp:lastModifiedBy>
  <cp:revision>103</cp:revision>
  <dcterms:created xsi:type="dcterms:W3CDTF">2023-01-12T11:18:02Z</dcterms:created>
  <dcterms:modified xsi:type="dcterms:W3CDTF">2023-01-13T03:23:13Z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0x010100CA7FC6A6D3293B4EBB8C7B700AACD5B1</vt:lpwstr>
  </property>
  <property fmtid="{D5CDD505-2E9C-101B-9397-08002B2CF9AE}" pid="3" name="MediaServiceImageTags">
    <vt:lpwstr/>
  </property>
</Properties>
</file>