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70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63" autoAdjust="0"/>
    <p:restoredTop sz="78571"/>
  </p:normalViewPr>
  <p:slideViewPr>
    <p:cSldViewPr snapToGrid="0" snapToObjects="1">
      <p:cViewPr>
        <p:scale>
          <a:sx n="137" d="100"/>
          <a:sy n="137" d="100"/>
        </p:scale>
        <p:origin x="776" y="15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3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MSE GARCH</a:t>
            </a:r>
            <a:r>
              <a:rPr lang="en-US" baseline="0"/>
              <a:t> models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</c:f>
              <c:strCache>
                <c:ptCount val="1"/>
                <c:pt idx="0">
                  <c:v>RUT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Sheet1!$F$10:$F$12</c:f>
              <c:strCache>
                <c:ptCount val="3"/>
                <c:pt idx="0">
                  <c:v>EGARCH</c:v>
                </c:pt>
                <c:pt idx="1">
                  <c:v>GARCH</c:v>
                </c:pt>
                <c:pt idx="2">
                  <c:v>TGARCH</c:v>
                </c:pt>
              </c:strCache>
            </c:strRef>
          </c:cat>
          <c:val>
            <c:numRef>
              <c:f>Sheet1!$G$10:$G$12</c:f>
              <c:numCache>
                <c:formatCode>General</c:formatCode>
                <c:ptCount val="3"/>
                <c:pt idx="0">
                  <c:v>1.6429999999999999E-3</c:v>
                </c:pt>
                <c:pt idx="1">
                  <c:v>1.4350000000000001E-3</c:v>
                </c:pt>
                <c:pt idx="2">
                  <c:v>2.4329999999999998E-3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89-DD48-B0F6-727535472D17}"/>
            </c:ext>
          </c:extLst>
        </c:ser>
        <c:ser>
          <c:idx val="1"/>
          <c:order val="1"/>
          <c:tx>
            <c:strRef>
              <c:f>Sheet1!$H$9</c:f>
              <c:strCache>
                <c:ptCount val="1"/>
                <c:pt idx="0">
                  <c:v>SPX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Sheet1!$F$10:$F$12</c:f>
              <c:strCache>
                <c:ptCount val="3"/>
                <c:pt idx="0">
                  <c:v>EGARCH</c:v>
                </c:pt>
                <c:pt idx="1">
                  <c:v>GARCH</c:v>
                </c:pt>
                <c:pt idx="2">
                  <c:v>TGARCH</c:v>
                </c:pt>
              </c:strCache>
            </c:strRef>
          </c:cat>
          <c:val>
            <c:numRef>
              <c:f>Sheet1!$H$10:$H$12</c:f>
              <c:numCache>
                <c:formatCode>General</c:formatCode>
                <c:ptCount val="3"/>
                <c:pt idx="0">
                  <c:v>1.6019999999999999E-3</c:v>
                </c:pt>
                <c:pt idx="1">
                  <c:v>9.859999999999999E-4</c:v>
                </c:pt>
                <c:pt idx="2">
                  <c:v>2.9459999999999998E-3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89-DD48-B0F6-727535472D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4205759"/>
        <c:axId val="134207487"/>
      </c:barChart>
      <c:catAx>
        <c:axId val="134205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34207487"/>
        <c:crosses val="autoZero"/>
        <c:auto val="1"/>
        <c:lblAlgn val="ctr"/>
        <c:lblOffset val="100"/>
        <c:noMultiLvlLbl val="0"/>
      </c:catAx>
      <c:valAx>
        <c:axId val="13420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MSE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nb-NO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b-NO"/>
          </a:p>
        </c:txPr>
        <c:crossAx val="13420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b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D35C04-7407-564C-8DA7-DEDE84A5E68D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51E580-EB38-0549-A8CC-CC47F40BA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2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67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i="0" u="none" strike="noStrike" dirty="0" err="1">
                <a:effectLst/>
                <a:latin typeface="system-ui"/>
              </a:rPr>
              <a:t>Granger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causality</a:t>
            </a:r>
            <a:r>
              <a:rPr lang="nb-NO" b="0" i="0" u="none" strike="noStrike" dirty="0">
                <a:effectLst/>
                <a:latin typeface="system-ui"/>
              </a:rPr>
              <a:t> tests </a:t>
            </a:r>
            <a:r>
              <a:rPr lang="nb-NO" b="0" i="0" u="none" strike="noStrike" dirty="0" err="1">
                <a:effectLst/>
                <a:latin typeface="system-ui"/>
              </a:rPr>
              <a:t>indicate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directional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relationship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dynamics</a:t>
            </a:r>
            <a:r>
              <a:rPr lang="nb-NO" b="0" i="0" u="none" strike="noStrike" dirty="0">
                <a:effectLst/>
                <a:latin typeface="system-ui"/>
              </a:rPr>
              <a:t>: </a:t>
            </a:r>
            <a:r>
              <a:rPr lang="nb-NO" b="0" i="0" u="none" strike="noStrike" dirty="0" err="1">
                <a:effectLst/>
                <a:latin typeface="system-ui"/>
              </a:rPr>
              <a:t>shocks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Russell 2000 </a:t>
            </a:r>
            <a:r>
              <a:rPr lang="nb-NO" b="0" i="0" u="none" strike="noStrike" dirty="0" err="1">
                <a:effectLst/>
                <a:latin typeface="system-ui"/>
              </a:rPr>
              <a:t>significantly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Granger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cause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S&amp;P 500 (p &lt; 0.001), </a:t>
            </a:r>
            <a:r>
              <a:rPr lang="nb-NO" b="0" i="0" u="none" strike="noStrike" dirty="0" err="1">
                <a:effectLst/>
                <a:latin typeface="system-ui"/>
              </a:rPr>
              <a:t>whereas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reverse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</a:t>
            </a:r>
            <a:r>
              <a:rPr lang="nb-NO" b="0" i="0" u="none" strike="noStrike" dirty="0">
                <a:effectLst/>
                <a:latin typeface="system-ui"/>
              </a:rPr>
              <a:t>, from S&amp;P 500 to Russell 2000, is </a:t>
            </a:r>
            <a:r>
              <a:rPr lang="nb-NO" b="0" i="0" u="none" strike="noStrike" dirty="0" err="1">
                <a:effectLst/>
                <a:latin typeface="system-ui"/>
              </a:rPr>
              <a:t>only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marginally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significant</a:t>
            </a:r>
            <a:r>
              <a:rPr lang="nb-NO" b="0" i="0" u="none" strike="noStrike" dirty="0">
                <a:effectLst/>
                <a:latin typeface="system-ui"/>
              </a:rPr>
              <a:t> (p = 0.052). This </a:t>
            </a:r>
            <a:r>
              <a:rPr lang="nb-NO" b="0" i="0" u="none" strike="noStrike" dirty="0" err="1">
                <a:effectLst/>
                <a:latin typeface="system-ui"/>
              </a:rPr>
              <a:t>suggests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small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segment </a:t>
            </a:r>
            <a:r>
              <a:rPr lang="nb-NO" b="0" i="0" u="none" strike="noStrike" dirty="0" err="1">
                <a:effectLst/>
                <a:latin typeface="system-ui"/>
              </a:rPr>
              <a:t>may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act</a:t>
            </a:r>
            <a:r>
              <a:rPr lang="nb-NO" b="0" i="0" u="none" strike="noStrike" dirty="0">
                <a:effectLst/>
                <a:latin typeface="system-ui"/>
              </a:rPr>
              <a:t> as a </a:t>
            </a:r>
            <a:r>
              <a:rPr lang="nb-NO" b="0" i="0" u="none" strike="noStrike" dirty="0" err="1">
                <a:effectLst/>
                <a:latin typeface="system-ui"/>
              </a:rPr>
              <a:t>leading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indicator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broader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market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270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i="0" u="none" strike="noStrike" dirty="0">
                <a:effectLst/>
                <a:latin typeface="system-ui"/>
              </a:rPr>
              <a:t>As </a:t>
            </a:r>
            <a:r>
              <a:rPr lang="nb-NO" b="0" i="0" u="none" strike="noStrike" dirty="0" err="1">
                <a:effectLst/>
                <a:latin typeface="system-ui"/>
              </a:rPr>
              <a:t>seen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first and last plot, a </a:t>
            </a:r>
            <a:r>
              <a:rPr lang="nb-NO" b="0" i="0" u="none" strike="noStrike" dirty="0" err="1">
                <a:effectLst/>
                <a:latin typeface="system-ui"/>
              </a:rPr>
              <a:t>shock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SPX_vol</a:t>
            </a:r>
            <a:r>
              <a:rPr lang="nb-NO" b="0" i="0" u="none" strike="noStrike" dirty="0">
                <a:effectLst/>
                <a:latin typeface="system-ui"/>
              </a:rPr>
              <a:t> or </a:t>
            </a:r>
            <a:r>
              <a:rPr lang="nb-NO" b="0" i="0" u="none" strike="noStrike" dirty="0" err="1">
                <a:effectLst/>
                <a:latin typeface="system-ui"/>
              </a:rPr>
              <a:t>RUT_vol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resulted</a:t>
            </a:r>
            <a:r>
              <a:rPr lang="nb-NO" b="0" i="0" u="none" strike="noStrike" dirty="0">
                <a:effectLst/>
                <a:latin typeface="system-ui"/>
              </a:rPr>
              <a:t> in an immediate and </a:t>
            </a:r>
            <a:r>
              <a:rPr lang="nb-NO" b="0" i="0" u="none" strike="noStrike" dirty="0" err="1">
                <a:effectLst/>
                <a:latin typeface="system-ui"/>
              </a:rPr>
              <a:t>gradually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decaying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own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indicating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strong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persistence</a:t>
            </a:r>
            <a:r>
              <a:rPr lang="nb-NO" b="0" i="0" u="none" strike="noStrike" dirty="0">
                <a:effectLst/>
                <a:latin typeface="system-ui"/>
              </a:rPr>
              <a:t>. In contrast,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second</a:t>
            </a:r>
            <a:r>
              <a:rPr lang="nb-NO" b="0" i="0" u="none" strike="noStrike" dirty="0">
                <a:effectLst/>
                <a:latin typeface="system-ui"/>
              </a:rPr>
              <a:t> plot, a </a:t>
            </a:r>
            <a:r>
              <a:rPr lang="nb-NO" b="0" i="0" u="none" strike="noStrike" dirty="0" err="1">
                <a:effectLst/>
                <a:latin typeface="system-ui"/>
              </a:rPr>
              <a:t>shock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RUT_vol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produced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delayed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but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steadily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increasing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response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SPX_vol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peaking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around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some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periods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after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initial </a:t>
            </a:r>
            <a:r>
              <a:rPr lang="nb-NO" b="0" i="0" u="none" strike="noStrike" dirty="0" err="1">
                <a:effectLst/>
                <a:latin typeface="system-ui"/>
              </a:rPr>
              <a:t>shock</a:t>
            </a:r>
            <a:r>
              <a:rPr lang="nb-NO" b="0" i="0" u="none" strike="noStrike" dirty="0">
                <a:effectLst/>
                <a:latin typeface="system-ui"/>
              </a:rPr>
              <a:t>. This supports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earlier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Granger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causality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finding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small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helps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predict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large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reverse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</a:t>
            </a:r>
            <a:r>
              <a:rPr lang="nb-NO" b="0" i="0" u="none" strike="noStrike" dirty="0">
                <a:effectLst/>
                <a:latin typeface="system-ui"/>
              </a:rPr>
              <a:t> is </a:t>
            </a:r>
            <a:r>
              <a:rPr lang="nb-NO" b="0" i="0" u="none" strike="noStrike" dirty="0" err="1">
                <a:effectLst/>
                <a:latin typeface="system-ui"/>
              </a:rPr>
              <a:t>seen</a:t>
            </a:r>
            <a:r>
              <a:rPr lang="nb-NO" b="0" i="0" u="none" strike="noStrike" dirty="0">
                <a:effectLst/>
                <a:latin typeface="system-ui"/>
              </a:rPr>
              <a:t> in plot 3, </a:t>
            </a:r>
            <a:r>
              <a:rPr lang="nb-NO" b="0" i="0" u="none" strike="noStrike" dirty="0" err="1">
                <a:effectLst/>
                <a:latin typeface="system-ui"/>
              </a:rPr>
              <a:t>SPX_vol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shocks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RUT_vol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weaker</a:t>
            </a:r>
            <a:r>
              <a:rPr lang="nb-NO" b="0" i="0" u="none" strike="noStrike" dirty="0">
                <a:effectLst/>
                <a:latin typeface="system-ui"/>
              </a:rPr>
              <a:t> and </a:t>
            </a:r>
            <a:r>
              <a:rPr lang="nb-NO" b="0" i="0" u="none" strike="noStrike" dirty="0" err="1">
                <a:effectLst/>
                <a:latin typeface="system-ui"/>
              </a:rPr>
              <a:t>shorter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Additionally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indices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exhibited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self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reinforcing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RUT_vol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showing</a:t>
            </a:r>
            <a:r>
              <a:rPr lang="nb-NO" b="0" i="0" u="none" strike="noStrike" dirty="0">
                <a:effectLst/>
                <a:latin typeface="system-ui"/>
              </a:rPr>
              <a:t> more persistent </a:t>
            </a:r>
            <a:r>
              <a:rPr lang="nb-NO" b="0" i="0" u="none" strike="noStrike" dirty="0" err="1">
                <a:effectLst/>
                <a:latin typeface="system-ui"/>
              </a:rPr>
              <a:t>clustering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SPX_vol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4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78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0" i="0" u="none" strike="noStrike" dirty="0">
                <a:effectLst/>
                <a:latin typeface="system-ui"/>
              </a:rPr>
              <a:t>to </a:t>
            </a:r>
            <a:r>
              <a:rPr lang="nb-NO" b="0" i="0" u="none" strike="noStrike" dirty="0" err="1">
                <a:effectLst/>
                <a:latin typeface="system-ui"/>
              </a:rPr>
              <a:t>assess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clustering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return</a:t>
            </a:r>
            <a:r>
              <a:rPr lang="nb-NO" b="0" i="0" u="none" strike="noStrike" dirty="0">
                <a:effectLst/>
                <a:latin typeface="system-ui"/>
              </a:rPr>
              <a:t> series, </a:t>
            </a:r>
            <a:r>
              <a:rPr lang="nb-NO" b="0" i="0" u="none" strike="noStrike" dirty="0" err="1">
                <a:effectLst/>
                <a:latin typeface="system-ui"/>
              </a:rPr>
              <a:t>we</a:t>
            </a:r>
            <a:r>
              <a:rPr lang="nb-NO" b="0" i="0" u="none" strike="noStrike" dirty="0">
                <a:effectLst/>
                <a:latin typeface="system-ui"/>
              </a:rPr>
              <a:t> first </a:t>
            </a:r>
            <a:r>
              <a:rPr lang="nb-NO" b="0" i="0" u="none" strike="noStrike" dirty="0" err="1">
                <a:effectLst/>
                <a:latin typeface="system-ui"/>
              </a:rPr>
              <a:t>estimated</a:t>
            </a:r>
            <a:r>
              <a:rPr lang="nb-NO" b="0" i="0" u="none" strike="noStrike" dirty="0">
                <a:effectLst/>
                <a:latin typeface="system-ui"/>
              </a:rPr>
              <a:t> an ARMA(1,1) </a:t>
            </a:r>
            <a:r>
              <a:rPr lang="nb-NO" b="0" i="0" u="none" strike="noStrike" dirty="0" err="1">
                <a:effectLst/>
                <a:latin typeface="system-ui"/>
              </a:rPr>
              <a:t>model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account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autocorrelation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mean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tested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heteroscedasticity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residuals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residuals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subjected</a:t>
            </a:r>
            <a:r>
              <a:rPr lang="nb-NO" b="0" i="0" u="none" strike="noStrike" dirty="0">
                <a:effectLst/>
                <a:latin typeface="system-ui"/>
              </a:rPr>
              <a:t> to ARCH-LM tests, revealing </a:t>
            </a:r>
            <a:r>
              <a:rPr lang="nb-NO" b="0" i="0" u="none" strike="noStrike" dirty="0" err="1">
                <a:effectLst/>
                <a:latin typeface="system-ui"/>
              </a:rPr>
              <a:t>highly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significant</a:t>
            </a:r>
            <a:r>
              <a:rPr lang="nb-NO" b="0" i="0" u="none" strike="noStrike" dirty="0">
                <a:effectLst/>
                <a:latin typeface="system-ui"/>
              </a:rPr>
              <a:t> ARCH </a:t>
            </a:r>
            <a:r>
              <a:rPr lang="nb-NO" b="0" i="0" u="none" strike="noStrike" dirty="0" err="1">
                <a:effectLst/>
                <a:latin typeface="system-ui"/>
              </a:rPr>
              <a:t>effects</a:t>
            </a:r>
            <a:r>
              <a:rPr lang="nb-NO" b="0" i="0" u="none" strike="noStrike" dirty="0">
                <a:effectLst/>
                <a:latin typeface="system-ui"/>
              </a:rPr>
              <a:t> (p &lt; 0.001), </a:t>
            </a:r>
            <a:r>
              <a:rPr lang="nb-NO" b="0" i="0" u="none" strike="noStrike" dirty="0" err="1">
                <a:effectLst/>
                <a:latin typeface="system-ui"/>
              </a:rPr>
              <a:t>confirming</a:t>
            </a:r>
            <a:r>
              <a:rPr lang="nb-NO" b="0" i="0" u="none" strike="noStrike" dirty="0">
                <a:effectLst/>
                <a:latin typeface="system-ui"/>
              </a:rPr>
              <a:t> time </a:t>
            </a:r>
            <a:r>
              <a:rPr lang="nb-NO" b="0" i="0" u="none" strike="noStrike" dirty="0" err="1">
                <a:effectLst/>
                <a:latin typeface="system-ui"/>
              </a:rPr>
              <a:t>varying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endParaRPr lang="nb-NO" b="0" i="0" u="none" strike="noStrike" dirty="0">
              <a:effectLst/>
              <a:latin typeface="system-ui"/>
            </a:endParaRPr>
          </a:p>
          <a:p>
            <a:r>
              <a:rPr lang="nb-NO" b="0" i="0" u="none" strike="noStrike" dirty="0" err="1">
                <a:effectLst/>
                <a:latin typeface="system-ui"/>
              </a:rPr>
              <a:t>Looking</a:t>
            </a:r>
            <a:r>
              <a:rPr lang="nb-NO" b="0" i="0" u="none" strike="noStrike" dirty="0">
                <a:effectLst/>
                <a:latin typeface="system-ui"/>
              </a:rPr>
              <a:t> at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ACF plot,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autocorrelation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function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squared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residuals</a:t>
            </a:r>
            <a:r>
              <a:rPr lang="nb-NO" b="0" i="0" u="none" strike="noStrike" dirty="0">
                <a:effectLst/>
                <a:latin typeface="system-ui"/>
              </a:rPr>
              <a:t> shows </a:t>
            </a:r>
            <a:r>
              <a:rPr lang="nb-NO" b="0" i="0" u="none" strike="noStrike" dirty="0" err="1">
                <a:effectLst/>
                <a:latin typeface="system-ui"/>
              </a:rPr>
              <a:t>slow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decay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which</a:t>
            </a:r>
            <a:r>
              <a:rPr lang="nb-NO" b="0" i="0" u="none" strike="noStrike" dirty="0">
                <a:effectLst/>
                <a:latin typeface="system-ui"/>
              </a:rPr>
              <a:t> signals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clustering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Russel</a:t>
            </a:r>
            <a:r>
              <a:rPr lang="nb-NO" b="0" i="0" u="none" strike="noStrike" dirty="0">
                <a:effectLst/>
                <a:latin typeface="system-ui"/>
              </a:rPr>
              <a:t> 2000's ACF plot shows </a:t>
            </a:r>
            <a:r>
              <a:rPr lang="nb-NO" b="0" i="0" u="none" strike="noStrike" dirty="0" err="1">
                <a:effectLst/>
                <a:latin typeface="system-ui"/>
              </a:rPr>
              <a:t>higher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values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larger</a:t>
            </a:r>
            <a:r>
              <a:rPr lang="nb-NO" b="0" i="0" u="none" strike="noStrike" dirty="0">
                <a:effectLst/>
                <a:latin typeface="system-ui"/>
              </a:rPr>
              <a:t> lags </a:t>
            </a:r>
            <a:r>
              <a:rPr lang="nb-NO" b="0" i="0" u="none" strike="noStrike" dirty="0" err="1">
                <a:effectLst/>
                <a:latin typeface="system-ui"/>
              </a:rPr>
              <a:t>than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S&amp;P 500 and </a:t>
            </a:r>
            <a:r>
              <a:rPr lang="nb-NO" b="0" i="0" u="none" strike="noStrike" dirty="0" err="1">
                <a:effectLst/>
                <a:latin typeface="system-ui"/>
              </a:rPr>
              <a:t>indicates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clustering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might</a:t>
            </a:r>
            <a:r>
              <a:rPr lang="nb-NO" b="0" i="0" u="none" strike="noStrike" dirty="0">
                <a:effectLst/>
                <a:latin typeface="system-ui"/>
              </a:rPr>
              <a:t> be </a:t>
            </a:r>
            <a:r>
              <a:rPr lang="nb-NO" b="0" i="0" u="none" strike="noStrike" dirty="0" err="1">
                <a:effectLst/>
                <a:latin typeface="system-ui"/>
              </a:rPr>
              <a:t>larger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small-cap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stocks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findings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provide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strong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motivation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using</a:t>
            </a:r>
            <a:r>
              <a:rPr lang="nb-NO" b="0" i="0" u="none" strike="noStrike" dirty="0">
                <a:effectLst/>
                <a:latin typeface="system-ui"/>
              </a:rPr>
              <a:t> GARCH type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estimate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conditional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80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b="0" i="0" u="none" strike="noStrike" dirty="0">
                <a:effectLst/>
                <a:latin typeface="var(--jp-content-font-family)"/>
              </a:rPr>
              <a:t>To </a:t>
            </a:r>
            <a:r>
              <a:rPr lang="nb-NO" b="0" i="0" u="none" strike="noStrike" dirty="0" err="1">
                <a:effectLst/>
                <a:latin typeface="var(--jp-content-font-family)"/>
              </a:rPr>
              <a:t>capture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changing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uncertainty</a:t>
            </a:r>
            <a:r>
              <a:rPr lang="nb-NO" b="0" i="0" u="none" strike="noStrike" dirty="0">
                <a:effectLst/>
                <a:latin typeface="var(--jp-content-font-family)"/>
              </a:rPr>
              <a:t> in </a:t>
            </a:r>
            <a:r>
              <a:rPr lang="nb-NO" b="0" i="0" u="none" strike="noStrike" dirty="0" err="1">
                <a:effectLst/>
                <a:latin typeface="var(--jp-content-font-family)"/>
              </a:rPr>
              <a:t>financial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markets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we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estimate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using</a:t>
            </a:r>
            <a:r>
              <a:rPr lang="nb-NO" b="0" i="0" u="none" strike="noStrike" dirty="0">
                <a:effectLst/>
                <a:latin typeface="var(--jp-content-font-family)"/>
              </a:rPr>
              <a:t> a </a:t>
            </a:r>
            <a:r>
              <a:rPr lang="nb-NO" b="0" i="0" u="none" strike="noStrike" dirty="0" err="1">
                <a:effectLst/>
                <a:latin typeface="var(--jp-content-font-family)"/>
              </a:rPr>
              <a:t>variety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of</a:t>
            </a:r>
            <a:r>
              <a:rPr lang="nb-NO" b="0" i="0" u="none" strike="noStrike" dirty="0">
                <a:effectLst/>
                <a:latin typeface="var(--jp-content-font-family)"/>
              </a:rPr>
              <a:t> GARCH-type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models</a:t>
            </a:r>
            <a:r>
              <a:rPr lang="nb-NO" b="0" i="0" u="none" strike="noStrike" dirty="0">
                <a:effectLst/>
                <a:latin typeface="var(--jp-content-font-family)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var(--jp-content-font-family)"/>
              </a:rPr>
              <a:t>GARCH</a:t>
            </a:r>
            <a:r>
              <a:rPr lang="nb-NO" b="0" i="0" u="none" strike="noStrike" dirty="0">
                <a:effectLst/>
                <a:latin typeface="var(--jp-content-font-family)"/>
              </a:rPr>
              <a:t>: </a:t>
            </a:r>
            <a:r>
              <a:rPr lang="nb-NO" b="0" i="0" u="none" strike="noStrike" dirty="0" err="1">
                <a:effectLst/>
                <a:latin typeface="var(--jp-content-font-family)"/>
              </a:rPr>
              <a:t>Captures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persistence</a:t>
            </a:r>
            <a:r>
              <a:rPr lang="nb-NO" b="0" i="0" u="none" strike="noStrike" dirty="0">
                <a:effectLst/>
                <a:latin typeface="var(--jp-content-font-family)"/>
              </a:rPr>
              <a:t> and </a:t>
            </a:r>
            <a:r>
              <a:rPr lang="nb-NO" b="0" i="0" u="none" strike="noStrike" dirty="0" err="1">
                <a:effectLst/>
                <a:latin typeface="var(--jp-content-font-family)"/>
              </a:rPr>
              <a:t>clustering</a:t>
            </a:r>
            <a:r>
              <a:rPr lang="nb-NO" b="0" i="0" u="none" strike="noStrike" dirty="0">
                <a:effectLst/>
                <a:latin typeface="var(--jp-content-font-family)"/>
              </a:rPr>
              <a:t> in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var(--jp-content-font-family)"/>
              </a:rPr>
              <a:t>EGARCH</a:t>
            </a:r>
            <a:r>
              <a:rPr lang="nb-NO" b="0" i="0" u="none" strike="noStrike" dirty="0">
                <a:effectLst/>
                <a:latin typeface="var(--jp-content-font-family)"/>
              </a:rPr>
              <a:t>: Models </a:t>
            </a:r>
            <a:r>
              <a:rPr lang="nb-NO" b="0" i="0" u="none" strike="noStrike" dirty="0" err="1">
                <a:effectLst/>
                <a:latin typeface="var(--jp-content-font-family)"/>
              </a:rPr>
              <a:t>asymmetry</a:t>
            </a:r>
            <a:r>
              <a:rPr lang="nb-NO" b="0" i="0" u="none" strike="noStrike" dirty="0">
                <a:effectLst/>
                <a:latin typeface="var(--jp-content-font-family)"/>
              </a:rPr>
              <a:t> in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where</a:t>
            </a:r>
            <a:r>
              <a:rPr lang="nb-NO" b="0" i="0" u="none" strike="noStrike" dirty="0">
                <a:effectLst/>
                <a:latin typeface="var(--jp-content-font-family)"/>
              </a:rPr>
              <a:t> negative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returns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might</a:t>
            </a:r>
            <a:r>
              <a:rPr lang="nb-NO" b="0" i="0" u="none" strike="noStrike" dirty="0">
                <a:effectLst/>
                <a:latin typeface="var(--jp-content-font-family)"/>
              </a:rPr>
              <a:t> have </a:t>
            </a:r>
            <a:r>
              <a:rPr lang="nb-NO" b="0" i="0" u="none" strike="noStrike" dirty="0" err="1">
                <a:effectLst/>
                <a:latin typeface="var(--jp-content-font-family)"/>
              </a:rPr>
              <a:t>stronger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impact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var(--jp-content-font-family)"/>
              </a:rPr>
              <a:t>TGARCH</a:t>
            </a:r>
            <a:r>
              <a:rPr lang="nb-NO" b="0" i="0" u="none" strike="noStrike" dirty="0">
                <a:effectLst/>
                <a:latin typeface="var(--jp-content-font-family)"/>
              </a:rPr>
              <a:t>: </a:t>
            </a:r>
            <a:r>
              <a:rPr lang="nb-NO" b="0" i="0" u="none" strike="noStrike" dirty="0" err="1">
                <a:effectLst/>
                <a:latin typeface="var(--jp-content-font-family)"/>
              </a:rPr>
              <a:t>Captures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leverage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effects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where</a:t>
            </a:r>
            <a:r>
              <a:rPr lang="nb-NO" b="0" i="0" u="none" strike="noStrike" dirty="0">
                <a:effectLst/>
                <a:latin typeface="var(--jp-content-font-family)"/>
              </a:rPr>
              <a:t> negative </a:t>
            </a:r>
            <a:r>
              <a:rPr lang="nb-NO" b="0" i="0" u="none" strike="noStrike" dirty="0" err="1">
                <a:effectLst/>
                <a:latin typeface="var(--jp-content-font-family)"/>
              </a:rPr>
              <a:t>shocks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increase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 more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than</a:t>
            </a:r>
            <a:r>
              <a:rPr lang="nb-NO" b="0" i="0" u="none" strike="noStrike" dirty="0">
                <a:effectLst/>
                <a:latin typeface="var(--jp-content-font-family)"/>
              </a:rPr>
              <a:t> positive </a:t>
            </a:r>
            <a:r>
              <a:rPr lang="nb-NO" b="0" i="0" u="none" strike="noStrike" dirty="0" err="1">
                <a:effectLst/>
                <a:latin typeface="var(--jp-content-font-family)"/>
              </a:rPr>
              <a:t>ones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/>
            <a:r>
              <a:rPr lang="nb-NO" b="0" i="0" u="none" strike="noStrike" dirty="0">
                <a:effectLst/>
                <a:latin typeface="var(--jp-content-font-family)"/>
              </a:rPr>
              <a:t>The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are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estimated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using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daily</a:t>
            </a:r>
            <a:r>
              <a:rPr lang="nb-NO" b="0" i="0" u="none" strike="noStrike" dirty="0">
                <a:effectLst/>
                <a:latin typeface="var(--jp-content-font-family)"/>
              </a:rPr>
              <a:t> log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returns</a:t>
            </a:r>
            <a:r>
              <a:rPr lang="nb-NO" b="0" i="0" u="none" strike="noStrike" dirty="0">
                <a:effectLst/>
                <a:latin typeface="var(--jp-content-font-family)"/>
              </a:rPr>
              <a:t> 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S&amp;P 500 and Russell 2000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indices</a:t>
            </a:r>
            <a:r>
              <a:rPr lang="nb-NO" b="0" i="0" u="none" strike="noStrike" dirty="0">
                <a:effectLst/>
                <a:latin typeface="var(--jp-content-font-family)"/>
              </a:rPr>
              <a:t>.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Conditional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volatilities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are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annualized</a:t>
            </a:r>
            <a:r>
              <a:rPr lang="nb-NO" b="0" i="0" u="none" strike="noStrike" dirty="0">
                <a:effectLst/>
                <a:latin typeface="var(--jp-content-font-family)"/>
              </a:rPr>
              <a:t> and </a:t>
            </a:r>
            <a:r>
              <a:rPr lang="nb-NO" b="0" i="0" u="none" strike="noStrike" dirty="0" err="1">
                <a:effectLst/>
                <a:latin typeface="var(--jp-content-font-family)"/>
              </a:rPr>
              <a:t>plotted</a:t>
            </a:r>
            <a:r>
              <a:rPr lang="nb-NO" b="0" i="0" u="none" strike="noStrike" dirty="0">
                <a:effectLst/>
                <a:latin typeface="var(--jp-content-font-family)"/>
              </a:rPr>
              <a:t> to </a:t>
            </a:r>
            <a:r>
              <a:rPr lang="nb-NO" b="0" i="0" u="none" strike="noStrike" dirty="0" err="1">
                <a:effectLst/>
                <a:latin typeface="var(--jp-content-font-family)"/>
              </a:rPr>
              <a:t>visualize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how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market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uncertainty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evolves</a:t>
            </a:r>
            <a:r>
              <a:rPr lang="nb-NO" b="0" i="0" u="none" strike="noStrike" dirty="0">
                <a:effectLst/>
                <a:latin typeface="var(--jp-content-font-family)"/>
              </a:rPr>
              <a:t> over time.</a:t>
            </a:r>
          </a:p>
          <a:p>
            <a:pPr algn="l"/>
            <a:r>
              <a:rPr lang="nb-NO" b="0" i="0" u="none" strike="noStrike" dirty="0">
                <a:effectLst/>
                <a:latin typeface="var(--jp-content-font-family)"/>
              </a:rPr>
              <a:t>Model </a:t>
            </a:r>
            <a:r>
              <a:rPr lang="nb-NO" b="0" i="0" u="none" strike="noStrike" dirty="0" err="1">
                <a:effectLst/>
                <a:latin typeface="var(--jp-content-font-family)"/>
              </a:rPr>
              <a:t>performance</a:t>
            </a:r>
            <a:r>
              <a:rPr lang="nb-NO" b="0" i="0" u="none" strike="noStrike" dirty="0">
                <a:effectLst/>
                <a:latin typeface="var(--jp-content-font-family)"/>
              </a:rPr>
              <a:t> is </a:t>
            </a:r>
            <a:r>
              <a:rPr lang="nb-NO" b="0" i="0" u="none" strike="noStrike" dirty="0" err="1">
                <a:effectLst/>
                <a:latin typeface="var(--jp-content-font-family)"/>
              </a:rPr>
              <a:t>evaluated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through</a:t>
            </a:r>
            <a:r>
              <a:rPr lang="nb-NO" b="0" i="0" u="none" strike="noStrike" dirty="0">
                <a:effectLst/>
                <a:latin typeface="var(--jp-content-font-family)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 err="1">
                <a:effectLst/>
                <a:latin typeface="var(--jp-content-font-family)"/>
              </a:rPr>
              <a:t>Mean</a:t>
            </a:r>
            <a:r>
              <a:rPr lang="nb-NO" b="1" i="0" u="none" strike="noStrike" dirty="0">
                <a:effectLst/>
                <a:latin typeface="var(--jp-content-font-family)"/>
              </a:rPr>
              <a:t> </a:t>
            </a:r>
            <a:r>
              <a:rPr lang="nb-NO" b="1" i="0" u="none" strike="noStrike" dirty="0" err="1">
                <a:effectLst/>
                <a:latin typeface="var(--jp-content-font-family)"/>
              </a:rPr>
              <a:t>Squared</a:t>
            </a:r>
            <a:r>
              <a:rPr lang="nb-NO" b="1" i="0" u="none" strike="noStrike" dirty="0">
                <a:effectLst/>
                <a:latin typeface="var(--jp-content-font-family)"/>
              </a:rPr>
              <a:t> </a:t>
            </a:r>
            <a:r>
              <a:rPr lang="nb-NO" b="1" i="0" u="none" strike="noStrike" dirty="0" err="1">
                <a:effectLst/>
                <a:latin typeface="var(--jp-content-font-family)"/>
              </a:rPr>
              <a:t>Error</a:t>
            </a:r>
            <a:r>
              <a:rPr lang="nb-NO" b="1" i="0" u="none" strike="noStrike" dirty="0">
                <a:effectLst/>
                <a:latin typeface="var(--jp-content-font-family)"/>
              </a:rPr>
              <a:t> (MSE)</a:t>
            </a:r>
            <a:r>
              <a:rPr lang="nb-NO" b="0" i="0" u="none" strike="noStrike" dirty="0">
                <a:effectLst/>
                <a:latin typeface="var(--jp-content-font-family)"/>
              </a:rPr>
              <a:t> 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forecast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accuracy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 err="1">
                <a:effectLst/>
                <a:latin typeface="var(--jp-content-font-family)"/>
              </a:rPr>
              <a:t>Likelihood</a:t>
            </a:r>
            <a:r>
              <a:rPr lang="nb-NO" b="1" i="0" u="none" strike="noStrike" dirty="0">
                <a:effectLst/>
                <a:latin typeface="var(--jp-content-font-family)"/>
              </a:rPr>
              <a:t> Ratio Tests</a:t>
            </a:r>
            <a:r>
              <a:rPr lang="nb-NO" b="0" i="0" u="none" strike="noStrike" dirty="0">
                <a:effectLst/>
                <a:latin typeface="var(--jp-content-font-family)"/>
              </a:rPr>
              <a:t> 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comparing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nested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models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u="none" strike="noStrike" dirty="0">
                <a:effectLst/>
                <a:latin typeface="var(--jp-content-font-family)"/>
              </a:rPr>
              <a:t>Visual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inspection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of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residuals</a:t>
            </a:r>
            <a:r>
              <a:rPr lang="nb-NO" b="0" i="0" u="none" strike="noStrike" dirty="0">
                <a:effectLst/>
                <a:latin typeface="var(--jp-content-font-family)"/>
              </a:rPr>
              <a:t> and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fit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/>
            <a:r>
              <a:rPr lang="nb-NO" b="0" i="0" u="none" strike="noStrike" dirty="0">
                <a:effectLst/>
                <a:latin typeface="var(--jp-content-font-family)"/>
              </a:rPr>
              <a:t>To </a:t>
            </a:r>
            <a:r>
              <a:rPr lang="nb-NO" b="0" i="0" u="none" strike="noStrike" dirty="0" err="1">
                <a:effectLst/>
                <a:latin typeface="var(--jp-content-font-family)"/>
              </a:rPr>
              <a:t>determine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optimal </a:t>
            </a:r>
            <a:r>
              <a:rPr lang="nb-NO" b="0" i="0" u="none" strike="noStrike" dirty="0" err="1">
                <a:effectLst/>
                <a:latin typeface="var(--jp-content-font-family)"/>
              </a:rPr>
              <a:t>volatility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specification</a:t>
            </a:r>
            <a:r>
              <a:rPr lang="nb-NO" b="0" i="0" u="none" strike="noStrike" dirty="0">
                <a:effectLst/>
                <a:latin typeface="var(--jp-content-font-family)"/>
              </a:rPr>
              <a:t> 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each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index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we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conducted</a:t>
            </a:r>
            <a:r>
              <a:rPr lang="nb-NO" b="0" i="0" u="none" strike="noStrike" dirty="0">
                <a:effectLst/>
                <a:latin typeface="var(--jp-content-font-family)"/>
              </a:rPr>
              <a:t> a grid </a:t>
            </a:r>
            <a:r>
              <a:rPr lang="nb-NO" b="0" i="0" u="none" strike="noStrike" dirty="0" err="1">
                <a:effectLst/>
                <a:latin typeface="var(--jp-content-font-family)"/>
              </a:rPr>
              <a:t>search</a:t>
            </a:r>
            <a:r>
              <a:rPr lang="nb-NO" b="0" i="0" u="none" strike="noStrike" dirty="0">
                <a:effectLst/>
                <a:latin typeface="var(--jp-content-font-family)"/>
              </a:rPr>
              <a:t> over GARCH </a:t>
            </a:r>
            <a:r>
              <a:rPr lang="nb-NO" b="0" i="0" u="none" strike="noStrike" dirty="0" err="1">
                <a:effectLst/>
                <a:latin typeface="var(--jp-content-font-family)"/>
              </a:rPr>
              <a:t>family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models</a:t>
            </a:r>
            <a:r>
              <a:rPr lang="nb-NO" b="0" i="0" u="none" strike="noStrike" dirty="0">
                <a:effectLst/>
                <a:latin typeface="var(--jp-content-font-family)"/>
              </a:rPr>
              <a:t> by </a:t>
            </a:r>
            <a:r>
              <a:rPr lang="nb-NO" b="0" i="0" u="none" strike="noStrike" dirty="0" err="1">
                <a:effectLst/>
                <a:latin typeface="var(--jp-content-font-family)"/>
              </a:rPr>
              <a:t>varying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order parameters p and q from 1 to 4. </a:t>
            </a:r>
            <a:r>
              <a:rPr lang="nb-NO" b="0" i="0" u="none" strike="noStrike" dirty="0" err="1">
                <a:effectLst/>
                <a:latin typeface="var(--jp-content-font-family)"/>
              </a:rPr>
              <a:t>Each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was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evaluated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using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Akaike</a:t>
            </a:r>
            <a:r>
              <a:rPr lang="nb-NO" b="0" i="0" u="none" strike="noStrike" dirty="0">
                <a:effectLst/>
                <a:latin typeface="var(--jp-content-font-family)"/>
              </a:rPr>
              <a:t> Information </a:t>
            </a:r>
            <a:r>
              <a:rPr lang="nb-NO" b="0" i="0" u="none" strike="noStrike" dirty="0" err="1">
                <a:effectLst/>
                <a:latin typeface="var(--jp-content-font-family)"/>
              </a:rPr>
              <a:t>Criterion</a:t>
            </a:r>
            <a:r>
              <a:rPr lang="nb-NO" b="0" i="0" u="none" strike="noStrike" dirty="0">
                <a:effectLst/>
                <a:latin typeface="var(--jp-content-font-family)"/>
              </a:rPr>
              <a:t> (AIC), </a:t>
            </a:r>
            <a:r>
              <a:rPr lang="nb-NO" b="0" i="0" u="none" strike="noStrike" dirty="0" err="1">
                <a:effectLst/>
                <a:latin typeface="var(--jp-content-font-family)"/>
              </a:rPr>
              <a:t>with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best fitting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being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selected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3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b="0" i="0" u="none" strike="noStrike" dirty="0">
                <a:effectLst/>
                <a:latin typeface="system-ui"/>
              </a:rPr>
              <a:t>To </a:t>
            </a:r>
            <a:r>
              <a:rPr lang="nb-NO" b="0" i="0" u="none" strike="noStrike" dirty="0" err="1">
                <a:effectLst/>
                <a:latin typeface="system-ui"/>
              </a:rPr>
              <a:t>assess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fit</a:t>
            </a:r>
            <a:r>
              <a:rPr lang="nb-NO" b="0" i="0" u="none" strike="noStrike" dirty="0">
                <a:effectLst/>
                <a:latin typeface="system-ui"/>
              </a:rPr>
              <a:t> GARCH, EGARCH, and TGARCH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daily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return</a:t>
            </a:r>
            <a:r>
              <a:rPr lang="nb-NO" b="0" i="0" u="none" strike="noStrike" dirty="0">
                <a:effectLst/>
                <a:latin typeface="system-ui"/>
              </a:rPr>
              <a:t> data and </a:t>
            </a:r>
            <a:r>
              <a:rPr lang="nb-NO" b="0" i="0" u="none" strike="noStrike" dirty="0" err="1">
                <a:effectLst/>
                <a:latin typeface="system-ui"/>
              </a:rPr>
              <a:t>compared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their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annualized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conditional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estimates</a:t>
            </a:r>
            <a:r>
              <a:rPr lang="nb-NO" b="0" i="0" u="none" strike="noStrike" dirty="0">
                <a:effectLst/>
                <a:latin typeface="system-ui"/>
              </a:rPr>
              <a:t>. As </a:t>
            </a:r>
            <a:r>
              <a:rPr lang="nb-NO" b="0" i="0" u="none" strike="noStrike" dirty="0" err="1">
                <a:effectLst/>
                <a:latin typeface="system-ui"/>
              </a:rPr>
              <a:t>shown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plots </a:t>
            </a:r>
            <a:r>
              <a:rPr lang="nb-NO" b="0" i="0" u="none" strike="noStrike" dirty="0" err="1">
                <a:effectLst/>
                <a:latin typeface="system-ui"/>
              </a:rPr>
              <a:t>above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consistently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captured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key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spikes </a:t>
            </a:r>
            <a:r>
              <a:rPr lang="nb-NO" b="0" i="0" u="none" strike="noStrike" dirty="0" err="1">
                <a:effectLst/>
                <a:latin typeface="system-ui"/>
              </a:rPr>
              <a:t>associated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major </a:t>
            </a:r>
            <a:r>
              <a:rPr lang="nb-NO" b="0" i="0" u="none" strike="noStrike" dirty="0" err="1">
                <a:effectLst/>
                <a:latin typeface="system-ui"/>
              </a:rPr>
              <a:t>market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disruptions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including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1987 </a:t>
            </a:r>
            <a:r>
              <a:rPr lang="nb-NO" b="0" i="0" u="none" strike="noStrike" dirty="0" err="1">
                <a:effectLst/>
                <a:latin typeface="system-ui"/>
              </a:rPr>
              <a:t>crash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2008 global </a:t>
            </a:r>
            <a:r>
              <a:rPr lang="nb-NO" b="0" i="0" u="none" strike="noStrike" dirty="0" err="1">
                <a:effectLst/>
                <a:latin typeface="system-ui"/>
              </a:rPr>
              <a:t>financial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crisis</a:t>
            </a:r>
            <a:r>
              <a:rPr lang="nb-NO" b="0" i="0" u="none" strike="noStrike" dirty="0">
                <a:effectLst/>
                <a:latin typeface="system-ui"/>
              </a:rPr>
              <a:t>, and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onset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pandemic</a:t>
            </a:r>
            <a:r>
              <a:rPr lang="nb-NO" b="0" i="0" u="none" strike="noStrike" dirty="0">
                <a:effectLst/>
                <a:latin typeface="system-ui"/>
              </a:rPr>
              <a:t> in 2020, </a:t>
            </a:r>
            <a:r>
              <a:rPr lang="nb-NO" b="0" i="0" u="none" strike="noStrike" dirty="0" err="1">
                <a:effectLst/>
                <a:latin typeface="system-ui"/>
              </a:rPr>
              <a:t>across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indices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broad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shape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series </a:t>
            </a:r>
            <a:r>
              <a:rPr lang="nb-NO" b="0" i="0" u="none" strike="noStrike" dirty="0" err="1">
                <a:effectLst/>
                <a:latin typeface="system-ui"/>
              </a:rPr>
              <a:t>was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similar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across</a:t>
            </a:r>
            <a:r>
              <a:rPr lang="nb-NO" b="0" i="0" u="none" strike="noStrike" dirty="0">
                <a:effectLst/>
                <a:latin typeface="system-ui"/>
              </a:rPr>
              <a:t> GARCH type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confirming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all </a:t>
            </a:r>
            <a:r>
              <a:rPr lang="nb-NO" b="0" i="0" u="none" strike="noStrike" dirty="0" err="1">
                <a:effectLst/>
                <a:latin typeface="system-ui"/>
              </a:rPr>
              <a:t>three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effective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modeling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clustering</a:t>
            </a:r>
            <a:r>
              <a:rPr lang="nb-NO" b="0" i="0" u="none" strike="noStrike" dirty="0">
                <a:effectLst/>
                <a:latin typeface="system-ui"/>
              </a:rPr>
              <a:t> and </a:t>
            </a:r>
            <a:r>
              <a:rPr lang="nb-NO" b="0" i="0" u="none" strike="noStrike" dirty="0" err="1">
                <a:effectLst/>
                <a:latin typeface="system-ui"/>
              </a:rPr>
              <a:t>persistence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However</a:t>
            </a:r>
            <a:r>
              <a:rPr lang="nb-NO" b="0" i="0" u="none" strike="noStrike" dirty="0">
                <a:effectLst/>
                <a:latin typeface="system-ui"/>
              </a:rPr>
              <a:t>, EGARCH and TGARCH </a:t>
            </a:r>
            <a:r>
              <a:rPr lang="nb-NO" b="0" i="0" u="none" strike="noStrike" dirty="0" err="1">
                <a:effectLst/>
                <a:latin typeface="system-ui"/>
              </a:rPr>
              <a:t>often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displayed</a:t>
            </a:r>
            <a:r>
              <a:rPr lang="nb-NO" b="0" i="0" u="none" strike="noStrike" dirty="0">
                <a:effectLst/>
                <a:latin typeface="system-ui"/>
              </a:rPr>
              <a:t> sharper </a:t>
            </a:r>
            <a:r>
              <a:rPr lang="nb-NO" b="0" i="0" u="none" strike="noStrike" dirty="0" err="1">
                <a:effectLst/>
                <a:latin typeface="system-ui"/>
              </a:rPr>
              <a:t>peaks</a:t>
            </a:r>
            <a:r>
              <a:rPr lang="nb-NO" b="0" i="0" u="none" strike="noStrike" dirty="0">
                <a:effectLst/>
                <a:latin typeface="system-ui"/>
              </a:rPr>
              <a:t> or more </a:t>
            </a:r>
            <a:r>
              <a:rPr lang="nb-NO" b="0" i="0" u="none" strike="noStrike" dirty="0" err="1">
                <a:effectLst/>
                <a:latin typeface="system-ui"/>
              </a:rPr>
              <a:t>prolonged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responses</a:t>
            </a:r>
            <a:r>
              <a:rPr lang="nb-NO" b="0" i="0" u="none" strike="noStrike" dirty="0">
                <a:effectLst/>
                <a:latin typeface="system-ui"/>
              </a:rPr>
              <a:t> to negative </a:t>
            </a:r>
            <a:r>
              <a:rPr lang="nb-NO" b="0" i="0" u="none" strike="noStrike" dirty="0" err="1">
                <a:effectLst/>
                <a:latin typeface="system-ui"/>
              </a:rPr>
              <a:t>shocks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reflecting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their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ability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capture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asymmetry</a:t>
            </a:r>
            <a:r>
              <a:rPr lang="nb-NO" b="0" i="0" u="none" strike="noStrike" dirty="0">
                <a:effectLst/>
                <a:latin typeface="system-ui"/>
              </a:rPr>
              <a:t> and </a:t>
            </a:r>
            <a:r>
              <a:rPr lang="nb-NO" b="0" i="0" u="none" strike="noStrike" dirty="0" err="1">
                <a:effectLst/>
                <a:latin typeface="system-ui"/>
              </a:rPr>
              <a:t>leverage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effects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which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standard GARCH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cannot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pPr algn="l"/>
            <a:r>
              <a:rPr lang="nb-NO" b="0" i="0" u="none" strike="noStrike" dirty="0" err="1">
                <a:effectLst/>
                <a:latin typeface="system-ui"/>
              </a:rPr>
              <a:t>Notably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Russell 2000 </a:t>
            </a:r>
            <a:r>
              <a:rPr lang="nb-NO" b="0" i="0" u="none" strike="noStrike" dirty="0" err="1">
                <a:effectLst/>
                <a:latin typeface="system-ui"/>
              </a:rPr>
              <a:t>exhibited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consistently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higher</a:t>
            </a:r>
            <a:r>
              <a:rPr lang="nb-NO" b="0" i="0" u="none" strike="noStrike" dirty="0">
                <a:effectLst/>
                <a:latin typeface="system-ui"/>
              </a:rPr>
              <a:t> and more persistent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S&amp;P500. This </a:t>
            </a:r>
            <a:r>
              <a:rPr lang="nb-NO" b="0" i="0" u="none" strike="noStrike" dirty="0" err="1">
                <a:effectLst/>
                <a:latin typeface="system-ui"/>
              </a:rPr>
              <a:t>was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particularly</a:t>
            </a:r>
            <a:r>
              <a:rPr lang="nb-NO" b="0" i="0" u="none" strike="noStrike" dirty="0">
                <a:effectLst/>
                <a:latin typeface="system-ui"/>
              </a:rPr>
              <a:t> evident during </a:t>
            </a:r>
            <a:r>
              <a:rPr lang="nb-NO" b="0" i="0" u="none" strike="noStrike" dirty="0" err="1">
                <a:effectLst/>
                <a:latin typeface="system-ui"/>
              </a:rPr>
              <a:t>crisis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periods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where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small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rose faster and </a:t>
            </a:r>
            <a:r>
              <a:rPr lang="nb-NO" b="0" i="0" u="none" strike="noStrike" dirty="0" err="1">
                <a:effectLst/>
                <a:latin typeface="system-ui"/>
              </a:rPr>
              <a:t>remained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elevated</a:t>
            </a:r>
            <a:r>
              <a:rPr lang="nb-NO" b="0" i="0" u="none" strike="noStrike" dirty="0">
                <a:effectLst/>
                <a:latin typeface="system-ui"/>
              </a:rPr>
              <a:t> for a longer </a:t>
            </a:r>
            <a:r>
              <a:rPr lang="nb-NO" b="0" i="0" u="none" strike="noStrike" dirty="0" err="1">
                <a:effectLst/>
                <a:latin typeface="system-ui"/>
              </a:rPr>
              <a:t>period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time. </a:t>
            </a:r>
            <a:r>
              <a:rPr lang="nb-NO" b="0" i="0" u="none" strike="noStrike" dirty="0" err="1">
                <a:effectLst/>
                <a:latin typeface="system-ui"/>
              </a:rPr>
              <a:t>Additionally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Russell 2000 </a:t>
            </a:r>
            <a:r>
              <a:rPr lang="nb-NO" b="0" i="0" u="none" strike="noStrike" dirty="0" err="1">
                <a:effectLst/>
                <a:latin typeface="system-ui"/>
              </a:rPr>
              <a:t>showed</a:t>
            </a:r>
            <a:r>
              <a:rPr lang="nb-NO" b="0" i="0" u="none" strike="noStrike" dirty="0">
                <a:effectLst/>
                <a:latin typeface="system-ui"/>
              </a:rPr>
              <a:t> more </a:t>
            </a:r>
            <a:r>
              <a:rPr lang="nb-NO" b="0" i="0" u="none" strike="noStrike" dirty="0" err="1">
                <a:effectLst/>
                <a:latin typeface="system-ui"/>
              </a:rPr>
              <a:t>frequent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mid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level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surges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absence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major </a:t>
            </a:r>
            <a:r>
              <a:rPr lang="nb-NO" b="0" i="0" u="none" strike="noStrike" dirty="0" err="1">
                <a:effectLst/>
                <a:latin typeface="system-ui"/>
              </a:rPr>
              <a:t>crises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highlighting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increased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sensitivity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idiosyncratic</a:t>
            </a:r>
            <a:r>
              <a:rPr lang="nb-NO" b="0" i="0" u="none" strike="noStrike" dirty="0">
                <a:effectLst/>
                <a:latin typeface="system-ui"/>
              </a:rPr>
              <a:t> risks and </a:t>
            </a:r>
            <a:r>
              <a:rPr lang="nb-NO" b="0" i="0" u="none" strike="noStrike" dirty="0" err="1">
                <a:effectLst/>
                <a:latin typeface="system-ui"/>
              </a:rPr>
              <a:t>economic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uncertainty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patterns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consistent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riskier</a:t>
            </a:r>
            <a:r>
              <a:rPr lang="nb-NO" b="0" i="0" u="none" strike="noStrike" dirty="0">
                <a:effectLst/>
                <a:latin typeface="system-ui"/>
              </a:rPr>
              <a:t> nature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small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stocks</a:t>
            </a:r>
            <a:r>
              <a:rPr lang="nb-NO" b="0" i="0" u="none" strike="noStrike" dirty="0">
                <a:effectLst/>
                <a:latin typeface="system-ui"/>
              </a:rPr>
              <a:t> and </a:t>
            </a:r>
            <a:r>
              <a:rPr lang="nb-NO" b="0" i="0" u="none" strike="noStrike" dirty="0" err="1">
                <a:effectLst/>
                <a:latin typeface="system-ui"/>
              </a:rPr>
              <a:t>suggest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models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accounting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asymmetry</a:t>
            </a:r>
            <a:r>
              <a:rPr lang="nb-NO" b="0" i="0" u="none" strike="noStrike" dirty="0">
                <a:effectLst/>
                <a:latin typeface="system-ui"/>
              </a:rPr>
              <a:t> (EGARCH, TGARCH) </a:t>
            </a:r>
            <a:r>
              <a:rPr lang="nb-NO" b="0" i="0" u="none" strike="noStrike" dirty="0" err="1">
                <a:effectLst/>
                <a:latin typeface="system-ui"/>
              </a:rPr>
              <a:t>may</a:t>
            </a:r>
            <a:r>
              <a:rPr lang="nb-NO" b="0" i="0" u="none" strike="noStrike" dirty="0">
                <a:effectLst/>
                <a:latin typeface="system-ui"/>
              </a:rPr>
              <a:t> be </a:t>
            </a:r>
            <a:r>
              <a:rPr lang="nb-NO" b="0" i="0" u="none" strike="noStrike" dirty="0" err="1">
                <a:effectLst/>
                <a:latin typeface="system-ui"/>
              </a:rPr>
              <a:t>especially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valuable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small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modeling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00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0" i="0" u="none" strike="noStrike" dirty="0">
                <a:effectLst/>
                <a:latin typeface="var(--jp-content-font-family)"/>
              </a:rPr>
              <a:t>GARCH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consistently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yielded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lowest</a:t>
            </a:r>
            <a:r>
              <a:rPr lang="nb-NO" b="0" i="0" u="none" strike="noStrike" dirty="0">
                <a:effectLst/>
                <a:latin typeface="var(--jp-content-font-family)"/>
              </a:rPr>
              <a:t> MSE 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both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indices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indicating</a:t>
            </a:r>
            <a:r>
              <a:rPr lang="nb-NO" b="0" i="0" u="none" strike="noStrike" dirty="0">
                <a:effectLst/>
                <a:latin typeface="var(--jp-content-font-family)"/>
              </a:rPr>
              <a:t> superior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forecast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accuracy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u="none" strike="noStrike" dirty="0">
                <a:effectLst/>
                <a:latin typeface="var(--jp-content-font-family)"/>
              </a:rPr>
              <a:t>EGARCH </a:t>
            </a:r>
            <a:r>
              <a:rPr lang="nb-NO" b="0" i="0" u="none" strike="noStrike" dirty="0" err="1">
                <a:effectLst/>
                <a:latin typeface="var(--jp-content-font-family)"/>
              </a:rPr>
              <a:t>performed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slightly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worse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but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remained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competitive</a:t>
            </a:r>
            <a:endParaRPr lang="nb-NO" b="0" i="0" u="none" strike="noStrike" dirty="0">
              <a:effectLst/>
              <a:latin typeface="var(--jp-content-font-family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u="none" strike="noStrike" dirty="0">
                <a:effectLst/>
                <a:latin typeface="var(--jp-content-font-family)"/>
              </a:rPr>
              <a:t>TGARCH </a:t>
            </a:r>
            <a:r>
              <a:rPr lang="nb-NO" b="0" i="0" u="none" strike="noStrike" dirty="0" err="1">
                <a:effectLst/>
                <a:latin typeface="var(--jp-content-font-family)"/>
              </a:rPr>
              <a:t>showed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highest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prediction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error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particularly</a:t>
            </a:r>
            <a:r>
              <a:rPr lang="nb-NO" b="0" i="0" u="none" strike="noStrike" dirty="0">
                <a:effectLst/>
                <a:latin typeface="var(--jp-content-font-family)"/>
              </a:rPr>
              <a:t> for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S&amp;P500.</a:t>
            </a:r>
          </a:p>
          <a:p>
            <a:pPr algn="l"/>
            <a:r>
              <a:rPr lang="nb-NO" b="0" i="0" u="none" strike="noStrike" dirty="0" err="1">
                <a:effectLst/>
                <a:latin typeface="var(--jp-content-font-family)"/>
              </a:rPr>
              <a:t>These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results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suggest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that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additional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asymmetry</a:t>
            </a:r>
            <a:r>
              <a:rPr lang="nb-NO" b="0" i="0" u="none" strike="noStrike" dirty="0">
                <a:effectLst/>
                <a:latin typeface="var(--jp-content-font-family)"/>
              </a:rPr>
              <a:t> terms in EGARCH and TGARCH do not </a:t>
            </a:r>
            <a:r>
              <a:rPr lang="nb-NO" b="0" i="0" u="none" strike="noStrike" dirty="0" err="1">
                <a:effectLst/>
                <a:latin typeface="var(--jp-content-font-family)"/>
              </a:rPr>
              <a:t>necessarily</a:t>
            </a:r>
            <a:r>
              <a:rPr lang="nb-NO" b="0" i="0" u="none" strike="noStrike" dirty="0">
                <a:effectLst/>
                <a:latin typeface="var(--jp-content-font-family)"/>
              </a:rPr>
              <a:t> translate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into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improved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short</a:t>
            </a:r>
            <a:r>
              <a:rPr lang="nb-NO" b="0" i="0" u="none" strike="noStrike" dirty="0">
                <a:effectLst/>
                <a:latin typeface="var(--jp-content-font-family)"/>
              </a:rPr>
              <a:t> term forecasting </a:t>
            </a:r>
            <a:r>
              <a:rPr lang="nb-NO" b="0" i="0" u="none" strike="noStrike" dirty="0" err="1">
                <a:effectLst/>
                <a:latin typeface="var(--jp-content-font-family)"/>
              </a:rPr>
              <a:t>accuracy</a:t>
            </a:r>
            <a:r>
              <a:rPr lang="nb-NO" b="0" i="0" u="none" strike="noStrike" dirty="0">
                <a:effectLst/>
                <a:latin typeface="var(--jp-content-font-family)"/>
              </a:rPr>
              <a:t> in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this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context</a:t>
            </a:r>
            <a:r>
              <a:rPr lang="nb-NO" b="0" i="0" u="none" strike="noStrike" dirty="0">
                <a:effectLst/>
                <a:latin typeface="var(--jp-content-font-family)"/>
              </a:rPr>
              <a:t>. </a:t>
            </a:r>
            <a:r>
              <a:rPr lang="nb-NO" b="0" i="0" u="none" strike="noStrike" dirty="0" err="1">
                <a:effectLst/>
                <a:latin typeface="var(--jp-content-font-family)"/>
              </a:rPr>
              <a:t>However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their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ability</a:t>
            </a:r>
            <a:r>
              <a:rPr lang="nb-NO" b="0" i="0" u="none" strike="noStrike" dirty="0">
                <a:effectLst/>
                <a:latin typeface="var(--jp-content-font-family)"/>
              </a:rPr>
              <a:t> to </a:t>
            </a:r>
            <a:r>
              <a:rPr lang="nb-NO" b="0" i="0" u="none" strike="noStrike" dirty="0" err="1">
                <a:effectLst/>
                <a:latin typeface="var(--jp-content-font-family)"/>
              </a:rPr>
              <a:t>capture</a:t>
            </a:r>
            <a:r>
              <a:rPr lang="nb-NO" b="0" i="0" u="none" strike="noStrike" dirty="0">
                <a:effectLst/>
                <a:latin typeface="var(--jp-content-font-family)"/>
              </a:rPr>
              <a:t> non linear </a:t>
            </a:r>
            <a:r>
              <a:rPr lang="nb-NO" b="0" i="0" u="none" strike="noStrike" dirty="0" err="1">
                <a:effectLst/>
                <a:latin typeface="var(--jp-content-font-family)"/>
              </a:rPr>
              <a:t>responses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may</a:t>
            </a:r>
            <a:r>
              <a:rPr lang="nb-NO" b="0" i="0" u="none" strike="noStrike" dirty="0">
                <a:effectLst/>
                <a:latin typeface="var(--jp-content-font-family)"/>
              </a:rPr>
              <a:t> still offer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value</a:t>
            </a:r>
            <a:r>
              <a:rPr lang="nb-NO" b="0" i="0" u="none" strike="noStrike" dirty="0">
                <a:effectLst/>
                <a:latin typeface="var(--jp-content-font-family)"/>
              </a:rPr>
              <a:t> from a </a:t>
            </a:r>
            <a:r>
              <a:rPr lang="nb-NO" b="0" i="0" u="none" strike="noStrike" dirty="0" err="1">
                <a:effectLst/>
                <a:latin typeface="var(--jp-content-font-family)"/>
              </a:rPr>
              <a:t>structural</a:t>
            </a:r>
            <a:r>
              <a:rPr lang="nb-NO" b="0" i="0" u="none" strike="noStrike" dirty="0">
                <a:effectLst/>
                <a:latin typeface="var(--jp-content-font-family)"/>
              </a:rPr>
              <a:t> or </a:t>
            </a:r>
            <a:r>
              <a:rPr lang="nb-NO" b="0" i="0" u="none" strike="noStrike" dirty="0" err="1">
                <a:effectLst/>
                <a:latin typeface="var(--jp-content-font-family)"/>
              </a:rPr>
              <a:t>interpretive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standpoint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/>
            <a:r>
              <a:rPr lang="nb-NO" b="0" i="0" u="none" strike="noStrike" dirty="0" err="1">
                <a:effectLst/>
                <a:latin typeface="var(--jp-content-font-family)"/>
              </a:rPr>
              <a:t>Complementing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MSE </a:t>
            </a:r>
            <a:r>
              <a:rPr lang="nb-NO" b="0" i="0" u="none" strike="noStrike" dirty="0" err="1">
                <a:effectLst/>
                <a:latin typeface="var(--jp-content-font-family)"/>
              </a:rPr>
              <a:t>evaluation</a:t>
            </a:r>
            <a:r>
              <a:rPr lang="nb-NO" b="0" i="0" u="none" strike="noStrike" dirty="0">
                <a:effectLst/>
                <a:latin typeface="var(--jp-content-font-family)"/>
              </a:rPr>
              <a:t>, </a:t>
            </a:r>
            <a:r>
              <a:rPr lang="nb-NO" b="0" i="0" u="none" strike="noStrike" dirty="0" err="1">
                <a:effectLst/>
                <a:latin typeface="var(--jp-content-font-family)"/>
              </a:rPr>
              <a:t>we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performed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Likelihood</a:t>
            </a:r>
            <a:r>
              <a:rPr lang="nb-NO" b="0" i="0" u="none" strike="noStrike" dirty="0">
                <a:effectLst/>
                <a:latin typeface="var(--jp-content-font-family)"/>
              </a:rPr>
              <a:t> Ratio (LR) tests to </a:t>
            </a:r>
            <a:r>
              <a:rPr lang="nb-NO" b="0" i="0" u="none" strike="noStrike" dirty="0" err="1">
                <a:effectLst/>
                <a:latin typeface="var(--jp-content-font-family)"/>
              </a:rPr>
              <a:t>compare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relative </a:t>
            </a:r>
            <a:r>
              <a:rPr lang="nb-NO" b="0" i="0" u="none" strike="noStrike" dirty="0" err="1">
                <a:effectLst/>
                <a:latin typeface="var(--jp-content-font-family)"/>
              </a:rPr>
              <a:t>fit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of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the</a:t>
            </a:r>
            <a:r>
              <a:rPr lang="nb-NO" b="0" i="0" u="none" strike="noStrike" dirty="0">
                <a:effectLst/>
                <a:latin typeface="var(--jp-content-font-family)"/>
              </a:rPr>
              <a:t> </a:t>
            </a:r>
            <a:r>
              <a:rPr lang="nb-NO" b="0" i="0" u="none" strike="noStrike" dirty="0" err="1">
                <a:effectLst/>
                <a:latin typeface="var(--jp-content-font-family)"/>
              </a:rPr>
              <a:t>models</a:t>
            </a:r>
            <a:r>
              <a:rPr lang="nb-NO" b="0" i="0" u="none" strike="noStrike" dirty="0">
                <a:effectLst/>
                <a:latin typeface="var(--jp-content-font-family)"/>
              </a:rPr>
              <a:t>.</a:t>
            </a:r>
          </a:p>
          <a:p>
            <a:pPr algn="l"/>
            <a:r>
              <a:rPr lang="nb-NO" b="0" i="0" u="none" strike="noStrike" dirty="0" err="1">
                <a:effectLst/>
                <a:latin typeface="var(--jp-content-font-family)"/>
              </a:rPr>
              <a:t>Performance</a:t>
            </a:r>
            <a:r>
              <a:rPr lang="nb-NO" b="0" i="0" u="none" strike="noStrike" dirty="0">
                <a:effectLst/>
                <a:latin typeface="var(--jp-content-font-family)"/>
              </a:rPr>
              <a:t> Evaluation: </a:t>
            </a:r>
            <a:r>
              <a:rPr lang="nb-NO" b="0" i="0" u="none" strike="noStrike" dirty="0" err="1">
                <a:effectLst/>
                <a:latin typeface="var(--jp-content-font-family)"/>
              </a:rPr>
              <a:t>Likelihood</a:t>
            </a:r>
            <a:r>
              <a:rPr lang="nb-NO" b="0" i="0" u="none" strike="noStrike" dirty="0">
                <a:effectLst/>
                <a:latin typeface="var(--jp-content-font-family)"/>
              </a:rPr>
              <a:t> Ratio Test (LR Test)</a:t>
            </a:r>
          </a:p>
          <a:p>
            <a:endParaRPr lang="en-US" dirty="0"/>
          </a:p>
          <a:p>
            <a:r>
              <a:rPr lang="nb-NO" b="0" i="0" u="none" strike="noStrike" dirty="0">
                <a:effectLst/>
                <a:latin typeface="system-ui"/>
              </a:rPr>
              <a:t>The </a:t>
            </a:r>
            <a:r>
              <a:rPr lang="nb-NO" b="0" i="0" u="none" strike="noStrike" dirty="0" err="1">
                <a:effectLst/>
                <a:latin typeface="system-ui"/>
              </a:rPr>
              <a:t>results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indicate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standard GARCH </a:t>
            </a:r>
            <a:r>
              <a:rPr lang="nb-NO" b="0" i="0" u="none" strike="noStrike" dirty="0" err="1">
                <a:effectLst/>
                <a:latin typeface="system-ui"/>
              </a:rPr>
              <a:t>model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provides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significantly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better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EGARCH </a:t>
            </a:r>
            <a:r>
              <a:rPr lang="nb-NO" b="0" i="0" u="none" strike="noStrike" dirty="0" err="1">
                <a:effectLst/>
                <a:latin typeface="system-ui"/>
              </a:rPr>
              <a:t>specification</a:t>
            </a:r>
            <a:r>
              <a:rPr lang="nb-NO" b="0" i="0" u="none" strike="noStrike" dirty="0">
                <a:effectLst/>
                <a:latin typeface="system-ui"/>
              </a:rPr>
              <a:t> (LR Stat = 10.97 and p = 0.0041).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a formal </a:t>
            </a:r>
            <a:r>
              <a:rPr lang="nb-NO" b="0" i="0" u="none" strike="noStrike" dirty="0" err="1">
                <a:effectLst/>
                <a:latin typeface="system-ui"/>
              </a:rPr>
              <a:t>comparison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between</a:t>
            </a:r>
            <a:r>
              <a:rPr lang="nb-NO" b="0" i="0" u="none" strike="noStrike" dirty="0">
                <a:effectLst/>
                <a:latin typeface="system-ui"/>
              </a:rPr>
              <a:t> GARCH and TGARCH </a:t>
            </a:r>
            <a:r>
              <a:rPr lang="nb-NO" b="0" i="0" u="none" strike="noStrike" dirty="0" err="1">
                <a:effectLst/>
                <a:latin typeface="system-ui"/>
              </a:rPr>
              <a:t>was</a:t>
            </a:r>
            <a:r>
              <a:rPr lang="nb-NO" b="0" i="0" u="none" strike="noStrike" dirty="0">
                <a:effectLst/>
                <a:latin typeface="system-ui"/>
              </a:rPr>
              <a:t> not </a:t>
            </a:r>
            <a:r>
              <a:rPr lang="nb-NO" b="0" i="0" u="none" strike="noStrike" dirty="0" err="1">
                <a:effectLst/>
                <a:latin typeface="system-ui"/>
              </a:rPr>
              <a:t>applicable</a:t>
            </a:r>
            <a:r>
              <a:rPr lang="nb-NO" b="0" i="0" u="none" strike="noStrike" dirty="0">
                <a:effectLst/>
                <a:latin typeface="system-ui"/>
              </a:rPr>
              <a:t> due to </a:t>
            </a:r>
            <a:r>
              <a:rPr lang="nb-NO" b="0" i="0" u="none" strike="noStrike" dirty="0" err="1">
                <a:effectLst/>
                <a:latin typeface="system-ui"/>
              </a:rPr>
              <a:t>identical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degrees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freedom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TGARCH </a:t>
            </a:r>
            <a:r>
              <a:rPr lang="nb-NO" b="0" i="0" u="none" strike="noStrike" dirty="0" err="1">
                <a:effectLst/>
                <a:latin typeface="system-ui"/>
              </a:rPr>
              <a:t>model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was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found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significantly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outperform</a:t>
            </a:r>
            <a:r>
              <a:rPr lang="nb-NO" b="0" i="0" u="none" strike="noStrike" dirty="0">
                <a:effectLst/>
                <a:latin typeface="system-ui"/>
              </a:rPr>
              <a:t> EGARCH (LR Stat = 281.90 and p &lt; 0.0001).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results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suggest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EGARCH is </a:t>
            </a:r>
            <a:r>
              <a:rPr lang="nb-NO" b="0" i="0" u="none" strike="noStrike" dirty="0" err="1">
                <a:effectLst/>
                <a:latin typeface="system-ui"/>
              </a:rPr>
              <a:t>theoretically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suited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capturing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asymmetries</a:t>
            </a:r>
            <a:r>
              <a:rPr lang="nb-NO" b="0" i="0" u="none" strike="noStrike" dirty="0">
                <a:effectLst/>
                <a:latin typeface="system-ui"/>
              </a:rPr>
              <a:t>, it underperforms </a:t>
            </a:r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GARCH and TGARCH </a:t>
            </a:r>
            <a:r>
              <a:rPr lang="nb-NO" b="0" i="0" u="none" strike="noStrike" dirty="0" err="1">
                <a:effectLst/>
                <a:latin typeface="system-ui"/>
              </a:rPr>
              <a:t>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empirical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grounds</a:t>
            </a:r>
            <a:r>
              <a:rPr lang="nb-NO" b="0" i="0" u="none" strike="noStrike" dirty="0">
                <a:effectLst/>
                <a:latin typeface="system-ui"/>
              </a:rPr>
              <a:t> for </a:t>
            </a:r>
            <a:r>
              <a:rPr lang="nb-NO" b="0" i="0" u="none" strike="noStrike" dirty="0" err="1">
                <a:effectLst/>
                <a:latin typeface="system-ui"/>
              </a:rPr>
              <a:t>our</a:t>
            </a:r>
            <a:r>
              <a:rPr lang="nb-NO" b="0" i="0" u="none" strike="noStrike" dirty="0">
                <a:effectLst/>
                <a:latin typeface="system-ui"/>
              </a:rPr>
              <a:t> case.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893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system-ui"/>
              </a:rPr>
              <a:t>Rolling </a:t>
            </a:r>
            <a:r>
              <a:rPr lang="nb-NO" b="1" i="0" u="none" strike="noStrike" dirty="0" err="1">
                <a:effectLst/>
                <a:latin typeface="system-ui"/>
              </a:rPr>
              <a:t>Window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: </a:t>
            </a:r>
            <a:r>
              <a:rPr lang="nb-NO" b="0" i="0" u="none" strike="noStrike" dirty="0" err="1">
                <a:effectLst/>
                <a:latin typeface="system-ui"/>
              </a:rPr>
              <a:t>Uses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fixed-length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window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compute</a:t>
            </a:r>
            <a:r>
              <a:rPr lang="nb-NO" b="0" i="0" u="none" strike="noStrike" dirty="0">
                <a:effectLst/>
                <a:latin typeface="system-ui"/>
              </a:rPr>
              <a:t> Pearson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dynamically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system-ui"/>
              </a:rPr>
              <a:t>EWMA (</a:t>
            </a:r>
            <a:r>
              <a:rPr lang="nb-NO" b="1" i="0" u="none" strike="noStrike" dirty="0" err="1">
                <a:effectLst/>
                <a:latin typeface="system-ui"/>
              </a:rPr>
              <a:t>Exponentially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Weighted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Moving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Average</a:t>
            </a:r>
            <a:r>
              <a:rPr lang="nb-NO" b="1" i="0" u="none" strike="noStrike" dirty="0">
                <a:effectLst/>
                <a:latin typeface="system-ui"/>
              </a:rPr>
              <a:t>)</a:t>
            </a:r>
            <a:r>
              <a:rPr lang="nb-NO" b="0" i="0" u="none" strike="noStrike" dirty="0">
                <a:effectLst/>
                <a:latin typeface="system-ui"/>
              </a:rPr>
              <a:t>: Places </a:t>
            </a:r>
            <a:r>
              <a:rPr lang="nb-NO" b="0" i="0" u="none" strike="noStrike" dirty="0" err="1">
                <a:effectLst/>
                <a:latin typeface="system-ui"/>
              </a:rPr>
              <a:t>higher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weight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recent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observations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detect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short</a:t>
            </a:r>
            <a:r>
              <a:rPr lang="nb-NO" b="0" i="0" u="none" strike="noStrike" dirty="0">
                <a:effectLst/>
                <a:latin typeface="system-ui"/>
              </a:rPr>
              <a:t>-term co-</a:t>
            </a:r>
            <a:r>
              <a:rPr lang="nb-NO" b="0" i="0" u="none" strike="noStrike" dirty="0" err="1">
                <a:effectLst/>
                <a:latin typeface="system-ui"/>
              </a:rPr>
              <a:t>movement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plots reveal </a:t>
            </a:r>
            <a:r>
              <a:rPr lang="nb-NO" b="0" i="0" u="none" strike="noStrike" dirty="0" err="1">
                <a:effectLst/>
                <a:latin typeface="system-ui"/>
              </a:rPr>
              <a:t>consistently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strong</a:t>
            </a:r>
            <a:r>
              <a:rPr lang="nb-NO" b="0" i="0" u="none" strike="noStrike" dirty="0">
                <a:effectLst/>
                <a:latin typeface="system-ui"/>
              </a:rPr>
              <a:t> positive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notable spikes during </a:t>
            </a:r>
            <a:r>
              <a:rPr lang="nb-NO" b="0" i="0" u="none" strike="noStrike" dirty="0" err="1">
                <a:effectLst/>
                <a:latin typeface="system-ui"/>
              </a:rPr>
              <a:t>periods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financial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turmoil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increases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consistent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established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phenomenon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rising cross </a:t>
            </a:r>
            <a:r>
              <a:rPr lang="nb-NO" b="0" i="0" u="none" strike="noStrike" dirty="0" err="1">
                <a:effectLst/>
                <a:latin typeface="system-ui"/>
              </a:rPr>
              <a:t>asset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during </a:t>
            </a:r>
            <a:r>
              <a:rPr lang="nb-NO" b="0" i="0" u="none" strike="noStrike" dirty="0" err="1">
                <a:effectLst/>
                <a:latin typeface="system-ui"/>
              </a:rPr>
              <a:t>systemic</a:t>
            </a:r>
            <a:r>
              <a:rPr lang="nb-NO" b="0" i="0" u="none" strike="noStrike" dirty="0">
                <a:effectLst/>
                <a:latin typeface="system-ui"/>
              </a:rPr>
              <a:t> stress.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methods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successfully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capture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dynamics</a:t>
            </a:r>
            <a:r>
              <a:rPr lang="nb-NO" b="0" i="0" u="none" strike="noStrike" dirty="0">
                <a:effectLst/>
                <a:latin typeface="system-ui"/>
              </a:rPr>
              <a:t>, EWMA </a:t>
            </a:r>
            <a:r>
              <a:rPr lang="nb-NO" b="0" i="0" u="none" strike="noStrike" dirty="0" err="1">
                <a:effectLst/>
                <a:latin typeface="system-ui"/>
              </a:rPr>
              <a:t>responds</a:t>
            </a:r>
            <a:r>
              <a:rPr lang="nb-NO" b="0" i="0" u="none" strike="noStrike" dirty="0">
                <a:effectLst/>
                <a:latin typeface="system-ui"/>
              </a:rPr>
              <a:t> more </a:t>
            </a:r>
            <a:r>
              <a:rPr lang="nb-NO" b="0" i="0" u="none" strike="noStrike" dirty="0" err="1">
                <a:effectLst/>
                <a:latin typeface="system-ui"/>
              </a:rPr>
              <a:t>rapidly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recent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changes</a:t>
            </a:r>
            <a:r>
              <a:rPr lang="nb-NO" b="0" i="0" u="none" strike="noStrike" dirty="0">
                <a:effectLst/>
                <a:latin typeface="system-ui"/>
              </a:rPr>
              <a:t> due to </a:t>
            </a:r>
            <a:r>
              <a:rPr lang="nb-NO" b="0" i="0" u="none" strike="noStrike" dirty="0" err="1">
                <a:effectLst/>
                <a:latin typeface="system-ui"/>
              </a:rPr>
              <a:t>its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exponential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weighting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scheme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making</a:t>
            </a:r>
            <a:r>
              <a:rPr lang="nb-NO" b="0" i="0" u="none" strike="noStrike" dirty="0">
                <a:effectLst/>
                <a:latin typeface="system-ui"/>
              </a:rPr>
              <a:t> it more sensitive to </a:t>
            </a:r>
            <a:r>
              <a:rPr lang="nb-NO" b="0" i="0" u="none" strike="noStrike" dirty="0" err="1">
                <a:effectLst/>
                <a:latin typeface="system-ui"/>
              </a:rPr>
              <a:t>sudden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market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shifts</a:t>
            </a:r>
            <a:r>
              <a:rPr lang="nb-NO" b="0" i="0" u="none" strike="noStrike" dirty="0">
                <a:effectLst/>
                <a:latin typeface="system-ui"/>
              </a:rPr>
              <a:t>. In contrast,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rolling </a:t>
            </a:r>
            <a:r>
              <a:rPr lang="nb-NO" b="0" i="0" u="none" strike="noStrike" dirty="0" err="1">
                <a:effectLst/>
                <a:latin typeface="system-ui"/>
              </a:rPr>
              <a:t>window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approach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provides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smoother</a:t>
            </a:r>
            <a:r>
              <a:rPr lang="nb-NO" b="0" i="0" u="none" strike="noStrike" dirty="0">
                <a:effectLst/>
                <a:latin typeface="system-ui"/>
              </a:rPr>
              <a:t> trend, </a:t>
            </a:r>
            <a:r>
              <a:rPr lang="nb-NO" b="0" i="0" u="none" strike="noStrike" dirty="0" err="1">
                <a:effectLst/>
                <a:latin typeface="system-ui"/>
              </a:rPr>
              <a:t>particularly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longer </a:t>
            </a:r>
            <a:r>
              <a:rPr lang="nb-NO" b="0" i="0" u="none" strike="noStrike" dirty="0" err="1">
                <a:effectLst/>
                <a:latin typeface="system-ui"/>
              </a:rPr>
              <a:t>windows</a:t>
            </a:r>
            <a:r>
              <a:rPr lang="nb-NO" b="0" i="0" u="none" strike="noStrike" dirty="0">
                <a:effectLst/>
                <a:latin typeface="system-ui"/>
              </a:rPr>
              <a:t> (180 </a:t>
            </a:r>
            <a:r>
              <a:rPr lang="nb-NO" b="0" i="0" u="none" strike="noStrike" dirty="0" err="1">
                <a:effectLst/>
                <a:latin typeface="system-ui"/>
              </a:rPr>
              <a:t>days</a:t>
            </a:r>
            <a:r>
              <a:rPr lang="nb-NO" b="0" i="0" u="none" strike="noStrike" dirty="0">
                <a:effectLst/>
                <a:latin typeface="system-ui"/>
              </a:rPr>
              <a:t>)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shorter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windows</a:t>
            </a:r>
            <a:r>
              <a:rPr lang="nb-NO" b="0" i="0" u="none" strike="noStrike" dirty="0">
                <a:effectLst/>
                <a:latin typeface="system-ui"/>
              </a:rPr>
              <a:t> (30 </a:t>
            </a:r>
            <a:r>
              <a:rPr lang="nb-NO" b="0" i="0" u="none" strike="noStrike" dirty="0" err="1">
                <a:effectLst/>
                <a:latin typeface="system-ui"/>
              </a:rPr>
              <a:t>days</a:t>
            </a:r>
            <a:r>
              <a:rPr lang="nb-NO" b="0" i="0" u="none" strike="noStrike" dirty="0">
                <a:effectLst/>
                <a:latin typeface="system-ui"/>
              </a:rPr>
              <a:t>) </a:t>
            </a:r>
            <a:r>
              <a:rPr lang="nb-NO" b="0" i="0" u="none" strike="noStrike" dirty="0" err="1">
                <a:effectLst/>
                <a:latin typeface="system-ui"/>
              </a:rPr>
              <a:t>capture</a:t>
            </a:r>
            <a:r>
              <a:rPr lang="nb-NO" b="0" i="0" u="none" strike="noStrike" dirty="0">
                <a:effectLst/>
                <a:latin typeface="system-ui"/>
              </a:rPr>
              <a:t> sharper </a:t>
            </a:r>
            <a:r>
              <a:rPr lang="nb-NO" b="0" i="0" u="none" strike="noStrike" dirty="0" err="1">
                <a:effectLst/>
                <a:latin typeface="system-ui"/>
              </a:rPr>
              <a:t>variations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but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exhibit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greater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 This </a:t>
            </a:r>
            <a:r>
              <a:rPr lang="nb-NO" b="0" i="0" u="none" strike="noStrike" dirty="0" err="1">
                <a:effectLst/>
                <a:latin typeface="system-ui"/>
              </a:rPr>
              <a:t>method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also</a:t>
            </a:r>
            <a:r>
              <a:rPr lang="nb-NO" b="0" i="0" u="none" strike="noStrike" dirty="0">
                <a:effectLst/>
                <a:latin typeface="system-ui"/>
              </a:rPr>
              <a:t> lag in </a:t>
            </a:r>
            <a:r>
              <a:rPr lang="nb-NO" b="0" i="0" u="none" strike="noStrike" dirty="0" err="1">
                <a:effectLst/>
                <a:latin typeface="system-ui"/>
              </a:rPr>
              <a:t>detecting</a:t>
            </a:r>
            <a:r>
              <a:rPr lang="nb-NO" b="0" i="0" u="none" strike="noStrike" dirty="0">
                <a:effectLst/>
                <a:latin typeface="system-ui"/>
              </a:rPr>
              <a:t> abrupt </a:t>
            </a:r>
            <a:r>
              <a:rPr lang="nb-NO" b="0" i="0" u="none" strike="noStrike" dirty="0" err="1">
                <a:effectLst/>
                <a:latin typeface="system-ui"/>
              </a:rPr>
              <a:t>structural</a:t>
            </a:r>
            <a:r>
              <a:rPr lang="nb-NO" b="0" i="0" u="none" strike="noStrike" dirty="0">
                <a:effectLst/>
                <a:latin typeface="system-ui"/>
              </a:rPr>
              <a:t> breaks.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924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system-ui"/>
              </a:rPr>
              <a:t>Rolling </a:t>
            </a:r>
            <a:r>
              <a:rPr lang="nb-NO" b="1" i="0" u="none" strike="noStrike" dirty="0" err="1">
                <a:effectLst/>
                <a:latin typeface="system-ui"/>
              </a:rPr>
              <a:t>Window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: </a:t>
            </a:r>
            <a:r>
              <a:rPr lang="nb-NO" b="0" i="0" u="none" strike="noStrike" dirty="0" err="1">
                <a:effectLst/>
                <a:latin typeface="system-ui"/>
              </a:rPr>
              <a:t>Uses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fixed-length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window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compute</a:t>
            </a:r>
            <a:r>
              <a:rPr lang="nb-NO" b="0" i="0" u="none" strike="noStrike" dirty="0">
                <a:effectLst/>
                <a:latin typeface="system-ui"/>
              </a:rPr>
              <a:t> Pearson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dynamically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system-ui"/>
              </a:rPr>
              <a:t>EWMA (</a:t>
            </a:r>
            <a:r>
              <a:rPr lang="nb-NO" b="1" i="0" u="none" strike="noStrike" dirty="0" err="1">
                <a:effectLst/>
                <a:latin typeface="system-ui"/>
              </a:rPr>
              <a:t>Exponentially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Weighted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Moving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Average</a:t>
            </a:r>
            <a:r>
              <a:rPr lang="nb-NO" b="1" i="0" u="none" strike="noStrike" dirty="0">
                <a:effectLst/>
                <a:latin typeface="system-ui"/>
              </a:rPr>
              <a:t>)</a:t>
            </a:r>
            <a:r>
              <a:rPr lang="nb-NO" b="0" i="0" u="none" strike="noStrike" dirty="0">
                <a:effectLst/>
                <a:latin typeface="system-ui"/>
              </a:rPr>
              <a:t>: Places </a:t>
            </a:r>
            <a:r>
              <a:rPr lang="nb-NO" b="0" i="0" u="none" strike="noStrike" dirty="0" err="1">
                <a:effectLst/>
                <a:latin typeface="system-ui"/>
              </a:rPr>
              <a:t>higher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weight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recent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observations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detect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short</a:t>
            </a:r>
            <a:r>
              <a:rPr lang="nb-NO" b="0" i="0" u="none" strike="noStrike" dirty="0">
                <a:effectLst/>
                <a:latin typeface="system-ui"/>
              </a:rPr>
              <a:t>-term co-</a:t>
            </a:r>
            <a:r>
              <a:rPr lang="nb-NO" b="0" i="0" u="none" strike="noStrike" dirty="0" err="1">
                <a:effectLst/>
                <a:latin typeface="system-ui"/>
              </a:rPr>
              <a:t>movement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plots reveal </a:t>
            </a:r>
            <a:r>
              <a:rPr lang="nb-NO" b="0" i="0" u="none" strike="noStrike" dirty="0" err="1">
                <a:effectLst/>
                <a:latin typeface="system-ui"/>
              </a:rPr>
              <a:t>consistently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strong</a:t>
            </a:r>
            <a:r>
              <a:rPr lang="nb-NO" b="0" i="0" u="none" strike="noStrike" dirty="0">
                <a:effectLst/>
                <a:latin typeface="system-ui"/>
              </a:rPr>
              <a:t> positive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notable spikes during </a:t>
            </a:r>
            <a:r>
              <a:rPr lang="nb-NO" b="0" i="0" u="none" strike="noStrike" dirty="0" err="1">
                <a:effectLst/>
                <a:latin typeface="system-ui"/>
              </a:rPr>
              <a:t>periods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financial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turmoil</a:t>
            </a:r>
            <a:r>
              <a:rPr lang="nb-NO" b="0" i="0" u="none" strike="noStrike" dirty="0">
                <a:effectLst/>
                <a:latin typeface="system-ui"/>
              </a:rPr>
              <a:t>.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increases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consistent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established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phenomenon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rising cross </a:t>
            </a:r>
            <a:r>
              <a:rPr lang="nb-NO" b="0" i="0" u="none" strike="noStrike" dirty="0" err="1">
                <a:effectLst/>
                <a:latin typeface="system-ui"/>
              </a:rPr>
              <a:t>asset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during </a:t>
            </a:r>
            <a:r>
              <a:rPr lang="nb-NO" b="0" i="0" u="none" strike="noStrike" dirty="0" err="1">
                <a:effectLst/>
                <a:latin typeface="system-ui"/>
              </a:rPr>
              <a:t>systemic</a:t>
            </a:r>
            <a:r>
              <a:rPr lang="nb-NO" b="0" i="0" u="none" strike="noStrike" dirty="0">
                <a:effectLst/>
                <a:latin typeface="system-ui"/>
              </a:rPr>
              <a:t> stress.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both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methods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successfully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capture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these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dynamics</a:t>
            </a:r>
            <a:r>
              <a:rPr lang="nb-NO" b="0" i="0" u="none" strike="noStrike" dirty="0">
                <a:effectLst/>
                <a:latin typeface="system-ui"/>
              </a:rPr>
              <a:t>, EWMA </a:t>
            </a:r>
            <a:r>
              <a:rPr lang="nb-NO" b="0" i="0" u="none" strike="noStrike" dirty="0" err="1">
                <a:effectLst/>
                <a:latin typeface="system-ui"/>
              </a:rPr>
              <a:t>responds</a:t>
            </a:r>
            <a:r>
              <a:rPr lang="nb-NO" b="0" i="0" u="none" strike="noStrike" dirty="0">
                <a:effectLst/>
                <a:latin typeface="system-ui"/>
              </a:rPr>
              <a:t> more </a:t>
            </a:r>
            <a:r>
              <a:rPr lang="nb-NO" b="0" i="0" u="none" strike="noStrike" dirty="0" err="1">
                <a:effectLst/>
                <a:latin typeface="system-ui"/>
              </a:rPr>
              <a:t>rapidly</a:t>
            </a:r>
            <a:r>
              <a:rPr lang="nb-NO" b="0" i="0" u="none" strike="noStrike" dirty="0">
                <a:effectLst/>
                <a:latin typeface="system-ui"/>
              </a:rPr>
              <a:t> to </a:t>
            </a:r>
            <a:r>
              <a:rPr lang="nb-NO" b="0" i="0" u="none" strike="noStrike" dirty="0" err="1">
                <a:effectLst/>
                <a:latin typeface="system-ui"/>
              </a:rPr>
              <a:t>recent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changes</a:t>
            </a:r>
            <a:r>
              <a:rPr lang="nb-NO" b="0" i="0" u="none" strike="noStrike" dirty="0">
                <a:effectLst/>
                <a:latin typeface="system-ui"/>
              </a:rPr>
              <a:t> due to </a:t>
            </a:r>
            <a:r>
              <a:rPr lang="nb-NO" b="0" i="0" u="none" strike="noStrike" dirty="0" err="1">
                <a:effectLst/>
                <a:latin typeface="system-ui"/>
              </a:rPr>
              <a:t>its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exponential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weighting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scheme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making</a:t>
            </a:r>
            <a:r>
              <a:rPr lang="nb-NO" b="0" i="0" u="none" strike="noStrike" dirty="0">
                <a:effectLst/>
                <a:latin typeface="system-ui"/>
              </a:rPr>
              <a:t> it more sensitive to </a:t>
            </a:r>
            <a:r>
              <a:rPr lang="nb-NO" b="0" i="0" u="none" strike="noStrike" dirty="0" err="1">
                <a:effectLst/>
                <a:latin typeface="system-ui"/>
              </a:rPr>
              <a:t>sudden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market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shifts</a:t>
            </a:r>
            <a:r>
              <a:rPr lang="nb-NO" b="0" i="0" u="none" strike="noStrike" dirty="0">
                <a:effectLst/>
                <a:latin typeface="system-ui"/>
              </a:rPr>
              <a:t>. In contrast,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rolling </a:t>
            </a:r>
            <a:r>
              <a:rPr lang="nb-NO" b="0" i="0" u="none" strike="noStrike" dirty="0" err="1">
                <a:effectLst/>
                <a:latin typeface="system-ui"/>
              </a:rPr>
              <a:t>window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approach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provides</a:t>
            </a:r>
            <a:r>
              <a:rPr lang="nb-NO" b="0" i="0" u="none" strike="noStrike" dirty="0">
                <a:effectLst/>
                <a:latin typeface="system-ui"/>
              </a:rPr>
              <a:t> a </a:t>
            </a:r>
            <a:r>
              <a:rPr lang="nb-NO" b="0" i="0" u="none" strike="noStrike" dirty="0" err="1">
                <a:effectLst/>
                <a:latin typeface="system-ui"/>
              </a:rPr>
              <a:t>smoother</a:t>
            </a:r>
            <a:r>
              <a:rPr lang="nb-NO" b="0" i="0" u="none" strike="noStrike" dirty="0">
                <a:effectLst/>
                <a:latin typeface="system-ui"/>
              </a:rPr>
              <a:t> trend, </a:t>
            </a:r>
            <a:r>
              <a:rPr lang="nb-NO" b="0" i="0" u="none" strike="noStrike" dirty="0" err="1">
                <a:effectLst/>
                <a:latin typeface="system-ui"/>
              </a:rPr>
              <a:t>particularly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longer </a:t>
            </a:r>
            <a:r>
              <a:rPr lang="nb-NO" b="0" i="0" u="none" strike="noStrike" dirty="0" err="1">
                <a:effectLst/>
                <a:latin typeface="system-ui"/>
              </a:rPr>
              <a:t>windows</a:t>
            </a:r>
            <a:r>
              <a:rPr lang="nb-NO" b="0" i="0" u="none" strike="noStrike" dirty="0">
                <a:effectLst/>
                <a:latin typeface="system-ui"/>
              </a:rPr>
              <a:t> (180 </a:t>
            </a:r>
            <a:r>
              <a:rPr lang="nb-NO" b="0" i="0" u="none" strike="noStrike" dirty="0" err="1">
                <a:effectLst/>
                <a:latin typeface="system-ui"/>
              </a:rPr>
              <a:t>days</a:t>
            </a:r>
            <a:r>
              <a:rPr lang="nb-NO" b="0" i="0" u="none" strike="noStrike" dirty="0">
                <a:effectLst/>
                <a:latin typeface="system-ui"/>
              </a:rPr>
              <a:t>) </a:t>
            </a:r>
            <a:r>
              <a:rPr lang="nb-NO" b="0" i="0" u="none" strike="noStrike" dirty="0" err="1">
                <a:effectLst/>
                <a:latin typeface="system-ui"/>
              </a:rPr>
              <a:t>while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shorter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windows</a:t>
            </a:r>
            <a:r>
              <a:rPr lang="nb-NO" b="0" i="0" u="none" strike="noStrike" dirty="0">
                <a:effectLst/>
                <a:latin typeface="system-ui"/>
              </a:rPr>
              <a:t> (30 </a:t>
            </a:r>
            <a:r>
              <a:rPr lang="nb-NO" b="0" i="0" u="none" strike="noStrike" dirty="0" err="1">
                <a:effectLst/>
                <a:latin typeface="system-ui"/>
              </a:rPr>
              <a:t>days</a:t>
            </a:r>
            <a:r>
              <a:rPr lang="nb-NO" b="0" i="0" u="none" strike="noStrike" dirty="0">
                <a:effectLst/>
                <a:latin typeface="system-ui"/>
              </a:rPr>
              <a:t>) </a:t>
            </a:r>
            <a:r>
              <a:rPr lang="nb-NO" b="0" i="0" u="none" strike="noStrike" dirty="0" err="1">
                <a:effectLst/>
                <a:latin typeface="system-ui"/>
              </a:rPr>
              <a:t>capture</a:t>
            </a:r>
            <a:r>
              <a:rPr lang="nb-NO" b="0" i="0" u="none" strike="noStrike" dirty="0">
                <a:effectLst/>
                <a:latin typeface="system-ui"/>
              </a:rPr>
              <a:t> sharper </a:t>
            </a:r>
            <a:r>
              <a:rPr lang="nb-NO" b="0" i="0" u="none" strike="noStrike" dirty="0" err="1">
                <a:effectLst/>
                <a:latin typeface="system-ui"/>
              </a:rPr>
              <a:t>variations</a:t>
            </a:r>
            <a:r>
              <a:rPr lang="nb-NO" b="0" i="0" u="none" strike="noStrike" dirty="0">
                <a:effectLst/>
                <a:latin typeface="system-ui"/>
              </a:rPr>
              <a:t> in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but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exhibit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greater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. This </a:t>
            </a:r>
            <a:r>
              <a:rPr lang="nb-NO" b="0" i="0" u="none" strike="noStrike" dirty="0" err="1">
                <a:effectLst/>
                <a:latin typeface="system-ui"/>
              </a:rPr>
              <a:t>method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may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also</a:t>
            </a:r>
            <a:r>
              <a:rPr lang="nb-NO" b="0" i="0" u="none" strike="noStrike" dirty="0">
                <a:effectLst/>
                <a:latin typeface="system-ui"/>
              </a:rPr>
              <a:t> lag in </a:t>
            </a:r>
            <a:r>
              <a:rPr lang="nb-NO" b="0" i="0" u="none" strike="noStrike" dirty="0" err="1">
                <a:effectLst/>
                <a:latin typeface="system-ui"/>
              </a:rPr>
              <a:t>detecting</a:t>
            </a:r>
            <a:r>
              <a:rPr lang="nb-NO" b="0" i="0" u="none" strike="noStrike" dirty="0">
                <a:effectLst/>
                <a:latin typeface="system-ui"/>
              </a:rPr>
              <a:t> abrupt </a:t>
            </a:r>
            <a:r>
              <a:rPr lang="nb-NO" b="0" i="0" u="none" strike="noStrike" dirty="0" err="1">
                <a:effectLst/>
                <a:latin typeface="system-ui"/>
              </a:rPr>
              <a:t>structural</a:t>
            </a:r>
            <a:r>
              <a:rPr lang="nb-NO" b="0" i="0" u="none" strike="noStrike" dirty="0">
                <a:effectLst/>
                <a:latin typeface="system-ui"/>
              </a:rPr>
              <a:t> breaks.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482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nb-NO" b="1" i="0" u="none" strike="noStrike" dirty="0">
                <a:effectLst/>
                <a:latin typeface="system-ui"/>
              </a:rPr>
              <a:t>DCC-GARCH (</a:t>
            </a:r>
            <a:r>
              <a:rPr lang="nb-NO" b="1" i="0" u="none" strike="noStrike" dirty="0" err="1">
                <a:effectLst/>
                <a:latin typeface="system-ui"/>
              </a:rPr>
              <a:t>Dynamic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Conditional</a:t>
            </a:r>
            <a:r>
              <a:rPr lang="nb-NO" b="1" i="0" u="none" strike="noStrike" dirty="0">
                <a:effectLst/>
                <a:latin typeface="system-ui"/>
              </a:rPr>
              <a:t> </a:t>
            </a:r>
            <a:r>
              <a:rPr lang="nb-NO" b="1" i="0" u="none" strike="noStrike" dirty="0" err="1">
                <a:effectLst/>
                <a:latin typeface="system-ui"/>
              </a:rPr>
              <a:t>Correlation</a:t>
            </a:r>
            <a:r>
              <a:rPr lang="nb-NO" b="1" i="0" u="none" strike="noStrike" dirty="0">
                <a:effectLst/>
                <a:latin typeface="system-ui"/>
              </a:rPr>
              <a:t> GARCH)</a:t>
            </a:r>
            <a:r>
              <a:rPr lang="nb-NO" b="0" i="0" u="none" strike="noStrike" dirty="0">
                <a:effectLst/>
                <a:latin typeface="system-ui"/>
              </a:rPr>
              <a:t>: A </a:t>
            </a:r>
            <a:r>
              <a:rPr lang="nb-NO" b="0" i="0" u="none" strike="noStrike" dirty="0" err="1">
                <a:effectLst/>
                <a:latin typeface="system-ui"/>
              </a:rPr>
              <a:t>multivariate</a:t>
            </a:r>
            <a:r>
              <a:rPr lang="nb-NO" b="0" i="0" u="none" strike="noStrike" dirty="0">
                <a:effectLst/>
                <a:latin typeface="system-ui"/>
              </a:rPr>
              <a:t> GARCH </a:t>
            </a:r>
            <a:r>
              <a:rPr lang="nb-NO" b="0" i="0" u="none" strike="noStrike" dirty="0" err="1">
                <a:effectLst/>
                <a:latin typeface="system-ui"/>
              </a:rPr>
              <a:t>model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captures</a:t>
            </a:r>
            <a:r>
              <a:rPr lang="nb-NO" b="0" i="0" u="none" strike="noStrike" dirty="0">
                <a:effectLst/>
                <a:latin typeface="system-ui"/>
              </a:rPr>
              <a:t> time-</a:t>
            </a:r>
            <a:r>
              <a:rPr lang="nb-NO" b="0" i="0" u="none" strike="noStrike" dirty="0" err="1">
                <a:effectLst/>
                <a:latin typeface="system-ui"/>
              </a:rPr>
              <a:t>varying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correlations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spillovers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between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assets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</a:p>
          <a:p>
            <a:br>
              <a:rPr lang="nb-NO" dirty="0"/>
            </a:br>
            <a:br>
              <a:rPr lang="nb-NO" b="0" i="0" u="none" strike="noStrike" dirty="0">
                <a:effectLst/>
                <a:latin typeface="system-ui"/>
              </a:rPr>
            </a:br>
            <a:br>
              <a:rPr lang="nb-NO" b="0" i="0" u="none" strike="noStrike" dirty="0">
                <a:effectLst/>
                <a:latin typeface="system-ui"/>
              </a:rPr>
            </a:br>
            <a:r>
              <a:rPr lang="nb-NO" b="0" i="0" u="none" strike="noStrike" dirty="0">
                <a:effectLst/>
                <a:latin typeface="system-ui"/>
              </a:rPr>
              <a:t>The plots in </a:t>
            </a:r>
            <a:r>
              <a:rPr lang="nb-NO" b="0" i="0" u="none" strike="noStrike" dirty="0" err="1">
                <a:effectLst/>
                <a:latin typeface="system-ui"/>
              </a:rPr>
              <a:t>blue</a:t>
            </a:r>
            <a:r>
              <a:rPr lang="nb-NO" b="0" i="0" u="none" strike="noStrike" dirty="0">
                <a:effectLst/>
                <a:latin typeface="system-ui"/>
              </a:rPr>
              <a:t> display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conditional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volatilities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of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each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index</a:t>
            </a:r>
            <a:r>
              <a:rPr lang="nb-NO" b="0" i="0" u="none" strike="noStrike" dirty="0">
                <a:effectLst/>
                <a:latin typeface="system-ui"/>
              </a:rPr>
              <a:t> and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one</a:t>
            </a:r>
            <a:r>
              <a:rPr lang="nb-NO" b="0" i="0" u="none" strike="noStrike" dirty="0">
                <a:effectLst/>
                <a:latin typeface="system-ui"/>
              </a:rPr>
              <a:t> in red shows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dynamic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between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them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plots reveal </a:t>
            </a:r>
            <a:r>
              <a:rPr lang="nb-NO" b="0" i="0" u="none" strike="noStrike" dirty="0" err="1">
                <a:effectLst/>
                <a:latin typeface="system-ui"/>
              </a:rPr>
              <a:t>well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aligned</a:t>
            </a:r>
            <a:r>
              <a:rPr lang="nb-NO" b="0" i="0" u="none" strike="noStrike" dirty="0">
                <a:effectLst/>
                <a:latin typeface="system-ui"/>
              </a:rPr>
              <a:t> spikes during </a:t>
            </a:r>
            <a:r>
              <a:rPr lang="nb-NO" b="0" i="0" u="none" strike="noStrike" dirty="0" err="1">
                <a:effectLst/>
                <a:latin typeface="system-ui"/>
              </a:rPr>
              <a:t>systemic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events</a:t>
            </a:r>
            <a:r>
              <a:rPr lang="nb-NO" b="0" i="0" u="none" strike="noStrike" dirty="0">
                <a:effectLst/>
                <a:latin typeface="system-ui"/>
              </a:rPr>
              <a:t>, </a:t>
            </a:r>
            <a:r>
              <a:rPr lang="nb-NO" b="0" i="0" u="none" strike="noStrike" dirty="0" err="1">
                <a:effectLst/>
                <a:latin typeface="system-ui"/>
              </a:rPr>
              <a:t>with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Russell 2000 </a:t>
            </a:r>
            <a:r>
              <a:rPr lang="nb-NO" b="0" i="0" u="none" strike="noStrike" dirty="0" err="1">
                <a:effectLst/>
                <a:latin typeface="system-ui"/>
              </a:rPr>
              <a:t>exhibiting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higher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volatility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levels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than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S&amp;P500, during and </a:t>
            </a:r>
            <a:r>
              <a:rPr lang="nb-NO" b="0" i="0" u="none" strike="noStrike" dirty="0" err="1">
                <a:effectLst/>
                <a:latin typeface="system-ui"/>
              </a:rPr>
              <a:t>after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crises</a:t>
            </a:r>
            <a:r>
              <a:rPr lang="nb-NO" b="0" i="0" u="none" strike="noStrike" dirty="0">
                <a:effectLst/>
                <a:latin typeface="system-ui"/>
              </a:rPr>
              <a:t>. The </a:t>
            </a:r>
            <a:r>
              <a:rPr lang="nb-NO" b="0" i="0" u="none" strike="noStrike" dirty="0" err="1">
                <a:effectLst/>
                <a:latin typeface="system-ui"/>
              </a:rPr>
              <a:t>conditional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correlation</a:t>
            </a:r>
            <a:r>
              <a:rPr lang="nb-NO" b="0" i="0" u="none" strike="noStrike" dirty="0">
                <a:effectLst/>
                <a:latin typeface="system-ui"/>
              </a:rPr>
              <a:t> plot shows </a:t>
            </a:r>
            <a:r>
              <a:rPr lang="nb-NO" b="0" i="0" u="none" strike="noStrike" dirty="0" err="1">
                <a:effectLst/>
                <a:latin typeface="system-ui"/>
              </a:rPr>
              <a:t>strong</a:t>
            </a:r>
            <a:r>
              <a:rPr lang="nb-NO" b="0" i="0" u="none" strike="noStrike" dirty="0">
                <a:effectLst/>
                <a:latin typeface="system-ui"/>
              </a:rPr>
              <a:t> co-</a:t>
            </a:r>
            <a:r>
              <a:rPr lang="nb-NO" b="0" i="0" u="none" strike="noStrike" dirty="0" err="1">
                <a:effectLst/>
                <a:latin typeface="system-ui"/>
              </a:rPr>
              <a:t>movement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throughout</a:t>
            </a:r>
            <a:r>
              <a:rPr lang="nb-NO" b="0" i="0" u="none" strike="noStrike" dirty="0">
                <a:effectLst/>
                <a:latin typeface="system-ui"/>
              </a:rPr>
              <a:t> </a:t>
            </a:r>
            <a:r>
              <a:rPr lang="nb-NO" b="0" i="0" u="none" strike="noStrike" dirty="0" err="1">
                <a:effectLst/>
                <a:latin typeface="system-ui"/>
              </a:rPr>
              <a:t>the</a:t>
            </a:r>
            <a:r>
              <a:rPr lang="nb-NO" b="0" i="0" u="none" strike="noStrike" dirty="0">
                <a:effectLst/>
                <a:latin typeface="system-ui"/>
              </a:rPr>
              <a:t> sample </a:t>
            </a:r>
            <a:r>
              <a:rPr lang="nb-NO" b="0" i="0" u="none" strike="noStrike" dirty="0" err="1">
                <a:effectLst/>
                <a:latin typeface="system-ui"/>
              </a:rPr>
              <a:t>period</a:t>
            </a:r>
            <a:r>
              <a:rPr lang="nb-NO" b="0" i="0" u="none" strike="noStrike" dirty="0">
                <a:effectLst/>
                <a:latin typeface="system-ui"/>
              </a:rPr>
              <a:t>.</a:t>
            </a:r>
            <a:endParaRPr lang="en-US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51E580-EB38-0549-A8CC-CC47F40BA95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41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368315" y="2008061"/>
            <a:ext cx="7772400" cy="675821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368315" y="2733866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15120" y="4837708"/>
            <a:ext cx="342081" cy="189077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" name="Tittel 1">
            <a:extLst>
              <a:ext uri="{FF2B5EF4-FFF2-40B4-BE49-F238E27FC236}">
                <a16:creationId xmlns:a16="http://schemas.microsoft.com/office/drawing/2014/main" id="{DAD5656F-EF39-BD40-B46F-28C614BE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648512"/>
          </a:xfrm>
          <a:prstGeom prst="rect">
            <a:avLst/>
          </a:prstGeom>
        </p:spPr>
        <p:txBody>
          <a:bodyPr wrap="square" lIns="90000" tIns="46800" rIns="90000" bIns="4680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F5D824DA-FDAB-4E4D-80C7-D81149C33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85" y="1010266"/>
            <a:ext cx="8418747" cy="3613774"/>
          </a:xfrm>
          <a:prstGeom prst="rect">
            <a:avLst/>
          </a:prstGeom>
        </p:spPr>
        <p:txBody>
          <a:bodyPr lIns="90000" tIns="46800" rIns="90000" bIns="46800">
            <a:no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48457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5FCB9A19-4BFE-AD46-9DE5-76595BDC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19" y="205979"/>
            <a:ext cx="8229600" cy="646331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DF7D3BBE-AAF2-5744-8C3F-D3AF14E50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0219" y="1444342"/>
            <a:ext cx="4040188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6B66B91E-5343-3043-B4C9-81ABDFE8F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68045" y="964522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0" name="Plassholder for innhold 5">
            <a:extLst>
              <a:ext uri="{FF2B5EF4-FFF2-40B4-BE49-F238E27FC236}">
                <a16:creationId xmlns:a16="http://schemas.microsoft.com/office/drawing/2014/main" id="{3853BC78-AB65-9F41-B56D-07FFF98E2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68045" y="1444342"/>
            <a:ext cx="4041775" cy="336363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1" name="Plassholder for tekst 4">
            <a:extLst>
              <a:ext uri="{FF2B5EF4-FFF2-40B4-BE49-F238E27FC236}">
                <a16:creationId xmlns:a16="http://schemas.microsoft.com/office/drawing/2014/main" id="{2B6B33E9-15E0-1843-916A-9DD6788569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0218" y="964521"/>
            <a:ext cx="4041775" cy="479822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6463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293570" y="943276"/>
            <a:ext cx="8532795" cy="3651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4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838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517126" y="1001374"/>
            <a:ext cx="7772400" cy="1754326"/>
          </a:xfrm>
        </p:spPr>
        <p:txBody>
          <a:bodyPr/>
          <a:lstStyle/>
          <a:p>
            <a:r>
              <a:rPr lang="en-US" dirty="0"/>
              <a:t>Volatility dynamics and interdependence in large-cap and small cap indices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517126" y="2827676"/>
            <a:ext cx="7772400" cy="1650320"/>
          </a:xfrm>
        </p:spPr>
        <p:txBody>
          <a:bodyPr>
            <a:normAutofit lnSpcReduction="10000"/>
          </a:bodyPr>
          <a:lstStyle/>
          <a:p>
            <a:r>
              <a:rPr lang="nb-NO" dirty="0"/>
              <a:t>TIØ4317 Project </a:t>
            </a:r>
            <a:r>
              <a:rPr lang="nb-NO" dirty="0" err="1"/>
              <a:t>Assignment</a:t>
            </a:r>
            <a:r>
              <a:rPr lang="nb-NO" dirty="0"/>
              <a:t> – Group 6</a:t>
            </a:r>
          </a:p>
          <a:p>
            <a:endParaRPr lang="nb-NO" dirty="0"/>
          </a:p>
          <a:p>
            <a:endParaRPr lang="nb-NO" dirty="0"/>
          </a:p>
          <a:p>
            <a:r>
              <a:rPr lang="nb-NO" sz="1800" dirty="0"/>
              <a:t>Danial Bashir, Danial Rana, Danny Le, Christian Torhaug</a:t>
            </a:r>
            <a:endParaRPr lang="nb-NO" sz="2000" dirty="0"/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0E63D033-DBF5-2049-8F7B-F3EEDE30F5E9}"/>
              </a:ext>
            </a:extLst>
          </p:cNvPr>
          <p:cNvSpPr txBox="1"/>
          <p:nvPr/>
        </p:nvSpPr>
        <p:spPr>
          <a:xfrm rot="16200000">
            <a:off x="6576133" y="2176100"/>
            <a:ext cx="443682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500" dirty="0">
                <a:solidFill>
                  <a:srgbClr val="0D4788"/>
                </a:solidFill>
              </a:rPr>
              <a:t>Norwegian </a:t>
            </a:r>
            <a:r>
              <a:rPr lang="nb-NO" sz="1500" dirty="0" err="1">
                <a:solidFill>
                  <a:srgbClr val="0D4788"/>
                </a:solidFill>
              </a:rPr>
              <a:t>University</a:t>
            </a:r>
            <a:r>
              <a:rPr lang="nb-NO" sz="1500" dirty="0">
                <a:solidFill>
                  <a:srgbClr val="0D4788"/>
                </a:solidFill>
              </a:rPr>
              <a:t> </a:t>
            </a:r>
            <a:r>
              <a:rPr lang="nb-NO" sz="1500" dirty="0" err="1">
                <a:solidFill>
                  <a:srgbClr val="0D4788"/>
                </a:solidFill>
              </a:rPr>
              <a:t>of</a:t>
            </a:r>
            <a:r>
              <a:rPr lang="nb-NO" sz="1500" dirty="0">
                <a:solidFill>
                  <a:srgbClr val="0D4788"/>
                </a:solidFill>
              </a:rPr>
              <a:t> Science and Technology</a:t>
            </a:r>
          </a:p>
        </p:txBody>
      </p:sp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129975-A55B-912D-8055-9A8D92EB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769441"/>
          </a:xfrm>
        </p:spPr>
        <p:txBody>
          <a:bodyPr/>
          <a:lstStyle/>
          <a:p>
            <a:r>
              <a:rPr lang="en-US" sz="2200" dirty="0"/>
              <a:t>Rolling window correlation and EMWA show strong time varying correlation</a:t>
            </a: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2D83D0D-95F3-EA43-C57E-78C23C535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755" y="1340411"/>
            <a:ext cx="7480423" cy="317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58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D129975-A55B-912D-8055-9A8D92EB7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769441"/>
          </a:xfrm>
        </p:spPr>
        <p:txBody>
          <a:bodyPr/>
          <a:lstStyle/>
          <a:p>
            <a:r>
              <a:rPr lang="en-US" sz="2200" dirty="0"/>
              <a:t>Rolling window correlation and EMWA show strong time varying correlation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A3AFA052-05D8-D922-5E18-4AF5C8610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" y="1526539"/>
            <a:ext cx="8004590" cy="262777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5956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1094A65-9664-9257-503D-088886D9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707886"/>
          </a:xfrm>
        </p:spPr>
        <p:txBody>
          <a:bodyPr/>
          <a:lstStyle/>
          <a:p>
            <a:r>
              <a:rPr lang="en-US" sz="2000" dirty="0"/>
              <a:t>Using a DCC-GARCH model, we can deduce a </a:t>
            </a:r>
            <a:r>
              <a:rPr lang="nb-NO" sz="2000" i="0" u="none" strike="noStrike" dirty="0">
                <a:effectLst/>
                <a:latin typeface="system-ui"/>
              </a:rPr>
              <a:t> </a:t>
            </a:r>
            <a:r>
              <a:rPr lang="nb-NO" sz="2000" i="0" u="none" strike="noStrike" dirty="0" err="1">
                <a:effectLst/>
                <a:latin typeface="system-ui"/>
              </a:rPr>
              <a:t>strong</a:t>
            </a:r>
            <a:r>
              <a:rPr lang="nb-NO" sz="2000" i="0" u="none" strike="noStrike" dirty="0">
                <a:effectLst/>
                <a:latin typeface="system-ui"/>
              </a:rPr>
              <a:t> co-</a:t>
            </a:r>
            <a:r>
              <a:rPr lang="nb-NO" sz="2000" i="0" u="none" strike="noStrike" dirty="0" err="1">
                <a:effectLst/>
                <a:latin typeface="system-ui"/>
              </a:rPr>
              <a:t>movement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nb-NO" sz="2000" i="0" u="none" strike="noStrike" dirty="0" err="1">
                <a:effectLst/>
                <a:latin typeface="system-ui"/>
              </a:rPr>
              <a:t>throughout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nb-NO" sz="2000" i="0" u="none" strike="noStrike" dirty="0" err="1">
                <a:effectLst/>
                <a:latin typeface="system-ui"/>
              </a:rPr>
              <a:t>the</a:t>
            </a:r>
            <a:r>
              <a:rPr lang="nb-NO" sz="2000" i="0" u="none" strike="noStrike" dirty="0">
                <a:effectLst/>
                <a:latin typeface="system-ui"/>
              </a:rPr>
              <a:t> sample </a:t>
            </a:r>
            <a:r>
              <a:rPr lang="nb-NO" sz="2000" i="0" u="none" strike="noStrike" dirty="0" err="1">
                <a:effectLst/>
                <a:latin typeface="system-ui"/>
              </a:rPr>
              <a:t>period</a:t>
            </a:r>
            <a:r>
              <a:rPr lang="nb-NO" sz="2000" i="0" u="none" strike="noStrike" dirty="0">
                <a:effectLst/>
                <a:latin typeface="system-ui"/>
              </a:rPr>
              <a:t>.</a:t>
            </a:r>
            <a:endParaRPr lang="en-US" sz="2000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AEE322EA-D11E-74F5-E694-7C0845BEC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717" y="981108"/>
            <a:ext cx="5524500" cy="379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74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83A0A73-C7B8-F948-313D-43A24FD3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400110"/>
          </a:xfrm>
        </p:spPr>
        <p:txBody>
          <a:bodyPr/>
          <a:lstStyle/>
          <a:p>
            <a:r>
              <a:rPr lang="nb-NO" sz="2000" i="0" u="none" strike="noStrike" dirty="0" err="1">
                <a:effectLst/>
                <a:latin typeface="system-ui"/>
              </a:rPr>
              <a:t>Shocks</a:t>
            </a:r>
            <a:r>
              <a:rPr lang="nb-NO" sz="2000" i="0" u="none" strike="noStrike" dirty="0">
                <a:effectLst/>
                <a:latin typeface="system-ui"/>
              </a:rPr>
              <a:t> to </a:t>
            </a:r>
            <a:r>
              <a:rPr lang="nb-NO" sz="2000" i="0" u="none" strike="noStrike" dirty="0" err="1">
                <a:effectLst/>
                <a:latin typeface="system-ui"/>
              </a:rPr>
              <a:t>the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en-US" sz="2000" i="0" u="none" strike="noStrike" dirty="0">
                <a:effectLst/>
                <a:latin typeface="system-ui"/>
              </a:rPr>
              <a:t>Russell</a:t>
            </a:r>
            <a:r>
              <a:rPr lang="nb-NO" sz="2000" i="0" u="none" strike="noStrike" dirty="0">
                <a:effectLst/>
                <a:latin typeface="system-ui"/>
              </a:rPr>
              <a:t> 2000 </a:t>
            </a:r>
            <a:r>
              <a:rPr lang="nb-NO" sz="2000" i="0" u="none" strike="noStrike" dirty="0" err="1">
                <a:effectLst/>
                <a:latin typeface="system-ui"/>
              </a:rPr>
              <a:t>significantly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nb-NO" sz="2000" i="0" u="none" strike="noStrike" dirty="0" err="1">
                <a:effectLst/>
                <a:latin typeface="system-ui"/>
              </a:rPr>
              <a:t>Granger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nb-NO" sz="2000" i="0" u="none" strike="noStrike" dirty="0" err="1">
                <a:effectLst/>
                <a:latin typeface="system-ui"/>
              </a:rPr>
              <a:t>cause</a:t>
            </a:r>
            <a:r>
              <a:rPr lang="nb-NO" sz="2000" i="0" u="none" strike="noStrike" dirty="0">
                <a:effectLst/>
                <a:latin typeface="system-ui"/>
              </a:rPr>
              <a:t> </a:t>
            </a:r>
            <a:r>
              <a:rPr lang="nb-NO" sz="2000" i="0" u="none" strike="noStrike" dirty="0" err="1">
                <a:effectLst/>
                <a:latin typeface="system-ui"/>
              </a:rPr>
              <a:t>volatility</a:t>
            </a:r>
            <a:r>
              <a:rPr lang="nb-NO" sz="2000" i="0" u="none" strike="noStrike" dirty="0">
                <a:effectLst/>
                <a:latin typeface="system-ui"/>
              </a:rPr>
              <a:t> in </a:t>
            </a:r>
            <a:r>
              <a:rPr lang="nb-NO" sz="2000" i="0" u="none" strike="noStrike" dirty="0" err="1">
                <a:effectLst/>
                <a:latin typeface="system-ui"/>
              </a:rPr>
              <a:t>the</a:t>
            </a:r>
            <a:r>
              <a:rPr lang="nb-NO" sz="2000" i="0" u="none" strike="noStrike" dirty="0">
                <a:effectLst/>
                <a:latin typeface="system-ui"/>
              </a:rPr>
              <a:t> S&amp;P 500.</a:t>
            </a:r>
            <a:endParaRPr lang="en-US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4F381C61-B977-0CB8-AFA6-869E093CCD60}"/>
              </a:ext>
            </a:extLst>
          </p:cNvPr>
          <p:cNvSpPr txBox="1"/>
          <p:nvPr/>
        </p:nvSpPr>
        <p:spPr>
          <a:xfrm>
            <a:off x="293570" y="1052874"/>
            <a:ext cx="877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first fitting a VAR(20) model using the AIC information criteria, two Granger-Causality tests were completed.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T</a:t>
            </a:r>
            <a:r>
              <a:rPr lang="nb-NO" b="0" i="0" u="none" strike="noStrike" dirty="0">
                <a:effectLst/>
              </a:rPr>
              <a:t>he </a:t>
            </a:r>
            <a:r>
              <a:rPr lang="nb-NO" b="0" i="0" u="none" strike="noStrike" dirty="0" err="1">
                <a:effectLst/>
              </a:rPr>
              <a:t>reverse</a:t>
            </a:r>
            <a:r>
              <a:rPr lang="nb-NO" b="0" i="0" u="none" strike="noStrike" dirty="0">
                <a:effectLst/>
              </a:rPr>
              <a:t> </a:t>
            </a:r>
            <a:r>
              <a:rPr lang="nb-NO" b="0" i="0" u="none" strike="noStrike" dirty="0" err="1">
                <a:effectLst/>
              </a:rPr>
              <a:t>effect</a:t>
            </a:r>
            <a:r>
              <a:rPr lang="nb-NO" b="0" i="0" u="none" strike="noStrike" dirty="0">
                <a:effectLst/>
              </a:rPr>
              <a:t>, from S&amp;P 500 to Russell 2000, is </a:t>
            </a:r>
            <a:r>
              <a:rPr lang="nb-NO" b="0" i="0" u="none" strike="noStrike" dirty="0" err="1">
                <a:effectLst/>
              </a:rPr>
              <a:t>only</a:t>
            </a:r>
            <a:r>
              <a:rPr lang="nb-NO" b="0" i="0" u="none" strike="noStrike" dirty="0">
                <a:effectLst/>
              </a:rPr>
              <a:t> </a:t>
            </a:r>
            <a:r>
              <a:rPr lang="nb-NO" b="0" i="0" u="none" strike="noStrike" dirty="0" err="1">
                <a:effectLst/>
              </a:rPr>
              <a:t>marginally</a:t>
            </a:r>
            <a:r>
              <a:rPr lang="nb-NO" b="0" i="0" u="none" strike="noStrike" dirty="0">
                <a:effectLst/>
              </a:rPr>
              <a:t> </a:t>
            </a:r>
            <a:r>
              <a:rPr lang="nb-NO" b="0" i="0" u="none" strike="noStrike" dirty="0" err="1">
                <a:effectLst/>
              </a:rPr>
              <a:t>significant</a:t>
            </a:r>
            <a:r>
              <a:rPr lang="nb-NO" b="0" i="0" u="none" strike="noStrike" dirty="0">
                <a:effectLst/>
              </a:rPr>
              <a:t>.</a:t>
            </a:r>
            <a:endParaRPr lang="en-US" dirty="0"/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7F883FBD-DB9B-F2AC-94C0-140413247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67" y="2341895"/>
            <a:ext cx="7772400" cy="967307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64414255-4F4D-793E-492B-2FA244727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509279"/>
            <a:ext cx="7772400" cy="96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06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A6A0478-3D1A-7DEB-1F57-BA338476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05979"/>
            <a:ext cx="8532795" cy="707886"/>
          </a:xfrm>
        </p:spPr>
        <p:txBody>
          <a:bodyPr/>
          <a:lstStyle/>
          <a:p>
            <a:r>
              <a:rPr lang="en-US" sz="2000" dirty="0"/>
              <a:t>Impulse responses supports conclusion from Granger Causality tests</a:t>
            </a:r>
          </a:p>
        </p:txBody>
      </p:sp>
      <p:pic>
        <p:nvPicPr>
          <p:cNvPr id="10" name="Bilde 9">
            <a:extLst>
              <a:ext uri="{FF2B5EF4-FFF2-40B4-BE49-F238E27FC236}">
                <a16:creationId xmlns:a16="http://schemas.microsoft.com/office/drawing/2014/main" id="{7417F650-C18E-0CBA-3C89-FB494A1E3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54" y="1455576"/>
            <a:ext cx="8833092" cy="26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281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696DA4E-5B8B-2116-C9D4-BDA5D8C37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64594B7D-2F10-3C48-E3A3-628688B61EFC}"/>
              </a:ext>
            </a:extLst>
          </p:cNvPr>
          <p:cNvSpPr txBox="1"/>
          <p:nvPr/>
        </p:nvSpPr>
        <p:spPr>
          <a:xfrm>
            <a:off x="185286" y="1138335"/>
            <a:ext cx="87734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GARCH-models </a:t>
            </a:r>
            <a:r>
              <a:rPr lang="nb-NO" b="0" dirty="0" err="1">
                <a:effectLst/>
              </a:rPr>
              <a:t>revealed</a:t>
            </a:r>
            <a:r>
              <a:rPr lang="nb-NO" b="0" dirty="0">
                <a:effectLst/>
              </a:rPr>
              <a:t> </a:t>
            </a:r>
            <a:r>
              <a:rPr lang="nb-NO" b="0" dirty="0" err="1">
                <a:effectLst/>
              </a:rPr>
              <a:t>distinct</a:t>
            </a:r>
            <a:r>
              <a:rPr lang="nb-NO" b="0" dirty="0">
                <a:effectLst/>
              </a:rPr>
              <a:t> </a:t>
            </a:r>
            <a:r>
              <a:rPr lang="nb-NO" b="0" dirty="0" err="1">
                <a:effectLst/>
              </a:rPr>
              <a:t>features</a:t>
            </a:r>
            <a:r>
              <a:rPr lang="nb-NO" b="0" dirty="0">
                <a:effectLst/>
              </a:rPr>
              <a:t> in </a:t>
            </a:r>
            <a:r>
              <a:rPr lang="nb-NO" b="0" dirty="0" err="1">
                <a:effectLst/>
              </a:rPr>
              <a:t>volatility</a:t>
            </a:r>
            <a:r>
              <a:rPr lang="nb-NO" b="0" dirty="0">
                <a:effectLst/>
              </a:rPr>
              <a:t> for </a:t>
            </a:r>
            <a:r>
              <a:rPr lang="nb-NO" b="0" dirty="0" err="1">
                <a:effectLst/>
              </a:rPr>
              <a:t>both</a:t>
            </a:r>
            <a:r>
              <a:rPr lang="nb-NO" b="0" dirty="0">
                <a:effectLst/>
              </a:rPr>
              <a:t> </a:t>
            </a:r>
            <a:r>
              <a:rPr lang="nb-NO" b="0" dirty="0" err="1">
                <a:effectLst/>
              </a:rPr>
              <a:t>indices</a:t>
            </a:r>
            <a:r>
              <a:rPr lang="nb-NO" b="0" dirty="0">
                <a:effectLst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Correlation analysis showed strong co-movement throughout the sample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1800" i="0" u="none" strike="noStrike" dirty="0" err="1">
                <a:effectLst/>
              </a:rPr>
              <a:t>Shocks</a:t>
            </a:r>
            <a:r>
              <a:rPr lang="nb-NO" sz="1800" i="0" u="none" strike="noStrike" dirty="0">
                <a:effectLst/>
              </a:rPr>
              <a:t> to </a:t>
            </a:r>
            <a:r>
              <a:rPr lang="nb-NO" sz="1800" i="0" u="none" strike="noStrike" dirty="0" err="1">
                <a:effectLst/>
              </a:rPr>
              <a:t>the</a:t>
            </a:r>
            <a:r>
              <a:rPr lang="nb-NO" sz="1800" i="0" u="none" strike="noStrike" dirty="0">
                <a:effectLst/>
              </a:rPr>
              <a:t> </a:t>
            </a:r>
            <a:r>
              <a:rPr lang="en-US" sz="1800" i="0" u="none" strike="noStrike" dirty="0">
                <a:effectLst/>
              </a:rPr>
              <a:t>Russell</a:t>
            </a:r>
            <a:r>
              <a:rPr lang="nb-NO" sz="1800" i="0" u="none" strike="noStrike" dirty="0">
                <a:effectLst/>
              </a:rPr>
              <a:t> 2000 </a:t>
            </a:r>
            <a:r>
              <a:rPr lang="nb-NO" sz="1800" i="0" u="none" strike="noStrike" dirty="0" err="1">
                <a:effectLst/>
              </a:rPr>
              <a:t>significantly</a:t>
            </a:r>
            <a:r>
              <a:rPr lang="nb-NO" sz="1800" i="0" u="none" strike="noStrike" dirty="0">
                <a:effectLst/>
              </a:rPr>
              <a:t> </a:t>
            </a:r>
            <a:r>
              <a:rPr lang="nb-NO" sz="1800" i="0" u="none" strike="noStrike" dirty="0" err="1">
                <a:effectLst/>
              </a:rPr>
              <a:t>Granger</a:t>
            </a:r>
            <a:r>
              <a:rPr lang="nb-NO" sz="1800" i="0" u="none" strike="noStrike" dirty="0">
                <a:effectLst/>
              </a:rPr>
              <a:t> </a:t>
            </a:r>
            <a:r>
              <a:rPr lang="nb-NO" sz="1800" i="0" u="none" strike="noStrike" dirty="0" err="1">
                <a:effectLst/>
              </a:rPr>
              <a:t>cause</a:t>
            </a:r>
            <a:r>
              <a:rPr lang="nb-NO" sz="1800" i="0" u="none" strike="noStrike" dirty="0">
                <a:effectLst/>
              </a:rPr>
              <a:t> </a:t>
            </a:r>
            <a:r>
              <a:rPr lang="nb-NO" sz="1800" i="0" u="none" strike="noStrike" dirty="0" err="1">
                <a:effectLst/>
              </a:rPr>
              <a:t>volatility</a:t>
            </a:r>
            <a:r>
              <a:rPr lang="nb-NO" sz="1800" i="0" u="none" strike="noStrike" dirty="0">
                <a:effectLst/>
              </a:rPr>
              <a:t> in </a:t>
            </a:r>
            <a:r>
              <a:rPr lang="nb-NO" sz="1800" i="0" u="none" strike="noStrike" dirty="0" err="1">
                <a:effectLst/>
              </a:rPr>
              <a:t>the</a:t>
            </a:r>
            <a:r>
              <a:rPr lang="nb-NO" sz="1800" i="0" u="none" strike="noStrike" dirty="0">
                <a:effectLst/>
              </a:rPr>
              <a:t> S&amp;P 500.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96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02B0F66-3EE0-6D4F-9CCE-66F477488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Outline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5338092-8A47-2E43-8194-FBA8F4BBB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800" dirty="0"/>
              <a:t>Problem Statement</a:t>
            </a:r>
          </a:p>
          <a:p>
            <a:r>
              <a:rPr lang="nb-NO" sz="1800" dirty="0"/>
              <a:t>Data </a:t>
            </a:r>
            <a:r>
              <a:rPr lang="nb-NO" sz="1800" dirty="0" err="1"/>
              <a:t>Overview</a:t>
            </a:r>
            <a:endParaRPr lang="nb-NO" sz="1800" dirty="0"/>
          </a:p>
          <a:p>
            <a:r>
              <a:rPr lang="nb-NO" sz="1800" dirty="0" err="1"/>
              <a:t>Empirical</a:t>
            </a:r>
            <a:r>
              <a:rPr lang="nb-NO" sz="1800" dirty="0"/>
              <a:t> Analysis</a:t>
            </a:r>
          </a:p>
          <a:p>
            <a:r>
              <a:rPr lang="nb-NO" sz="1800" dirty="0" err="1"/>
              <a:t>Conclusion</a:t>
            </a:r>
            <a:endParaRPr lang="nb-NO" sz="1800" dirty="0"/>
          </a:p>
          <a:p>
            <a:endParaRPr lang="en-US" sz="1800" dirty="0"/>
          </a:p>
          <a:p>
            <a:endParaRPr lang="nb-NO" sz="1800" dirty="0"/>
          </a:p>
        </p:txBody>
      </p:sp>
    </p:spTree>
    <p:extLst>
      <p:ext uri="{BB962C8B-B14F-4D97-AF65-F5344CB8AC3E}">
        <p14:creationId xmlns:p14="http://schemas.microsoft.com/office/powerpoint/2010/main" val="2956393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CC60CAC-9D3F-A96F-DB01-B86ABFD56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1202510"/>
          </a:xfrm>
        </p:spPr>
        <p:txBody>
          <a:bodyPr/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CB2F844-4248-BCB6-AA9A-1F05B73B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effectLst/>
                <a:latin typeface="+mn-lt"/>
              </a:rPr>
              <a:t>This project investigates the volatility dynamics and interdependence between large-cap (S&amp;P 500) and small-cap (Russell 2000) indices. 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b="0" i="0" u="none" strike="noStrike" dirty="0">
                <a:effectLst/>
                <a:latin typeface="+mn-lt"/>
              </a:rPr>
              <a:t>The goal is to determine whether there are differences in their volatility behavior, dynamic correlation, and whether volatility leads or lags between the two groups.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7036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75F374A-2F55-74BE-3059-DC03947AB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78EC0A0-0E3B-2C29-A645-EBCF23D3E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Daily closing prices of S&amp;P500 and Russell2000</a:t>
            </a:r>
          </a:p>
          <a:p>
            <a:r>
              <a:rPr lang="en-US" sz="1800" dirty="0"/>
              <a:t>01.07.1987 – 21.03.2025</a:t>
            </a:r>
          </a:p>
          <a:p>
            <a:endParaRPr lang="en-US" sz="1800" dirty="0"/>
          </a:p>
          <a:p>
            <a:r>
              <a:rPr lang="en-US" sz="1800" dirty="0"/>
              <a:t>Retrieved from MarketWatch and WSJ.</a:t>
            </a:r>
          </a:p>
        </p:txBody>
      </p:sp>
    </p:spTree>
    <p:extLst>
      <p:ext uri="{BB962C8B-B14F-4D97-AF65-F5344CB8AC3E}">
        <p14:creationId xmlns:p14="http://schemas.microsoft.com/office/powerpoint/2010/main" val="355884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27B7851-BB3A-6ECA-7707-23FEB83C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analysis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ED49997-A102-5C23-CB17-29F8B60A6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Modelling and comparing volatility dynamics</a:t>
            </a:r>
          </a:p>
          <a:p>
            <a:pPr lvl="1"/>
            <a:r>
              <a:rPr lang="en-US" sz="1800" dirty="0"/>
              <a:t>GARCH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Investigating time-varying correlation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Investigating lead-lag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166437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2CF836-2AD7-5411-3616-9E79E806E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298339"/>
            <a:ext cx="8418747" cy="1110177"/>
          </a:xfrm>
        </p:spPr>
        <p:txBody>
          <a:bodyPr/>
          <a:lstStyle/>
          <a:p>
            <a:r>
              <a:rPr lang="en-US" sz="2200" dirty="0"/>
              <a:t>ACF shows a slow decay, signaling volatility clustering and providing motivation for GARCH-modelling to estimate conditional volatility.</a:t>
            </a:r>
          </a:p>
        </p:txBody>
      </p:sp>
      <p:pic>
        <p:nvPicPr>
          <p:cNvPr id="13" name="Bilde 12">
            <a:extLst>
              <a:ext uri="{FF2B5EF4-FFF2-40B4-BE49-F238E27FC236}">
                <a16:creationId xmlns:a16="http://schemas.microsoft.com/office/drawing/2014/main" id="{CBE140FC-FD20-3D4E-99DD-F47360678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12" y="1533748"/>
            <a:ext cx="3467100" cy="2743200"/>
          </a:xfrm>
          <a:prstGeom prst="rect">
            <a:avLst/>
          </a:prstGeom>
        </p:spPr>
      </p:pic>
      <p:pic>
        <p:nvPicPr>
          <p:cNvPr id="14" name="Bilde 13">
            <a:extLst>
              <a:ext uri="{FF2B5EF4-FFF2-40B4-BE49-F238E27FC236}">
                <a16:creationId xmlns:a16="http://schemas.microsoft.com/office/drawing/2014/main" id="{403EDE8D-A763-820B-5A99-5B720F6F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590" y="1533748"/>
            <a:ext cx="34671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614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E7752DE-6465-16FF-7601-E9A9F190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178698"/>
            <a:ext cx="8418747" cy="1110177"/>
          </a:xfrm>
        </p:spPr>
        <p:txBody>
          <a:bodyPr/>
          <a:lstStyle/>
          <a:p>
            <a:r>
              <a:rPr lang="en-US" sz="2200" dirty="0"/>
              <a:t>To capture the changing uncertainty in financial markets, we estimate volatility using a variety of GARCH-type models.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5864602-AB11-3F1C-D31A-905D983E0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GARCH models used:</a:t>
            </a:r>
          </a:p>
          <a:p>
            <a:pPr lvl="1"/>
            <a:r>
              <a:rPr lang="en-US" sz="1400" dirty="0"/>
              <a:t>GARCH(1,1)</a:t>
            </a:r>
          </a:p>
          <a:p>
            <a:pPr lvl="1"/>
            <a:r>
              <a:rPr lang="en-US" sz="1400" dirty="0"/>
              <a:t>EGARCH</a:t>
            </a:r>
          </a:p>
          <a:p>
            <a:pPr lvl="1"/>
            <a:r>
              <a:rPr lang="en-US" sz="1400" dirty="0"/>
              <a:t>TGARCH</a:t>
            </a:r>
          </a:p>
          <a:p>
            <a:endParaRPr lang="en-US" sz="1800" dirty="0"/>
          </a:p>
          <a:p>
            <a:r>
              <a:rPr lang="en-US" sz="1800" dirty="0"/>
              <a:t>Performance is evaluated by:</a:t>
            </a:r>
          </a:p>
          <a:p>
            <a:pPr lvl="1"/>
            <a:r>
              <a:rPr lang="en-US" sz="1400" dirty="0"/>
              <a:t>Mean Squared Error (MSE)</a:t>
            </a:r>
          </a:p>
          <a:p>
            <a:pPr lvl="1"/>
            <a:r>
              <a:rPr lang="en-US" sz="1400" dirty="0"/>
              <a:t>Likelihood Ratio Tests</a:t>
            </a:r>
          </a:p>
          <a:p>
            <a:pPr lvl="1"/>
            <a:r>
              <a:rPr lang="en-US" sz="1400" dirty="0"/>
              <a:t>Visual inspection of residuals and volatility fits</a:t>
            </a:r>
          </a:p>
        </p:txBody>
      </p:sp>
    </p:spTree>
    <p:extLst>
      <p:ext uri="{BB962C8B-B14F-4D97-AF65-F5344CB8AC3E}">
        <p14:creationId xmlns:p14="http://schemas.microsoft.com/office/powerpoint/2010/main" val="295053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9F71934-36C3-4830-04EA-78F05FA07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385" y="187244"/>
            <a:ext cx="8418747" cy="771623"/>
          </a:xfrm>
        </p:spPr>
        <p:txBody>
          <a:bodyPr/>
          <a:lstStyle/>
          <a:p>
            <a:r>
              <a:rPr lang="en-US" sz="2200" dirty="0"/>
              <a:t>The GARCH models consistently captures volatility spikes associated with major market disruptions.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51220637-AD7B-7ACF-CA98-8CAB6781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155" y="958867"/>
            <a:ext cx="4381853" cy="1862603"/>
          </a:xfrm>
          <a:prstGeom prst="rect">
            <a:avLst/>
          </a:prstGeom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D983BB85-8228-E33D-154D-2B898FE18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155" y="2840778"/>
            <a:ext cx="4381853" cy="1862602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5CACF34F-92E3-BEF2-82B9-701EA5457F8A}"/>
              </a:ext>
            </a:extLst>
          </p:cNvPr>
          <p:cNvSpPr txBox="1"/>
          <p:nvPr/>
        </p:nvSpPr>
        <p:spPr>
          <a:xfrm>
            <a:off x="301385" y="1252713"/>
            <a:ext cx="305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Russel2000 exhibited higher and more volatility than S&amp;P500</a:t>
            </a:r>
          </a:p>
        </p:txBody>
      </p:sp>
      <p:sp>
        <p:nvSpPr>
          <p:cNvPr id="7" name="TekstSylinder 6">
            <a:extLst>
              <a:ext uri="{FF2B5EF4-FFF2-40B4-BE49-F238E27FC236}">
                <a16:creationId xmlns:a16="http://schemas.microsoft.com/office/drawing/2014/main" id="{7A03DA2C-2A6F-E26C-9EEB-CB5B9A8050E3}"/>
              </a:ext>
            </a:extLst>
          </p:cNvPr>
          <p:cNvSpPr txBox="1"/>
          <p:nvPr/>
        </p:nvSpPr>
        <p:spPr>
          <a:xfrm>
            <a:off x="301385" y="2571750"/>
            <a:ext cx="348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EGARCH and TGARCH often displayed sharper peaks or more prolonged responses to negative shocks</a:t>
            </a:r>
          </a:p>
        </p:txBody>
      </p:sp>
    </p:spTree>
    <p:extLst>
      <p:ext uri="{BB962C8B-B14F-4D97-AF65-F5344CB8AC3E}">
        <p14:creationId xmlns:p14="http://schemas.microsoft.com/office/powerpoint/2010/main" val="2172560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69185E0-20BA-F108-2390-F8C37708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570" y="299983"/>
            <a:ext cx="8532795" cy="646331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GARCH(1,1) yielded the lowest MSE and best fit.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6E57887-B1D4-B1A6-2A61-3663C159F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3570" y="1200151"/>
            <a:ext cx="4038600" cy="3394472"/>
          </a:xfrm>
        </p:spPr>
        <p:txBody>
          <a:bodyPr>
            <a:normAutofit/>
          </a:bodyPr>
          <a:lstStyle/>
          <a:p>
            <a:r>
              <a:rPr lang="en-US" sz="1800" dirty="0"/>
              <a:t>MSE performance was measured against realized volatility computed as a 30-day rolling standard deviation of returns.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In addition: by performing a LR-tests it was shown that</a:t>
            </a:r>
          </a:p>
          <a:p>
            <a:pPr lvl="1"/>
            <a:r>
              <a:rPr lang="nb-NO" sz="1100" b="0" i="0" u="none" strike="noStrike" dirty="0">
                <a:effectLst/>
                <a:latin typeface="system-ui"/>
              </a:rPr>
              <a:t>GARCH(1,1) </a:t>
            </a:r>
            <a:r>
              <a:rPr lang="nb-NO" sz="1100" b="0" i="0" u="none" strike="noStrike" dirty="0" err="1">
                <a:effectLst/>
                <a:latin typeface="system-ui"/>
              </a:rPr>
              <a:t>model</a:t>
            </a:r>
            <a:r>
              <a:rPr lang="nb-NO" sz="1100" b="0" i="0" u="none" strike="noStrike" dirty="0">
                <a:effectLst/>
                <a:latin typeface="system-ui"/>
              </a:rPr>
              <a:t> </a:t>
            </a:r>
            <a:r>
              <a:rPr lang="nb-NO" sz="1100" b="0" i="0" u="none" strike="noStrike" dirty="0" err="1">
                <a:effectLst/>
                <a:latin typeface="system-ui"/>
              </a:rPr>
              <a:t>was</a:t>
            </a:r>
            <a:r>
              <a:rPr lang="nb-NO" sz="1100" b="0" i="0" u="none" strike="noStrike" dirty="0">
                <a:effectLst/>
                <a:latin typeface="system-ui"/>
              </a:rPr>
              <a:t> </a:t>
            </a:r>
            <a:r>
              <a:rPr lang="nb-NO" sz="1100" b="0" i="0" u="none" strike="noStrike" dirty="0" err="1">
                <a:effectLst/>
                <a:latin typeface="system-ui"/>
              </a:rPr>
              <a:t>found</a:t>
            </a:r>
            <a:r>
              <a:rPr lang="nb-NO" sz="1100" b="0" i="0" u="none" strike="noStrike" dirty="0">
                <a:effectLst/>
                <a:latin typeface="system-ui"/>
              </a:rPr>
              <a:t> to </a:t>
            </a:r>
            <a:r>
              <a:rPr lang="nb-NO" sz="1100" b="0" i="0" u="none" strike="noStrike" dirty="0" err="1">
                <a:effectLst/>
                <a:latin typeface="system-ui"/>
              </a:rPr>
              <a:t>significantly</a:t>
            </a:r>
            <a:r>
              <a:rPr lang="nb-NO" sz="1100" b="0" i="0" u="none" strike="noStrike" dirty="0">
                <a:effectLst/>
                <a:latin typeface="system-ui"/>
              </a:rPr>
              <a:t> </a:t>
            </a:r>
            <a:r>
              <a:rPr lang="nb-NO" sz="1100" b="0" i="0" u="none" strike="noStrike" dirty="0" err="1">
                <a:effectLst/>
                <a:latin typeface="system-ui"/>
              </a:rPr>
              <a:t>outperform</a:t>
            </a:r>
            <a:r>
              <a:rPr lang="nb-NO" sz="1100" b="0" i="0" u="none" strike="noStrike" dirty="0">
                <a:effectLst/>
                <a:latin typeface="system-ui"/>
              </a:rPr>
              <a:t> EGARCH </a:t>
            </a:r>
            <a:r>
              <a:rPr lang="nb-NO" sz="1000" b="0" i="0" u="none" strike="noStrike" dirty="0">
                <a:effectLst/>
                <a:latin typeface="system-ui"/>
              </a:rPr>
              <a:t>(LR Stat = 10.97 and p = 0.0041)</a:t>
            </a:r>
            <a:endParaRPr lang="nb-NO" sz="1100" b="0" i="0" u="none" strike="noStrike" dirty="0">
              <a:effectLst/>
              <a:latin typeface="system-ui"/>
            </a:endParaRPr>
          </a:p>
          <a:p>
            <a:pPr lvl="1"/>
            <a:r>
              <a:rPr lang="nb-NO" sz="1000" b="0" i="0" u="none" strike="noStrike" dirty="0">
                <a:effectLst/>
                <a:latin typeface="system-ui"/>
              </a:rPr>
              <a:t>TGARCH </a:t>
            </a:r>
            <a:r>
              <a:rPr lang="nb-NO" sz="1000" b="0" i="0" u="none" strike="noStrike" dirty="0" err="1">
                <a:effectLst/>
                <a:latin typeface="system-ui"/>
              </a:rPr>
              <a:t>model</a:t>
            </a:r>
            <a:r>
              <a:rPr lang="nb-NO" sz="1000" b="0" i="0" u="none" strike="noStrike" dirty="0">
                <a:effectLst/>
                <a:latin typeface="system-ui"/>
              </a:rPr>
              <a:t> </a:t>
            </a:r>
            <a:r>
              <a:rPr lang="nb-NO" sz="1000" b="0" i="0" u="none" strike="noStrike" dirty="0" err="1">
                <a:effectLst/>
                <a:latin typeface="system-ui"/>
              </a:rPr>
              <a:t>was</a:t>
            </a:r>
            <a:r>
              <a:rPr lang="nb-NO" sz="1000" b="0" i="0" u="none" strike="noStrike" dirty="0">
                <a:effectLst/>
                <a:latin typeface="system-ui"/>
              </a:rPr>
              <a:t> </a:t>
            </a:r>
            <a:r>
              <a:rPr lang="nb-NO" sz="1000" b="0" i="0" u="none" strike="noStrike" dirty="0" err="1">
                <a:effectLst/>
                <a:latin typeface="system-ui"/>
              </a:rPr>
              <a:t>found</a:t>
            </a:r>
            <a:r>
              <a:rPr lang="nb-NO" sz="1000" b="0" i="0" u="none" strike="noStrike" dirty="0">
                <a:effectLst/>
                <a:latin typeface="system-ui"/>
              </a:rPr>
              <a:t> to </a:t>
            </a:r>
            <a:r>
              <a:rPr lang="nb-NO" sz="1000" b="0" i="0" u="none" strike="noStrike" dirty="0" err="1">
                <a:effectLst/>
                <a:latin typeface="system-ui"/>
              </a:rPr>
              <a:t>significantly</a:t>
            </a:r>
            <a:r>
              <a:rPr lang="nb-NO" sz="1000" b="0" i="0" u="none" strike="noStrike" dirty="0">
                <a:effectLst/>
                <a:latin typeface="system-ui"/>
              </a:rPr>
              <a:t> </a:t>
            </a:r>
            <a:r>
              <a:rPr lang="nb-NO" sz="1000" b="0" i="0" u="none" strike="noStrike" dirty="0" err="1">
                <a:effectLst/>
                <a:latin typeface="system-ui"/>
              </a:rPr>
              <a:t>outperform</a:t>
            </a:r>
            <a:r>
              <a:rPr lang="nb-NO" sz="1000" b="0" i="0" u="none" strike="noStrike" dirty="0">
                <a:effectLst/>
                <a:latin typeface="system-ui"/>
              </a:rPr>
              <a:t> EGARCH. (LR Stat = 281.90 and p &lt; 0.0001)</a:t>
            </a:r>
            <a:endParaRPr lang="en-US" sz="1100" b="0" i="0" u="none" strike="noStrike" dirty="0">
              <a:effectLst/>
              <a:latin typeface="system-ui"/>
            </a:endParaRPr>
          </a:p>
          <a:p>
            <a:pPr lvl="1"/>
            <a:endParaRPr lang="en-US" sz="1400" dirty="0"/>
          </a:p>
          <a:p>
            <a:endParaRPr lang="en-US" sz="1800" dirty="0"/>
          </a:p>
        </p:txBody>
      </p:sp>
      <p:graphicFrame>
        <p:nvGraphicFramePr>
          <p:cNvPr id="4" name="Chart 1">
            <a:extLst>
              <a:ext uri="{FF2B5EF4-FFF2-40B4-BE49-F238E27FC236}">
                <a16:creationId xmlns:a16="http://schemas.microsoft.com/office/drawing/2014/main" id="{8957EF28-2115-FA88-7070-D7C7921A5D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3949644"/>
              </p:ext>
            </p:extLst>
          </p:nvPr>
        </p:nvGraphicFramePr>
        <p:xfrm>
          <a:off x="4484570" y="1200151"/>
          <a:ext cx="4038600" cy="3394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70682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32.7"/>
</p:tagLst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10625</TotalTime>
  <Words>1797</Words>
  <Application>Microsoft Macintosh PowerPoint</Application>
  <PresentationFormat>Skjermfremvisning (16:9)</PresentationFormat>
  <Paragraphs>103</Paragraphs>
  <Slides>15</Slides>
  <Notes>11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15</vt:i4>
      </vt:variant>
    </vt:vector>
  </HeadingPairs>
  <TitlesOfParts>
    <vt:vector size="20" baseType="lpstr">
      <vt:lpstr>Aptos</vt:lpstr>
      <vt:lpstr>Arial</vt:lpstr>
      <vt:lpstr>system-ui</vt:lpstr>
      <vt:lpstr>var(--jp-content-font-family)</vt:lpstr>
      <vt:lpstr>Office-tema</vt:lpstr>
      <vt:lpstr>Volatility dynamics and interdependence in large-cap and small cap indices</vt:lpstr>
      <vt:lpstr>Outline</vt:lpstr>
      <vt:lpstr>Problem statement </vt:lpstr>
      <vt:lpstr>Data overview</vt:lpstr>
      <vt:lpstr>Empirical analysis</vt:lpstr>
      <vt:lpstr>ACF shows a slow decay, signaling volatility clustering and providing motivation for GARCH-modelling to estimate conditional volatility.</vt:lpstr>
      <vt:lpstr>To capture the changing uncertainty in financial markets, we estimate volatility using a variety of GARCH-type models. </vt:lpstr>
      <vt:lpstr>The GARCH models consistently captures volatility spikes associated with major market disruptions.</vt:lpstr>
      <vt:lpstr>GARCH(1,1) yielded the lowest MSE and best fit.</vt:lpstr>
      <vt:lpstr>Rolling window correlation and EMWA show strong time varying correlation</vt:lpstr>
      <vt:lpstr>Rolling window correlation and EMWA show strong time varying correlation</vt:lpstr>
      <vt:lpstr>Using a DCC-GARCH model, we can deduce a  strong co-movement throughout the sample period.</vt:lpstr>
      <vt:lpstr>Shocks to the Russell 2000 significantly Granger cause volatility in the S&amp;P 500.</vt:lpstr>
      <vt:lpstr>Impulse responses supports conclusion from Granger Causality tests</vt:lpstr>
      <vt:lpstr>Conclusion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Danial Bashir</cp:lastModifiedBy>
  <cp:revision>117</cp:revision>
  <dcterms:created xsi:type="dcterms:W3CDTF">2013-06-10T16:56:09Z</dcterms:created>
  <dcterms:modified xsi:type="dcterms:W3CDTF">2025-04-11T15:55:31Z</dcterms:modified>
</cp:coreProperties>
</file>