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77CD84-6029-4A06-B459-9025F9725A41}">
  <a:tblStyle styleId="{B777CD84-6029-4A06-B459-9025F9725A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705ba95_0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53705ba95_0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370f32ef_0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370f32ef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70f32ef_0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70f32e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to here.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70f32ef_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70f32ef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70f32ef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70f32ef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37a94612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37a9461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70f32ef_0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370f32ef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6m40s to here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370f32ef_0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370f32ef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370f32ef_0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370f32ef_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m total for encoding demo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70f32ef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70f32ef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70f32ef_6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370f32ef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705ba95_0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3705ba95_0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370f32ef_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370f32ef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70f32ef_6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370f32ef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370f32ef_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370f32ef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70f32ef_6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70f32ef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370f32ef_6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370f32ef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370f32ef_6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370f32ef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37a94612_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37a9461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37a94612_0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37a9461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37a94612_0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37a94612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37a94612_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37a94612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37e75f04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37e75f0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37a94612_0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37a94612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37a94612_0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37a94612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37a94612_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37a94612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37a94612_0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37a94612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37a94612_0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37a94612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37a94612_0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37a94612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37a94612_0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37a94612_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37a94612_0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37a94612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37a94612_0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37a94612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37a94612_0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37a94612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70f32ef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370f32e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37a94612_0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37a94612_0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37a94612_0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37a94612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37a94612_0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37a94612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37a94612_0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37a94612_0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370f32ef_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370f32ef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7e75f04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7e75f0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70f32ef_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70f32ef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7e75f04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7e75f0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370f32ef_0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370f32ef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Each </a:t>
            </a:r>
            <a:r>
              <a:rPr b="1" i="1" lang="en"/>
              <a:t>codeword</a:t>
            </a:r>
            <a:r>
              <a:rPr lang="en"/>
              <a:t> represents multiple symbols.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‘trivial’ codeword table where each codeword corresponds to one ASCII symbol.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time a codeword X is used, record a new codeword Y corresponding to X concatenated with the next symbol.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begins on next slide for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B=”a</a:t>
            </a:r>
            <a:r>
              <a:rPr lang="en" u="sng"/>
              <a:t>ab</a:t>
            </a:r>
            <a:r>
              <a:rPr lang="en"/>
              <a:t>abc</a:t>
            </a:r>
            <a:r>
              <a:rPr lang="en" u="sng"/>
              <a:t>abcd</a:t>
            </a:r>
            <a:r>
              <a:rPr lang="en"/>
              <a:t>abcde</a:t>
            </a:r>
            <a:r>
              <a:rPr lang="en" u="sng"/>
              <a:t>abcdef</a:t>
            </a:r>
            <a:r>
              <a:rPr lang="en"/>
              <a:t>abcdefg</a:t>
            </a:r>
            <a:r>
              <a:rPr lang="en" u="sng"/>
              <a:t>abcdefgh”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</a:t>
            </a:r>
            <a:r>
              <a:rPr lang="en" u="sng"/>
              <a:t>c</a:t>
            </a:r>
            <a:r>
              <a:rPr lang="en"/>
              <a:t>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c, so output 0x63.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c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0x6161628163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5D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/>
              <a:t>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???, so output ???.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??? to table.</a:t>
            </a:r>
            <a:endParaRPr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18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0x6161628163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 u="sng"/>
              <a:t>abc</a:t>
            </a:r>
            <a:r>
              <a:rPr lang="en"/>
              <a:t>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abc, so output 0x83.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abc</a:t>
            </a:r>
            <a:r>
              <a:rPr lang="en"/>
              <a:t>d to table.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4461375" y="1840650"/>
            <a:ext cx="3506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0x616162816383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5D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Prefix Matching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should we store our codeword table to easily support fast prefix matching?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 u="sng"/>
              <a:t>abc</a:t>
            </a:r>
            <a:r>
              <a:rPr lang="en"/>
              <a:t>dabcdeabcdefabcdefgabcdefgh”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Prefix Matching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should we store our codeword table to easily support fast prefix matching? A trie mapping strings to codewords.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 u="sng"/>
              <a:t>abc</a:t>
            </a:r>
            <a:r>
              <a:rPr lang="en"/>
              <a:t>dabcdeabcdefabcdefgabcdefgh”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1"/>
          <p:cNvSpPr/>
          <p:nvPr/>
        </p:nvSpPr>
        <p:spPr>
          <a:xfrm>
            <a:off x="5669550" y="2817675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137575" y="2817675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605600" y="2817675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494625" y="3257550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167313" y="3222300"/>
            <a:ext cx="4797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5926650" y="3257550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48" name="Google Shape;148;p21"/>
          <p:cNvCxnSpPr>
            <a:stCxn id="142" idx="2"/>
            <a:endCxn id="145" idx="0"/>
          </p:cNvCxnSpPr>
          <p:nvPr/>
        </p:nvCxnSpPr>
        <p:spPr>
          <a:xfrm flipH="1">
            <a:off x="5623200" y="3074775"/>
            <a:ext cx="174900" cy="1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7" idx="0"/>
          </p:cNvCxnSpPr>
          <p:nvPr/>
        </p:nvCxnSpPr>
        <p:spPr>
          <a:xfrm>
            <a:off x="5798100" y="3074850"/>
            <a:ext cx="257100" cy="1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5318388" y="2741294"/>
            <a:ext cx="4797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137575" y="2268675"/>
            <a:ext cx="257100" cy="2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1"/>
          <p:cNvCxnSpPr>
            <a:stCxn id="151" idx="2"/>
            <a:endCxn id="150" idx="3"/>
          </p:cNvCxnSpPr>
          <p:nvPr/>
        </p:nvCxnSpPr>
        <p:spPr>
          <a:xfrm flipH="1">
            <a:off x="5798125" y="2525775"/>
            <a:ext cx="4680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51" idx="2"/>
            <a:endCxn id="143" idx="0"/>
          </p:cNvCxnSpPr>
          <p:nvPr/>
        </p:nvCxnSpPr>
        <p:spPr>
          <a:xfrm>
            <a:off x="6266125" y="2525775"/>
            <a:ext cx="0" cy="29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stCxn id="151" idx="2"/>
            <a:endCxn id="144" idx="0"/>
          </p:cNvCxnSpPr>
          <p:nvPr/>
        </p:nvCxnSpPr>
        <p:spPr>
          <a:xfrm>
            <a:off x="6266125" y="2525775"/>
            <a:ext cx="468000" cy="29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51" idx="2"/>
          </p:cNvCxnSpPr>
          <p:nvPr/>
        </p:nvCxnSpPr>
        <p:spPr>
          <a:xfrm>
            <a:off x="6266125" y="2525775"/>
            <a:ext cx="1121700" cy="16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43" idx="2"/>
          </p:cNvCxnSpPr>
          <p:nvPr/>
        </p:nvCxnSpPr>
        <p:spPr>
          <a:xfrm>
            <a:off x="6266125" y="3074775"/>
            <a:ext cx="11400" cy="11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6745000" y="3074400"/>
            <a:ext cx="35100" cy="1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6148817" y="3202554"/>
            <a:ext cx="468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>
                <a:solidFill>
                  <a:srgbClr val="CCCCCC"/>
                </a:solidFill>
              </a:rPr>
              <a:t>abc</a:t>
            </a:r>
            <a:r>
              <a:rPr lang="en" u="sng"/>
              <a:t>d</a:t>
            </a:r>
            <a:r>
              <a:rPr lang="en"/>
              <a:t>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d, so output 0x64.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d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2"/>
          <p:cNvSpPr txBox="1"/>
          <p:nvPr/>
        </p:nvSpPr>
        <p:spPr>
          <a:xfrm>
            <a:off x="4461375" y="1840650"/>
            <a:ext cx="3506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0x61616281638364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5D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aababc</a:t>
            </a:r>
            <a:r>
              <a:rPr lang="en">
                <a:solidFill>
                  <a:srgbClr val="CCCCCC"/>
                </a:solidFill>
              </a:rPr>
              <a:t>abc</a:t>
            </a:r>
            <a:r>
              <a:rPr lang="en">
                <a:solidFill>
                  <a:srgbClr val="D9D9D9"/>
                </a:solidFill>
              </a:rPr>
              <a:t>d</a:t>
            </a:r>
            <a:r>
              <a:rPr lang="en"/>
              <a:t>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will be the codeword for abcdefg (to think about when reviewing this material later)? What will be C(B)?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/>
        </p:nvSpPr>
        <p:spPr>
          <a:xfrm>
            <a:off x="4461375" y="1840650"/>
            <a:ext cx="3506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0x61616281638364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aababcabcdabcdeabcdefabcdefgabcdefgh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abcdefg will be 0x8b.</a:t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4461375" y="1840650"/>
            <a:ext cx="3318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r>
              <a:rPr lang="en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8b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abcdef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4"/>
          <p:cNvGraphicFramePr/>
          <p:nvPr/>
        </p:nvGraphicFramePr>
        <p:xfrm>
          <a:off x="4185825" y="35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814850"/>
                <a:gridCol w="814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abcdefg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abcdefgh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87" name="Google Shape;187;p24"/>
          <p:cNvCxnSpPr/>
          <p:nvPr/>
        </p:nvCxnSpPr>
        <p:spPr>
          <a:xfrm rot="10800000">
            <a:off x="6521175" y="2745175"/>
            <a:ext cx="683700" cy="26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7366525" y="1282175"/>
            <a:ext cx="1303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288 bits.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rot="10800000">
            <a:off x="6673575" y="1080425"/>
            <a:ext cx="683700" cy="26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 txBox="1"/>
          <p:nvPr/>
        </p:nvSpPr>
        <p:spPr>
          <a:xfrm>
            <a:off x="7204875" y="2923575"/>
            <a:ext cx="1303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120 bits.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Decompression Challenge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43000" y="556500"/>
            <a:ext cx="8676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given a bitstream that we need to decompress.</a:t>
            </a:r>
            <a:br>
              <a:rPr lang="en"/>
            </a:b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0x616162816383, but don’t have table used for encoding.</a:t>
            </a:r>
            <a:endParaRPr>
              <a:solidFill>
                <a:srgbClr val="252525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52525"/>
              </a:buClr>
              <a:buSzPts val="2400"/>
              <a:buChar char="●"/>
            </a:pPr>
            <a:r>
              <a:rPr lang="en"/>
              <a:t>B clearly starts with aab, but what is 0x81?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202" name="Google Shape;202;p26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“aababcabcdabcdeabcdefabcdefgabcdefgh”</a:t>
            </a:r>
            <a:endParaRPr/>
          </a:p>
        </p:txBody>
      </p:sp>
      <p:graphicFrame>
        <p:nvGraphicFramePr>
          <p:cNvPr id="37" name="Google Shape;37;p9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9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Decompressing LZW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After processing each codeword, add the codeword that would have been added by the </a:t>
            </a:r>
            <a:r>
              <a:rPr i="1" lang="en"/>
              <a:t>previous</a:t>
            </a:r>
            <a:r>
              <a:rPr b="1" i="1" lang="en"/>
              <a:t> </a:t>
            </a:r>
            <a:r>
              <a:rPr lang="en"/>
              <a:t>character.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‘trivial’ codeword table where each codeword corresponds to one ASCII symbol.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codeword X is encountered, return appropriate symbols S(X) given in codeword table.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Given consecutive codewords X</a:t>
            </a:r>
            <a:r>
              <a:rPr baseline="-25000" lang="en"/>
              <a:t>1</a:t>
            </a:r>
            <a:r>
              <a:rPr lang="en"/>
              <a:t> and X</a:t>
            </a:r>
            <a:r>
              <a:rPr baseline="-25000" lang="en"/>
              <a:t>2</a:t>
            </a:r>
            <a:r>
              <a:rPr lang="en"/>
              <a:t>add codeword corresponding to [S(X</a:t>
            </a:r>
            <a:r>
              <a:rPr baseline="-25000" lang="en"/>
              <a:t>1</a:t>
            </a:r>
            <a:r>
              <a:rPr lang="en"/>
              <a:t>) + firstCharacterOf(S(X</a:t>
            </a:r>
            <a:r>
              <a:rPr baseline="-25000" lang="en"/>
              <a:t>2</a:t>
            </a:r>
            <a:r>
              <a:rPr lang="en"/>
              <a:t>))]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on following slides for : C(B) = </a:t>
            </a:r>
            <a:r>
              <a:rPr lang="en">
                <a:solidFill>
                  <a:srgbClr val="252525"/>
                </a:solidFill>
              </a:rPr>
              <a:t>0x61616281638364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</a:t>
            </a:r>
            <a:r>
              <a:rPr lang="en" u="sng">
                <a:solidFill>
                  <a:srgbClr val="252525"/>
                </a:solidFill>
              </a:rPr>
              <a:t>61</a:t>
            </a:r>
            <a:r>
              <a:rPr lang="en">
                <a:solidFill>
                  <a:srgbClr val="252525"/>
                </a:solidFill>
              </a:rPr>
              <a:t>616281638364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61</a:t>
            </a:r>
            <a:r>
              <a:rPr lang="en"/>
              <a:t> is a in the codeword table.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previous codeword so add nothing.</a:t>
            </a:r>
            <a:endParaRPr/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8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</a:t>
            </a:r>
            <a:r>
              <a:rPr lang="en" u="sng">
                <a:solidFill>
                  <a:srgbClr val="252525"/>
                </a:solidFill>
              </a:rPr>
              <a:t>61</a:t>
            </a:r>
            <a:r>
              <a:rPr lang="en">
                <a:solidFill>
                  <a:srgbClr val="252525"/>
                </a:solidFill>
              </a:rPr>
              <a:t>6281638364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61</a:t>
            </a:r>
            <a:r>
              <a:rPr lang="en"/>
              <a:t> is a in the codeword table, so output “</a:t>
            </a:r>
            <a:r>
              <a:rPr lang="en" u="sng"/>
              <a:t>a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S(0x61)=”a” and S(0x61)=”a”, so add “aa”</a:t>
            </a:r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</a:t>
            </a:r>
            <a:r>
              <a:rPr lang="en" u="sng">
                <a:solidFill>
                  <a:srgbClr val="252525"/>
                </a:solidFill>
              </a:rPr>
              <a:t>62</a:t>
            </a:r>
            <a:r>
              <a:rPr lang="en">
                <a:solidFill>
                  <a:srgbClr val="252525"/>
                </a:solidFill>
              </a:rPr>
              <a:t>81638364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62</a:t>
            </a:r>
            <a:r>
              <a:rPr lang="en"/>
              <a:t> is b in the codeword table, so output “b”.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S(0x61)=”a” and S(0x62)=”b”, so add “ab”</a:t>
            </a:r>
            <a:endParaRPr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0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</a:t>
            </a:r>
            <a:r>
              <a:rPr lang="en" u="sng">
                <a:solidFill>
                  <a:srgbClr val="252525"/>
                </a:solidFill>
              </a:rPr>
              <a:t>81</a:t>
            </a:r>
            <a:r>
              <a:rPr lang="en">
                <a:solidFill>
                  <a:srgbClr val="252525"/>
                </a:solidFill>
              </a:rPr>
              <a:t>638364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81</a:t>
            </a:r>
            <a:r>
              <a:rPr lang="en"/>
              <a:t> is ab in the codeword table, so output “</a:t>
            </a:r>
            <a:r>
              <a:rPr lang="en" u="sng"/>
              <a:t>ab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S(0x62)=”b” and S(0x81)=”ab”, so add “ba”</a:t>
            </a:r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1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“aab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0x61616281</a:t>
            </a:r>
            <a:r>
              <a:rPr lang="en" u="sng">
                <a:solidFill>
                  <a:srgbClr val="252525"/>
                </a:solidFill>
              </a:rPr>
              <a:t>63</a:t>
            </a:r>
            <a:r>
              <a:rPr lang="en">
                <a:solidFill>
                  <a:srgbClr val="252525"/>
                </a:solidFill>
              </a:rPr>
              <a:t>8364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63</a:t>
            </a:r>
            <a:r>
              <a:rPr lang="en"/>
              <a:t> is c in the codeword table, so output “</a:t>
            </a:r>
            <a:r>
              <a:rPr lang="en" u="sng"/>
              <a:t>c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S(0x81)=”ab” and S(0x63)=”c”, so add “abc”</a:t>
            </a:r>
            <a:endParaRPr/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32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“aabab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5D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0x6161628163</a:t>
            </a:r>
            <a:r>
              <a:rPr lang="en" u="sng">
                <a:solidFill>
                  <a:srgbClr val="252525"/>
                </a:solidFill>
              </a:rPr>
              <a:t>83</a:t>
            </a:r>
            <a:r>
              <a:rPr lang="en">
                <a:solidFill>
                  <a:srgbClr val="252525"/>
                </a:solidFill>
              </a:rPr>
              <a:t>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83</a:t>
            </a:r>
            <a:r>
              <a:rPr lang="en"/>
              <a:t> is ??? in the codeword table, so output “</a:t>
            </a:r>
            <a:r>
              <a:rPr lang="en" u="sng"/>
              <a:t>???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S(???)=”???” and S(???)=”???”, so add “???”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3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“aababc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0x6161628163</a:t>
            </a:r>
            <a:r>
              <a:rPr lang="en" u="sng">
                <a:solidFill>
                  <a:srgbClr val="252525"/>
                </a:solidFill>
              </a:rPr>
              <a:t>83</a:t>
            </a:r>
            <a:r>
              <a:rPr lang="en">
                <a:solidFill>
                  <a:srgbClr val="252525"/>
                </a:solidFill>
              </a:rPr>
              <a:t>64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83</a:t>
            </a:r>
            <a:r>
              <a:rPr lang="en"/>
              <a:t> is abc in the codeword table, so output “</a:t>
            </a:r>
            <a:r>
              <a:rPr lang="en" u="sng"/>
              <a:t>abc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S(0x63)=”c” and S(0x83)=”abc”, so add “ca”</a:t>
            </a:r>
            <a:endParaRPr/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34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“aababc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graphicFrame>
        <p:nvGraphicFramePr>
          <p:cNvPr id="268" name="Google Shape;268;p34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</a:t>
            </a:r>
            <a:r>
              <a:rPr lang="en">
                <a:solidFill>
                  <a:srgbClr val="252525"/>
                </a:solidFill>
              </a:rPr>
              <a:t>0x616162816383</a:t>
            </a:r>
            <a:r>
              <a:rPr lang="en" u="sng">
                <a:solidFill>
                  <a:srgbClr val="252525"/>
                </a:solidFill>
              </a:rPr>
              <a:t>64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64</a:t>
            </a:r>
            <a:r>
              <a:rPr lang="en"/>
              <a:t> is d in the codeword table, so output “</a:t>
            </a:r>
            <a:r>
              <a:rPr lang="en" u="sng"/>
              <a:t>d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S(0x83)=”abc” and S(0x64)=”d”, so add “abcd”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“aababcabc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graphicFrame>
        <p:nvGraphicFramePr>
          <p:cNvPr id="277" name="Google Shape;277;p35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Decompression: Special Case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 u="sng"/>
              <a:t>a</a:t>
            </a:r>
            <a:r>
              <a:rPr lang="en"/>
              <a:t>ababcabcdabcdeabcdefabcdefgabcdefgh”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a, so output 0x61.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45" name="Google Shape;45;p10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" name="Google Shape;46;p10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Compression (exactly like before)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243000" y="6327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</a:t>
            </a:r>
            <a:r>
              <a:rPr lang="en" u="sng"/>
              <a:t>O</a:t>
            </a:r>
            <a:r>
              <a:rPr lang="en"/>
              <a:t>XOXOXO”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is O, so output 0x4F.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codeword “OX”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37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37"/>
          <p:cNvSpPr txBox="1"/>
          <p:nvPr/>
        </p:nvSpPr>
        <p:spPr>
          <a:xfrm>
            <a:off x="4461375" y="21454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0x4F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3214700" y="4255075"/>
            <a:ext cx="5260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Compressing this is exactly as we did before, but this one will turn out to be slightly trickier to decompress (as we’ll soon see).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Compression (exactly like before)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</a:t>
            </a:r>
            <a:r>
              <a:rPr lang="en">
                <a:solidFill>
                  <a:srgbClr val="B7B7B7"/>
                </a:solidFill>
              </a:rPr>
              <a:t>O</a:t>
            </a:r>
            <a:r>
              <a:rPr lang="en" u="sng"/>
              <a:t>X</a:t>
            </a:r>
            <a:r>
              <a:rPr lang="en"/>
              <a:t>OXOXO”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is X, so output 0x58.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codeword “XO”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38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38"/>
          <p:cNvSpPr txBox="1"/>
          <p:nvPr/>
        </p:nvSpPr>
        <p:spPr>
          <a:xfrm>
            <a:off x="4461375" y="21454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0x4F58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Compression (exactly like before)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</a:t>
            </a:r>
            <a:r>
              <a:rPr lang="en">
                <a:solidFill>
                  <a:srgbClr val="B7B7B7"/>
                </a:solidFill>
              </a:rPr>
              <a:t>OX</a:t>
            </a:r>
            <a:r>
              <a:rPr lang="en" u="sng"/>
              <a:t>OX</a:t>
            </a:r>
            <a:r>
              <a:rPr lang="en"/>
              <a:t>OXO”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is OX, so output 0x80.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codeword “OXO”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39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39"/>
          <p:cNvSpPr txBox="1"/>
          <p:nvPr/>
        </p:nvSpPr>
        <p:spPr>
          <a:xfrm>
            <a:off x="4461375" y="21454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0x4F5880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39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OXO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Compression (exactly like before)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</a:t>
            </a:r>
            <a:r>
              <a:rPr lang="en">
                <a:solidFill>
                  <a:srgbClr val="B7B7B7"/>
                </a:solidFill>
              </a:rPr>
              <a:t>OXOX</a:t>
            </a:r>
            <a:r>
              <a:rPr lang="en" u="sng"/>
              <a:t>OXO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is OXO, so output 0x82.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Don’t add anything.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40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40"/>
          <p:cNvSpPr txBox="1"/>
          <p:nvPr/>
        </p:nvSpPr>
        <p:spPr>
          <a:xfrm>
            <a:off x="4461375" y="21454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0x4F588082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7" name="Google Shape;317;p40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OXO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Compression (exactly like before)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B=”</a:t>
            </a:r>
            <a:r>
              <a:rPr lang="en">
                <a:solidFill>
                  <a:srgbClr val="B7B7B7"/>
                </a:solidFill>
              </a:rPr>
              <a:t>OXOX</a:t>
            </a:r>
            <a:r>
              <a:rPr lang="en" u="sng"/>
              <a:t>OXO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is OXO, so output 0x82.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Don’t add anything.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41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41"/>
          <p:cNvSpPr txBox="1"/>
          <p:nvPr/>
        </p:nvSpPr>
        <p:spPr>
          <a:xfrm>
            <a:off x="4461375" y="21454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0x4F588082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41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OXO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C(B) = 0x</a:t>
            </a:r>
            <a:r>
              <a:rPr lang="en" u="sng"/>
              <a:t>4F</a:t>
            </a:r>
            <a:r>
              <a:rPr lang="en"/>
              <a:t>588082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4F</a:t>
            </a:r>
            <a:r>
              <a:rPr lang="en"/>
              <a:t> is O in the codeword table, so output “</a:t>
            </a:r>
            <a:r>
              <a:rPr lang="en" u="sng"/>
              <a:t>O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previous codeword, so output nothing.</a:t>
            </a:r>
            <a:endParaRPr/>
          </a:p>
        </p:txBody>
      </p:sp>
      <p:graphicFrame>
        <p:nvGraphicFramePr>
          <p:cNvPr id="333" name="Google Shape;333;p42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42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</a:t>
            </a:r>
            <a:r>
              <a:rPr lang="en" u="sng"/>
              <a:t>58</a:t>
            </a:r>
            <a:r>
              <a:rPr lang="en"/>
              <a:t>8082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58</a:t>
            </a:r>
            <a:r>
              <a:rPr lang="en"/>
              <a:t> is X in the codeword table, so output “</a:t>
            </a:r>
            <a:r>
              <a:rPr lang="en" u="sng"/>
              <a:t>X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S(0x4F)=”O” and S(0x58)=”X”, so add “OX”</a:t>
            </a:r>
            <a:endParaRPr/>
          </a:p>
        </p:txBody>
      </p:sp>
      <p:graphicFrame>
        <p:nvGraphicFramePr>
          <p:cNvPr id="341" name="Google Shape;341;p43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43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</a:t>
            </a:r>
            <a:r>
              <a:rPr lang="en" u="sng"/>
              <a:t>80</a:t>
            </a:r>
            <a:r>
              <a:rPr lang="en"/>
              <a:t>82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80</a:t>
            </a:r>
            <a:r>
              <a:rPr lang="en"/>
              <a:t> is OX in the codeword table, so output “</a:t>
            </a:r>
            <a:r>
              <a:rPr lang="en" u="sng"/>
              <a:t>OX</a:t>
            </a:r>
            <a:r>
              <a:rPr lang="en"/>
              <a:t>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S(0x58)=”X” and S(0x80)=”OX”, so add “XO”</a:t>
            </a:r>
            <a:endParaRPr/>
          </a:p>
        </p:txBody>
      </p:sp>
      <p:graphicFrame>
        <p:nvGraphicFramePr>
          <p:cNvPr id="349" name="Google Shape;349;p44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44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OX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… uh oh.</a:t>
            </a:r>
            <a:endParaRPr/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45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?????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359" name="Google Shape;359;p45"/>
          <p:cNvSpPr txBox="1"/>
          <p:nvPr/>
        </p:nvSpPr>
        <p:spPr>
          <a:xfrm>
            <a:off x="4979850" y="835175"/>
            <a:ext cx="4044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is that the compression algorithm looked ahead one character to created new codewords.  When decompressing we look BACK to create new codewords!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Figure out what 82 is going to be by looking back.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****.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S(0x80) is “OX” and S(0x82) is “****”, so add “****”</a:t>
            </a:r>
            <a:endParaRPr/>
          </a:p>
        </p:txBody>
      </p:sp>
      <p:graphicFrame>
        <p:nvGraphicFramePr>
          <p:cNvPr id="366" name="Google Shape;366;p46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46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****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5856575" y="607875"/>
            <a:ext cx="277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same thing!</a:t>
            </a:r>
            <a:endParaRPr/>
          </a:p>
        </p:txBody>
      </p:sp>
      <p:cxnSp>
        <p:nvCxnSpPr>
          <p:cNvPr id="369" name="Google Shape;369;p46"/>
          <p:cNvCxnSpPr>
            <a:stCxn id="368" idx="1"/>
          </p:cNvCxnSpPr>
          <p:nvPr/>
        </p:nvCxnSpPr>
        <p:spPr>
          <a:xfrm flipH="1">
            <a:off x="2560175" y="818325"/>
            <a:ext cx="3296400" cy="4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6"/>
          <p:cNvCxnSpPr>
            <a:stCxn id="368" idx="2"/>
          </p:cNvCxnSpPr>
          <p:nvPr/>
        </p:nvCxnSpPr>
        <p:spPr>
          <a:xfrm flipH="1">
            <a:off x="5178425" y="1028775"/>
            <a:ext cx="2063400" cy="39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6"/>
          <p:cNvCxnSpPr>
            <a:stCxn id="368" idx="2"/>
          </p:cNvCxnSpPr>
          <p:nvPr/>
        </p:nvCxnSpPr>
        <p:spPr>
          <a:xfrm flipH="1">
            <a:off x="7013825" y="1028775"/>
            <a:ext cx="228000" cy="3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6"/>
          <p:cNvCxnSpPr>
            <a:stCxn id="368" idx="2"/>
          </p:cNvCxnSpPr>
          <p:nvPr/>
        </p:nvCxnSpPr>
        <p:spPr>
          <a:xfrm rot="5400000">
            <a:off x="6145925" y="1510875"/>
            <a:ext cx="1578000" cy="613800"/>
          </a:xfrm>
          <a:prstGeom prst="curvedConnector3">
            <a:avLst>
              <a:gd fmla="val 8296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 u="sng"/>
              <a:t>a</a:t>
            </a:r>
            <a:r>
              <a:rPr lang="en"/>
              <a:t>ababcabcdabcdeabcdefabcdefgabcdefgh”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a, so output 0x61.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53" name="Google Shape;53;p11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" name="Google Shape;54;p11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****.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S(0x80) is “OX” and S(0x82) is “OX**”, so add “OX**”</a:t>
            </a:r>
            <a:endParaRPr/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47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****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381" name="Google Shape;381;p47"/>
          <p:cNvCxnSpPr/>
          <p:nvPr/>
        </p:nvCxnSpPr>
        <p:spPr>
          <a:xfrm flipH="1">
            <a:off x="5003200" y="1087150"/>
            <a:ext cx="374100" cy="35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7"/>
          <p:cNvSpPr txBox="1"/>
          <p:nvPr/>
        </p:nvSpPr>
        <p:spPr>
          <a:xfrm>
            <a:off x="5435750" y="636450"/>
            <a:ext cx="2735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**** must start with OX.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****.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S(0x80) is “OX” and S(0x82) is “OX**”, so add “OX**”</a:t>
            </a:r>
            <a:endParaRPr/>
          </a:p>
        </p:txBody>
      </p:sp>
      <p:graphicFrame>
        <p:nvGraphicFramePr>
          <p:cNvPr id="389" name="Google Shape;389;p48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48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****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391" name="Google Shape;391;p48"/>
          <p:cNvCxnSpPr/>
          <p:nvPr/>
        </p:nvCxnSpPr>
        <p:spPr>
          <a:xfrm flipH="1">
            <a:off x="5003200" y="1087150"/>
            <a:ext cx="374100" cy="35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48"/>
          <p:cNvSpPr txBox="1"/>
          <p:nvPr/>
        </p:nvSpPr>
        <p:spPr>
          <a:xfrm>
            <a:off x="5435750" y="636450"/>
            <a:ext cx="2735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** is just the leftmost character of 0x82!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****.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S(0x80) is “OX” and S(0x82) is “OXO”, so add “OXO”</a:t>
            </a:r>
            <a:endParaRPr/>
          </a:p>
        </p:txBody>
      </p:sp>
      <p:graphicFrame>
        <p:nvGraphicFramePr>
          <p:cNvPr id="399" name="Google Shape;399;p49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49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</a:t>
            </a:r>
            <a:r>
              <a:rPr lang="en" sz="2400" u="sng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****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401" name="Google Shape;401;p49"/>
          <p:cNvCxnSpPr/>
          <p:nvPr/>
        </p:nvCxnSpPr>
        <p:spPr>
          <a:xfrm flipH="1">
            <a:off x="5003200" y="1087150"/>
            <a:ext cx="374100" cy="35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9"/>
          <p:cNvSpPr txBox="1"/>
          <p:nvPr/>
        </p:nvSpPr>
        <p:spPr>
          <a:xfrm>
            <a:off x="5435750" y="636450"/>
            <a:ext cx="2735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know that ** is just the leftmost character of 0x82! </a:t>
            </a:r>
            <a:endParaRPr/>
          </a:p>
        </p:txBody>
      </p:sp>
      <p:graphicFrame>
        <p:nvGraphicFramePr>
          <p:cNvPr id="403" name="Google Shape;403;p49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OXO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LZW Decompression</a:t>
            </a:r>
            <a:endParaRPr/>
          </a:p>
        </p:txBody>
      </p:sp>
      <p:sp>
        <p:nvSpPr>
          <p:cNvPr id="409" name="Google Shape;409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C(B) = 0x4F5880</a:t>
            </a:r>
            <a:r>
              <a:rPr lang="en" u="sng"/>
              <a:t>82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0x</a:t>
            </a:r>
            <a:r>
              <a:rPr lang="en" u="sng"/>
              <a:t>82</a:t>
            </a:r>
            <a:r>
              <a:rPr lang="en"/>
              <a:t> is OXO.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S(0x80) is “OX” and S(0x82) is “OXO”, so add “OXO”</a:t>
            </a:r>
            <a:endParaRPr/>
          </a:p>
        </p:txBody>
      </p:sp>
      <p:graphicFrame>
        <p:nvGraphicFramePr>
          <p:cNvPr id="410" name="Google Shape;410;p50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OX</a:t>
                      </a:r>
                      <a:endParaRPr sz="1100">
                        <a:solidFill>
                          <a:srgbClr val="25252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" name="Google Shape;411;p50"/>
          <p:cNvSpPr txBox="1"/>
          <p:nvPr/>
        </p:nvSpPr>
        <p:spPr>
          <a:xfrm>
            <a:off x="4602300" y="2364150"/>
            <a:ext cx="2805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 = “OXOXOXO”</a:t>
            </a:r>
            <a:endParaRPr/>
          </a:p>
        </p:txBody>
      </p:sp>
      <p:cxnSp>
        <p:nvCxnSpPr>
          <p:cNvPr id="412" name="Google Shape;412;p50"/>
          <p:cNvCxnSpPr/>
          <p:nvPr/>
        </p:nvCxnSpPr>
        <p:spPr>
          <a:xfrm flipH="1">
            <a:off x="5003200" y="1087150"/>
            <a:ext cx="374100" cy="35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50"/>
          <p:cNvSpPr txBox="1"/>
          <p:nvPr/>
        </p:nvSpPr>
        <p:spPr>
          <a:xfrm>
            <a:off x="5435750" y="636450"/>
            <a:ext cx="2735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know that ** is just the leftmost character of 0x82! </a:t>
            </a:r>
            <a:endParaRPr/>
          </a:p>
        </p:txBody>
      </p:sp>
      <p:graphicFrame>
        <p:nvGraphicFramePr>
          <p:cNvPr id="414" name="Google Shape;414;p50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OXO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</a:t>
            </a:r>
            <a:r>
              <a:rPr lang="en" u="sng"/>
              <a:t>a</a:t>
            </a:r>
            <a:r>
              <a:rPr lang="en"/>
              <a:t>babcabcdabcdeabcdefabcdefgabcdefgh”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a, so output 0x61.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</a:t>
            </a:r>
            <a:r>
              <a:rPr lang="en"/>
              <a:t>b to table.</a:t>
            </a:r>
            <a:endParaRPr/>
          </a:p>
        </p:txBody>
      </p:sp>
      <p:graphicFrame>
        <p:nvGraphicFramePr>
          <p:cNvPr id="61" name="Google Shape;61;p12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2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</a:t>
            </a:r>
            <a:r>
              <a:rPr lang="en" u="sng"/>
              <a:t>a</a:t>
            </a:r>
            <a:r>
              <a:rPr lang="en"/>
              <a:t>babcabcdabcdeabcdefabcdefgabcdefgh”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a, so output 0x61.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</a:t>
            </a:r>
            <a:r>
              <a:rPr lang="en"/>
              <a:t>b to table.</a:t>
            </a:r>
            <a:endParaRPr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3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</a:t>
            </a:r>
            <a:r>
              <a:rPr lang="en" u="sng"/>
              <a:t>b</a:t>
            </a:r>
            <a:r>
              <a:rPr lang="en"/>
              <a:t>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b, so output 0x62.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b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4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</a:t>
            </a:r>
            <a:r>
              <a:rPr lang="en" u="sng"/>
              <a:t>b</a:t>
            </a:r>
            <a:r>
              <a:rPr lang="en"/>
              <a:t>abcabcdabcdeabcdefabcdefgabcdefgh”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b, so output 0x62.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b</a:t>
            </a:r>
            <a:r>
              <a:rPr lang="en"/>
              <a:t>a to table.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LZW Approach: Codewords for Multiple Symbols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 = “</a:t>
            </a:r>
            <a:r>
              <a:rPr lang="en">
                <a:solidFill>
                  <a:srgbClr val="D9D9D9"/>
                </a:solidFill>
              </a:rPr>
              <a:t>aab</a:t>
            </a:r>
            <a:r>
              <a:rPr lang="en" u="sng"/>
              <a:t>ab</a:t>
            </a:r>
            <a:r>
              <a:rPr lang="en"/>
              <a:t>cabcdabcdeabcdefabcdefgabcdefgh”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prefix match in codeword table is ab, so output 0x81.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add </a:t>
            </a:r>
            <a:r>
              <a:rPr lang="en" u="sng"/>
              <a:t>ab</a:t>
            </a:r>
            <a:r>
              <a:rPr lang="en"/>
              <a:t>c to table.</a:t>
            </a:r>
            <a:endParaRPr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501575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⌂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6"/>
          <p:cNvSpPr txBox="1"/>
          <p:nvPr/>
        </p:nvSpPr>
        <p:spPr>
          <a:xfrm>
            <a:off x="4461375" y="1840650"/>
            <a:ext cx="3000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C(B) = 0x61616281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2378400" y="2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{B777CD84-6029-4A06-B459-9025F9725A41}</a:tableStyleId>
              </a:tblPr>
              <a:tblGrid>
                <a:gridCol w="752925"/>
                <a:gridCol w="752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7" name="Google Shape;97;p16"/>
          <p:cNvCxnSpPr/>
          <p:nvPr/>
        </p:nvCxnSpPr>
        <p:spPr>
          <a:xfrm rot="10800000">
            <a:off x="7631700" y="1575600"/>
            <a:ext cx="317100" cy="14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8057825" y="1674850"/>
            <a:ext cx="1209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Only half as many bits!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