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85" r:id="rId3"/>
    <p:sldId id="387" r:id="rId4"/>
  </p:sldIdLst>
  <p:sldSz cx="9144000" cy="6858000" type="screen4x3"/>
  <p:notesSz cx="6881495" cy="9296400"/>
  <p:embeddedFontLst>
    <p:embeddedFont>
      <p:font typeface="Calibri" panose="020F050202020403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79354" autoAdjust="0"/>
  </p:normalViewPr>
  <p:slideViewPr>
    <p:cSldViewPr showGuides="1">
      <p:cViewPr varScale="1">
        <p:scale>
          <a:sx n="54" d="100"/>
          <a:sy n="54" d="100"/>
        </p:scale>
        <p:origin x="165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3570C03F-3B72-214C-87DE-60367C58AAF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2982119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6"/>
            <a:ext cx="2982119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269863F5-C86E-D44C-B42F-CD1CB0CA52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1B34CF7-A486-47B4-94B6-3BC1495F4DE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1"/>
            <a:ext cx="5505450" cy="4183380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2982119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6"/>
            <a:ext cx="2982119" cy="464820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136B7893-24CB-4044-80EB-38B2D933AF4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229600" cy="2590800"/>
          </a:xfrm>
        </p:spPr>
        <p:txBody>
          <a:bodyPr lIns="0" rIns="0" anchor="b" anchorCtr="0">
            <a:noAutofit/>
          </a:bodyPr>
          <a:lstStyle>
            <a:lvl1pPr algn="ctr">
              <a:lnSpc>
                <a:spcPct val="80000"/>
              </a:lnSpc>
              <a:defRPr sz="6800" b="0" i="0" spc="-100">
                <a:solidFill>
                  <a:srgbClr val="C80000"/>
                </a:solidFill>
                <a:latin typeface="Gotham Bold"/>
                <a:cs typeface="Gotham Bold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152400"/>
            <a:ext cx="2133600" cy="365125"/>
          </a:xfrm>
          <a:prstGeom prst="rect">
            <a:avLst/>
          </a:prstGeom>
        </p:spPr>
        <p:txBody>
          <a:bodyPr/>
          <a:lstStyle/>
          <a:p>
            <a:fld id="{88EBF6FE-DB87-4E3D-891C-CA611E639E7A}" type="slidenum">
              <a:rPr lang="en-US" smtClean="0"/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419600"/>
            <a:ext cx="8229600" cy="1676400"/>
          </a:xfrm>
        </p:spPr>
        <p:txBody>
          <a:bodyPr numCol="1" spcCol="720000">
            <a:noAutofit/>
          </a:bodyPr>
          <a:lstStyle>
            <a:lvl1pPr marL="0" algn="ctr">
              <a:spcBef>
                <a:spcPts val="600"/>
              </a:spcBef>
              <a:buFontTx/>
              <a:buNone/>
              <a:defRPr sz="1600" b="0" i="0" baseline="0">
                <a:latin typeface="Gotham Book"/>
                <a:cs typeface="Gotham Book"/>
              </a:defRPr>
            </a:lvl1pPr>
            <a:lvl2pPr marL="0" indent="0" algn="ctr">
              <a:spcBef>
                <a:spcPts val="600"/>
              </a:spcBef>
              <a:buFontTx/>
              <a:buNone/>
              <a:defRPr sz="1600" b="0" i="0">
                <a:solidFill>
                  <a:srgbClr val="7F7F7F"/>
                </a:solidFill>
                <a:latin typeface="Gotham Book"/>
                <a:cs typeface="Gotham Book"/>
              </a:defRPr>
            </a:lvl2pPr>
            <a:lvl3pPr marL="0" indent="0">
              <a:spcBef>
                <a:spcPts val="600"/>
              </a:spcBef>
              <a:buFontTx/>
              <a:buNone/>
              <a:defRPr sz="1600"/>
            </a:lvl3pPr>
            <a:lvl4pPr marL="0">
              <a:spcBef>
                <a:spcPts val="600"/>
              </a:spcBef>
              <a:buFontTx/>
              <a:buNone/>
              <a:defRPr sz="1600"/>
            </a:lvl4pPr>
            <a:lvl5pPr marL="0">
              <a:spcBef>
                <a:spcPts val="600"/>
              </a:spcBef>
              <a:buFontTx/>
              <a:buNone/>
              <a:defRPr sz="1600"/>
            </a:lvl5pPr>
          </a:lstStyle>
          <a:p>
            <a:pPr lvl="0"/>
            <a:r>
              <a:rPr lang="en-US" dirty="0" smtClean="0"/>
              <a:t>Insert author name</a:t>
            </a:r>
            <a:endParaRPr lang="en-US" dirty="0" smtClean="0"/>
          </a:p>
          <a:p>
            <a:pPr lvl="1"/>
            <a:r>
              <a:rPr lang="en-US" dirty="0" smtClean="0"/>
              <a:t>Insert date and time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33400"/>
            <a:ext cx="8229600" cy="2743200"/>
          </a:xfrm>
        </p:spPr>
        <p:txBody>
          <a:bodyPr anchor="b">
            <a:normAutofit/>
          </a:bodyPr>
          <a:lstStyle>
            <a:lvl1pPr algn="ctr">
              <a:defRPr sz="4200" b="1">
                <a:solidFill>
                  <a:srgbClr val="C80000"/>
                </a:solidFill>
              </a:defRPr>
            </a:lvl1pPr>
          </a:lstStyle>
          <a:p>
            <a:r>
              <a:rPr lang="en-US" dirty="0" smtClean="0"/>
              <a:t>Click to edit section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553200" y="152400"/>
            <a:ext cx="2133600" cy="365125"/>
          </a:xfrm>
          <a:prstGeom prst="rect">
            <a:avLst/>
          </a:prstGeom>
        </p:spPr>
        <p:txBody>
          <a:bodyPr/>
          <a:lstStyle/>
          <a:p>
            <a:fld id="{88EBF6FE-DB87-4E3D-891C-CA611E639E7A}" type="slidenum">
              <a:rPr lang="en-US" smtClean="0"/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000"/>
            <a:ext cx="8229600" cy="2514600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subtitle (optional)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152400"/>
            <a:ext cx="2133600" cy="365125"/>
          </a:xfrm>
          <a:prstGeom prst="rect">
            <a:avLst/>
          </a:prstGeom>
        </p:spPr>
        <p:txBody>
          <a:bodyPr/>
          <a:lstStyle/>
          <a:p>
            <a:fld id="{88EBF6FE-DB87-4E3D-891C-CA611E639E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152400"/>
            <a:ext cx="2133600" cy="365125"/>
          </a:xfrm>
          <a:prstGeom prst="rect">
            <a:avLst/>
          </a:prstGeom>
        </p:spPr>
        <p:txBody>
          <a:bodyPr/>
          <a:lstStyle/>
          <a:p>
            <a:fld id="{88EBF6FE-DB87-4E3D-891C-CA611E639E7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152400"/>
            <a:ext cx="2133600" cy="365125"/>
          </a:xfrm>
          <a:prstGeom prst="rect">
            <a:avLst/>
          </a:prstGeom>
        </p:spPr>
        <p:txBody>
          <a:bodyPr/>
          <a:lstStyle/>
          <a:p>
            <a:fld id="{88EBF6FE-DB87-4E3D-891C-CA611E639E7A}" type="slidenum">
              <a:rPr lang="en-US" smtClean="0"/>
            </a:fld>
            <a:endParaRPr lang="en-US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533400"/>
            <a:ext cx="8229600" cy="5638800"/>
          </a:xfrm>
        </p:spPr>
        <p:txBody>
          <a:bodyPr anchor="t"/>
          <a:lstStyle>
            <a:lvl1pPr algn="ctr">
              <a:lnSpc>
                <a:spcPct val="90000"/>
              </a:lnSpc>
              <a:spcAft>
                <a:spcPts val="600"/>
              </a:spcAft>
              <a:defRPr sz="4200" b="0" i="0">
                <a:solidFill>
                  <a:schemeClr val="tx1"/>
                </a:solidFill>
                <a:latin typeface="Gotham Bold"/>
                <a:cs typeface="Gotham Bold"/>
              </a:defRPr>
            </a:lvl1pPr>
            <a:lvl2pPr marL="0" indent="0" algn="ctr">
              <a:buFontTx/>
              <a:buNone/>
              <a:defRPr>
                <a:latin typeface="Zemke Hand ITC Mobile"/>
                <a:cs typeface="Zemke Hand ITC Mobile"/>
              </a:defRPr>
            </a:lvl2pPr>
            <a:lvl3pPr marL="0" indent="0" algn="ctr">
              <a:spcBef>
                <a:spcPts val="600"/>
              </a:spcBef>
              <a:buFontTx/>
              <a:buNone/>
              <a:defRPr>
                <a:solidFill>
                  <a:srgbClr val="7F7F7F"/>
                </a:solidFill>
              </a:defRPr>
            </a:lvl3pPr>
            <a:lvl4pPr marL="0" algn="ctr">
              <a:defRPr sz="1600"/>
            </a:lvl4pPr>
            <a:lvl5pPr marL="0" algn="ctr">
              <a:defRPr>
                <a:solidFill>
                  <a:srgbClr val="7F7F7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ipArt Placeholder 6"/>
          <p:cNvSpPr>
            <a:spLocks noGrp="1"/>
          </p:cNvSpPr>
          <p:nvPr>
            <p:ph type="clipArt" sz="quarter" idx="10" hasCustomPrompt="1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 smtClean="0"/>
              <a:t>Insert image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295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dirty="0" smtClean="0"/>
              <a:t>Click to edit Master</a:t>
            </a:r>
            <a:br>
              <a:rPr lang="en-US" dirty="0" smtClean="0"/>
            </a:br>
            <a:r>
              <a:rPr lang="en-US" dirty="0" smtClean="0"/>
              <a:t>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200" b="0" i="0" kern="1200">
          <a:solidFill>
            <a:srgbClr val="CD0000"/>
          </a:solidFill>
          <a:latin typeface="Gotham Bold"/>
          <a:ea typeface="+mj-ea"/>
          <a:cs typeface="Gotham Bold"/>
        </a:defRPr>
      </a:lvl1pPr>
    </p:titleStyle>
    <p:bodyStyle>
      <a:lvl1pPr marL="0" indent="0" algn="l" defTabSz="714375" rtl="0" eaLnBrk="1" latinLnBrk="0" hangingPunct="1">
        <a:spcBef>
          <a:spcPts val="600"/>
        </a:spcBef>
        <a:buFontTx/>
        <a:buNone/>
        <a:defRPr sz="2600" b="0" i="0" kern="1200">
          <a:solidFill>
            <a:schemeClr val="tx1"/>
          </a:solidFill>
          <a:latin typeface="Gotham Book"/>
          <a:ea typeface="+mn-ea"/>
          <a:cs typeface="Gotham Book"/>
        </a:defRPr>
      </a:lvl1pPr>
      <a:lvl2pPr marL="360045" indent="-269875" algn="l" defTabSz="914400" rtl="0" eaLnBrk="1" latinLnBrk="0" hangingPunct="1">
        <a:spcBef>
          <a:spcPts val="600"/>
        </a:spcBef>
        <a:buClr>
          <a:srgbClr val="C80000"/>
        </a:buClr>
        <a:buFont typeface="Wingdings" panose="05000000000000000000" pitchFamily="2" charset="2"/>
        <a:buChar char="§"/>
        <a:defRPr sz="2600" b="0" i="0" kern="1200">
          <a:solidFill>
            <a:schemeClr val="tx1"/>
          </a:solidFill>
          <a:latin typeface="Gotham Book"/>
          <a:ea typeface="+mn-ea"/>
          <a:cs typeface="Gotham Book"/>
        </a:defRPr>
      </a:lvl2pPr>
      <a:lvl3pPr marL="360045" indent="-269875" algn="l" defTabSz="914400" rtl="0" eaLnBrk="1" latinLnBrk="0" hangingPunct="1">
        <a:spcBef>
          <a:spcPct val="20000"/>
        </a:spcBef>
        <a:buClr>
          <a:srgbClr val="C80000"/>
        </a:buClr>
        <a:buFont typeface="Wingdings" panose="05000000000000000000" pitchFamily="2" charset="2"/>
        <a:buAutoNum type="arabicPlain"/>
        <a:defRPr sz="2600" b="0" i="0" kern="1200">
          <a:solidFill>
            <a:schemeClr val="tx1"/>
          </a:solidFill>
          <a:latin typeface="Gotham Book"/>
          <a:ea typeface="+mn-ea"/>
          <a:cs typeface="Gotham Book"/>
        </a:defRPr>
      </a:lvl3pPr>
      <a:lvl4pPr marL="899795" indent="-457200" algn="l" defTabSz="914400" rtl="0" eaLnBrk="1" latinLnBrk="0" hangingPunct="1">
        <a:spcBef>
          <a:spcPts val="600"/>
        </a:spcBef>
        <a:buClr>
          <a:schemeClr val="accent1"/>
        </a:buClr>
        <a:buFont typeface="Lucida Grande" panose="020B0600040502020204"/>
        <a:buChar char="—"/>
        <a:defRPr sz="2000" b="0" i="0" kern="1200">
          <a:solidFill>
            <a:schemeClr val="tx1"/>
          </a:solidFill>
          <a:latin typeface="Gotham Book"/>
          <a:ea typeface="+mn-ea"/>
          <a:cs typeface="Gotham Book"/>
        </a:defRPr>
      </a:lvl4pPr>
      <a:lvl5pPr marL="360045" indent="0" algn="l" defTabSz="914400" rtl="0" eaLnBrk="1" latinLnBrk="0" hangingPunct="1">
        <a:spcBef>
          <a:spcPts val="600"/>
        </a:spcBef>
        <a:buFontTx/>
        <a:buNone/>
        <a:defRPr sz="1600" b="0" i="0" kern="1200">
          <a:solidFill>
            <a:schemeClr val="tx1"/>
          </a:solidFill>
          <a:latin typeface="Gotham Book"/>
          <a:ea typeface="+mn-ea"/>
          <a:cs typeface="Gotham Book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04800" y="3810000"/>
            <a:ext cx="6858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990600"/>
            <a:ext cx="13484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“As Is” State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6260068"/>
            <a:ext cx="17078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“Possible” State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524000" y="1600200"/>
            <a:ext cx="0" cy="4495800"/>
          </a:xfrm>
          <a:prstGeom prst="line">
            <a:avLst/>
          </a:prstGeom>
          <a:ln w="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95600" y="1600200"/>
            <a:ext cx="0" cy="4495800"/>
          </a:xfrm>
          <a:prstGeom prst="line">
            <a:avLst/>
          </a:prstGeom>
          <a:ln w="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267200" y="1600200"/>
            <a:ext cx="0" cy="4495800"/>
          </a:xfrm>
          <a:prstGeom prst="line">
            <a:avLst/>
          </a:prstGeom>
          <a:ln w="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38800" y="1600200"/>
            <a:ext cx="0" cy="4495800"/>
          </a:xfrm>
          <a:prstGeom prst="line">
            <a:avLst/>
          </a:prstGeom>
          <a:ln w="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0400" y="1600200"/>
            <a:ext cx="0" cy="4495800"/>
          </a:xfrm>
          <a:prstGeom prst="line">
            <a:avLst/>
          </a:prstGeom>
          <a:ln w="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800" y="1600200"/>
            <a:ext cx="118364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Component 1 =</a:t>
            </a:r>
            <a:endParaRPr lang="en-US" sz="1100" dirty="0" smtClean="0"/>
          </a:p>
          <a:p>
            <a:pPr algn="l"/>
            <a:r>
              <a:rPr lang="en-US" sz="1100" dirty="0" smtClean="0"/>
              <a:t>Literature Review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544320" y="1600200"/>
            <a:ext cx="135763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Component 2 =</a:t>
            </a:r>
            <a:br>
              <a:rPr lang="en-US" sz="1100" dirty="0" smtClean="0"/>
            </a:br>
            <a:r>
              <a:rPr lang="en-US" sz="1100" dirty="0" smtClean="0"/>
              <a:t>Experiment Planning</a:t>
            </a:r>
            <a:endParaRPr lang="en-US" sz="11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048000" y="1600200"/>
            <a:ext cx="105791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Component 3 =</a:t>
            </a:r>
            <a:endParaRPr lang="en-US" sz="1100" dirty="0" smtClean="0"/>
          </a:p>
          <a:p>
            <a:pPr algn="l"/>
            <a:r>
              <a:rPr lang="en-US" sz="1100" dirty="0"/>
              <a:t>Data Analysis</a:t>
            </a:r>
            <a:endParaRPr lang="en-US" sz="1100" dirty="0"/>
          </a:p>
        </p:txBody>
      </p:sp>
      <p:sp>
        <p:nvSpPr>
          <p:cNvPr id="19" name="TextBox 18"/>
          <p:cNvSpPr txBox="1"/>
          <p:nvPr/>
        </p:nvSpPr>
        <p:spPr>
          <a:xfrm>
            <a:off x="4384675" y="1524000"/>
            <a:ext cx="1057910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Component 4 =</a:t>
            </a:r>
            <a:endParaRPr lang="en-US" sz="1100" dirty="0" smtClean="0"/>
          </a:p>
          <a:p>
            <a:pPr algn="l"/>
            <a:r>
              <a:rPr lang="en-US" sz="1100" dirty="0"/>
              <a:t>Information </a:t>
            </a:r>
            <a:endParaRPr lang="en-US" sz="1100" dirty="0"/>
          </a:p>
          <a:p>
            <a:pPr algn="l"/>
            <a:r>
              <a:rPr lang="en-US" sz="1100" dirty="0"/>
              <a:t>Aggregation</a:t>
            </a:r>
            <a:endParaRPr lang="en-US" sz="1100" dirty="0"/>
          </a:p>
        </p:txBody>
      </p:sp>
      <p:sp>
        <p:nvSpPr>
          <p:cNvPr id="20" name="TextBox 19"/>
          <p:cNvSpPr txBox="1"/>
          <p:nvPr/>
        </p:nvSpPr>
        <p:spPr>
          <a:xfrm>
            <a:off x="5756416" y="1600200"/>
            <a:ext cx="118046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Component 5 =</a:t>
            </a:r>
            <a:endParaRPr lang="en-US" sz="1100" dirty="0" smtClean="0"/>
          </a:p>
          <a:p>
            <a:pPr algn="l"/>
            <a:r>
              <a:rPr lang="en-US" sz="1100" dirty="0"/>
              <a:t>Progress Tracking</a:t>
            </a:r>
            <a:endParaRPr 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" y="2057400"/>
            <a:ext cx="119316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Task Completed =</a:t>
            </a:r>
            <a:endParaRPr lang="en-US" sz="1100" dirty="0" smtClean="0"/>
          </a:p>
          <a:p>
            <a:pPr algn="l"/>
            <a:r>
              <a:rPr lang="en-US" sz="1100" dirty="0"/>
              <a:t>Manual review</a:t>
            </a:r>
            <a:endParaRPr 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1616827" y="2057400"/>
            <a:ext cx="119316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Task Completed =</a:t>
            </a:r>
            <a:br>
              <a:rPr lang="en-US" sz="1100" dirty="0" smtClean="0"/>
            </a:br>
            <a:r>
              <a:rPr lang="en-US" sz="1100" dirty="0" smtClean="0"/>
              <a:t>Basic planning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988427" y="2057400"/>
            <a:ext cx="119316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Task Completed =</a:t>
            </a:r>
            <a:br>
              <a:rPr lang="en-US" sz="1100" dirty="0" smtClean="0">
                <a:sym typeface="+mn-ea"/>
              </a:rPr>
            </a:br>
            <a:r>
              <a:rPr lang="en-US" sz="1100" dirty="0" smtClean="0">
                <a:sym typeface="+mn-ea"/>
              </a:rPr>
              <a:t>Basic analysis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4360027" y="2057400"/>
            <a:ext cx="119316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Task Completed =</a:t>
            </a:r>
            <a:br>
              <a:rPr lang="en-US" sz="1100" dirty="0" smtClean="0">
                <a:sym typeface="+mn-ea"/>
              </a:rPr>
            </a:br>
            <a:r>
              <a:rPr lang="en-US" sz="1100" dirty="0" smtClean="0">
                <a:sym typeface="+mn-ea"/>
              </a:rPr>
              <a:t>Manual collation</a:t>
            </a:r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5731627" y="2057400"/>
            <a:ext cx="119316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Task Completed =</a:t>
            </a:r>
            <a:endParaRPr lang="en-US" sz="1100" dirty="0" smtClean="0"/>
          </a:p>
          <a:p>
            <a:pPr algn="l"/>
            <a:r>
              <a:rPr lang="en-US" sz="1100" dirty="0"/>
              <a:t>Manual tracking</a:t>
            </a:r>
            <a:endParaRPr lang="en-US" sz="1100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" y="2971800"/>
            <a:ext cx="111125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Units = 10 hours</a:t>
            </a:r>
            <a:endParaRPr lang="en-US" sz="1100" dirty="0"/>
          </a:p>
        </p:txBody>
      </p:sp>
      <p:sp>
        <p:nvSpPr>
          <p:cNvPr id="27" name="TextBox 26"/>
          <p:cNvSpPr txBox="1"/>
          <p:nvPr/>
        </p:nvSpPr>
        <p:spPr>
          <a:xfrm>
            <a:off x="1641616" y="2971800"/>
            <a:ext cx="111125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Units = 10 hours</a:t>
            </a:r>
            <a:endParaRPr 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3013216" y="2971800"/>
            <a:ext cx="111125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Units = 10 hours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4384816" y="2971800"/>
            <a:ext cx="111125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Units = 10 hours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5756416" y="2971800"/>
            <a:ext cx="111125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Units = 10 hours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280416" y="2971800"/>
            <a:ext cx="146177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Total Units = 50 hours </a:t>
            </a:r>
            <a:endParaRPr 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" y="4048036"/>
            <a:ext cx="104013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Units = 5 hours</a:t>
            </a:r>
            <a:endParaRPr 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1641616" y="4048036"/>
            <a:ext cx="104013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Units = 5 hours</a:t>
            </a:r>
            <a:endParaRPr lang="en-US" sz="1100" dirty="0"/>
          </a:p>
        </p:txBody>
      </p:sp>
      <p:sp>
        <p:nvSpPr>
          <p:cNvPr id="34" name="TextBox 33"/>
          <p:cNvSpPr txBox="1"/>
          <p:nvPr/>
        </p:nvSpPr>
        <p:spPr>
          <a:xfrm>
            <a:off x="3013216" y="4048036"/>
            <a:ext cx="104013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Units = 5 hours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4384816" y="4048036"/>
            <a:ext cx="104013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Units = 5 hours</a:t>
            </a:r>
            <a:endParaRPr lang="en-US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756416" y="4048036"/>
            <a:ext cx="104013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Units = 5 hours</a:t>
            </a:r>
            <a:endParaRPr 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7280416" y="4048036"/>
            <a:ext cx="14300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Total Units = 25 hours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" y="4530804"/>
            <a:ext cx="123952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Task Completed = </a:t>
            </a:r>
            <a:br>
              <a:rPr lang="en-US" sz="1100" dirty="0" smtClean="0">
                <a:sym typeface="+mn-ea"/>
              </a:rPr>
            </a:br>
            <a:r>
              <a:rPr lang="en-US" sz="1100" dirty="0" smtClean="0">
                <a:sym typeface="+mn-ea"/>
              </a:rPr>
              <a:t>Automated review</a:t>
            </a:r>
            <a:endParaRPr lang="en-US" sz="1100" dirty="0" smtClean="0">
              <a:sym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16827" y="4530804"/>
            <a:ext cx="122364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Task Completed =</a:t>
            </a:r>
            <a:br>
              <a:rPr lang="en-US" sz="1100" dirty="0" smtClean="0">
                <a:sym typeface="+mn-ea"/>
              </a:rPr>
            </a:br>
            <a:r>
              <a:rPr lang="en-US" sz="1100" dirty="0" smtClean="0">
                <a:sym typeface="+mn-ea"/>
              </a:rPr>
              <a:t>AI-driven planning</a:t>
            </a:r>
            <a:endParaRPr lang="en-US" sz="1100" dirty="0" smtClean="0">
              <a:sym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988427" y="4530804"/>
            <a:ext cx="126873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Task Completed =</a:t>
            </a:r>
            <a:br>
              <a:rPr lang="en-US" sz="1100" dirty="0" smtClean="0">
                <a:sym typeface="+mn-ea"/>
              </a:rPr>
            </a:br>
            <a:r>
              <a:rPr lang="en-US" sz="1100" dirty="0" smtClean="0">
                <a:sym typeface="+mn-ea"/>
              </a:rPr>
              <a:t>Advanced analytics</a:t>
            </a:r>
            <a:endParaRPr 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4360027" y="4530804"/>
            <a:ext cx="13658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Task Completed =</a:t>
            </a:r>
            <a:br>
              <a:rPr lang="en-US" sz="1100" dirty="0" smtClean="0">
                <a:sym typeface="+mn-ea"/>
              </a:rPr>
            </a:br>
            <a:r>
              <a:rPr lang="en-US" sz="1100" dirty="0" smtClean="0">
                <a:sym typeface="+mn-ea"/>
              </a:rPr>
              <a:t>Seamless integration</a:t>
            </a:r>
            <a:endParaRPr lang="en-US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731627" y="4530804"/>
            <a:ext cx="1216660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Task Completed =</a:t>
            </a:r>
            <a:br>
              <a:rPr lang="en-US" sz="1100" dirty="0" smtClean="0">
                <a:sym typeface="+mn-ea"/>
              </a:rPr>
            </a:br>
            <a:r>
              <a:rPr lang="en-US" sz="1100" dirty="0" smtClean="0">
                <a:sym typeface="+mn-ea"/>
              </a:rPr>
              <a:t>Real-time tracking</a:t>
            </a:r>
            <a:endParaRPr lang="en-US" sz="1100" dirty="0" smtClean="0">
              <a:sym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33045" y="5105479"/>
            <a:ext cx="131127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Improvements = A</a:t>
            </a:r>
            <a:br>
              <a:rPr lang="en-US" sz="1100" dirty="0" smtClean="0">
                <a:sym typeface="+mn-ea"/>
              </a:rPr>
            </a:br>
            <a:r>
              <a:rPr lang="en-US" sz="1100" dirty="0" smtClean="0">
                <a:sym typeface="+mn-ea"/>
              </a:rPr>
              <a:t>utomated literature</a:t>
            </a:r>
            <a:br>
              <a:rPr lang="en-US" sz="1100" dirty="0" smtClean="0">
                <a:sym typeface="+mn-ea"/>
              </a:rPr>
            </a:br>
            <a:r>
              <a:rPr lang="en-US" sz="1100" dirty="0" smtClean="0">
                <a:sym typeface="+mn-ea"/>
              </a:rPr>
              <a:t> sourcing, filtering, </a:t>
            </a:r>
            <a:br>
              <a:rPr lang="en-US" sz="1100" dirty="0" smtClean="0">
                <a:sym typeface="+mn-ea"/>
              </a:rPr>
            </a:br>
            <a:r>
              <a:rPr lang="en-US" sz="1100" dirty="0" smtClean="0">
                <a:sym typeface="+mn-ea"/>
              </a:rPr>
              <a:t>and summarizing.</a:t>
            </a:r>
            <a:endParaRPr lang="en-US" sz="1100" dirty="0" smtClean="0">
              <a:sym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16827" y="5029279"/>
            <a:ext cx="1115695" cy="127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Improvements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= AI-powered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experiment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design optimizing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hypothesis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testing.</a:t>
            </a:r>
            <a:endParaRPr lang="en-US" sz="1100" dirty="0" smtClean="0">
              <a:sym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78597" y="5105479"/>
            <a:ext cx="104584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Improvements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= Real-time,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precise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insights from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complex data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analysis.</a:t>
            </a:r>
            <a:endParaRPr lang="en-US" sz="1100" dirty="0" smtClean="0">
              <a:sym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43517" y="5094684"/>
            <a:ext cx="10541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Improvements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= Integrated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data streams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for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comprehensive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insights.</a:t>
            </a:r>
            <a:endParaRPr lang="en-US" sz="1100" dirty="0" smtClean="0">
              <a:sym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56392" y="5094684"/>
            <a:ext cx="1147445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>
                <a:sym typeface="+mn-ea"/>
              </a:rPr>
              <a:t>Improvements = </a:t>
            </a:r>
            <a:br>
              <a:rPr lang="en-US" sz="1100" dirty="0" smtClean="0">
                <a:sym typeface="+mn-ea"/>
              </a:rPr>
            </a:br>
            <a:r>
              <a:rPr lang="en-US" sz="1100" dirty="0" smtClean="0">
                <a:sym typeface="+mn-ea"/>
              </a:rPr>
              <a:t>Continuous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progress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updates with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milestone </a:t>
            </a:r>
            <a:endParaRPr lang="en-US" sz="1100" dirty="0" smtClean="0">
              <a:sym typeface="+mn-ea"/>
            </a:endParaRPr>
          </a:p>
          <a:p>
            <a:pPr algn="l"/>
            <a:r>
              <a:rPr lang="en-US" sz="1100" dirty="0" smtClean="0">
                <a:sym typeface="+mn-ea"/>
              </a:rPr>
              <a:t>tracking.</a:t>
            </a:r>
            <a:endParaRPr lang="en-US" sz="1100" dirty="0" smtClean="0">
              <a:sym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34250" y="5181600"/>
            <a:ext cx="1366520" cy="100393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1100" dirty="0" smtClean="0"/>
              <a:t>Reason for Benefits = </a:t>
            </a:r>
            <a:endParaRPr lang="en-US" sz="1100" dirty="0" smtClean="0"/>
          </a:p>
          <a:p>
            <a:pPr algn="l"/>
            <a:r>
              <a:rPr lang="en-US" sz="1100" dirty="0" smtClean="0"/>
              <a:t>Automation and </a:t>
            </a:r>
            <a:endParaRPr lang="en-US" sz="1100" dirty="0" smtClean="0"/>
          </a:p>
          <a:p>
            <a:pPr algn="l"/>
            <a:r>
              <a:rPr lang="en-US" sz="1100" dirty="0" smtClean="0"/>
              <a:t>integration reduce </a:t>
            </a:r>
            <a:endParaRPr lang="en-US" sz="1100" dirty="0" smtClean="0"/>
          </a:p>
          <a:p>
            <a:pPr algn="l"/>
            <a:r>
              <a:rPr lang="en-US" sz="1100" dirty="0" smtClean="0"/>
              <a:t>manual work</a:t>
            </a:r>
            <a:endParaRPr lang="en-US" sz="1100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7315200" y="4495800"/>
            <a:ext cx="1367155" cy="598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Summary of Benefits</a:t>
            </a:r>
            <a:endParaRPr lang="en-US" sz="1100" dirty="0" smtClean="0"/>
          </a:p>
          <a:p>
            <a:pPr algn="l"/>
            <a:r>
              <a:rPr lang="en-US" sz="1100" dirty="0"/>
              <a:t>= 50% time saved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/>
          <a:lstStyle/>
          <a:p>
            <a:r>
              <a:rPr lang="en-US" dirty="0" smtClean="0"/>
              <a:t>Quantified Value Proposition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286000" y="3669268"/>
            <a:ext cx="2914650" cy="275590"/>
          </a:xfrm>
          <a:prstGeom prst="rect">
            <a:avLst/>
          </a:prstGeom>
          <a:solidFill>
            <a:srgbClr val="FF4343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/>
              <a:t>#1 Priority of Persona = </a:t>
            </a:r>
            <a:r>
              <a:rPr lang="en-US" sz="1200" dirty="0" smtClean="0">
                <a:sym typeface="+mn-ea"/>
              </a:rPr>
              <a:t>Academic Excelence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304800" y="3810000"/>
            <a:ext cx="6858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4800" y="990600"/>
            <a:ext cx="13484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“As Is” State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6260068"/>
            <a:ext cx="17078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“Possible” State</a:t>
            </a:r>
            <a:endParaRPr lang="en-US" b="1" dirty="0"/>
          </a:p>
        </p:txBody>
      </p: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95400"/>
          </a:xfrm>
        </p:spPr>
        <p:txBody>
          <a:bodyPr/>
          <a:lstStyle/>
          <a:p>
            <a:r>
              <a:rPr lang="en-US" dirty="0" smtClean="0"/>
              <a:t>Quantified Value Proposition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286000" y="3669268"/>
            <a:ext cx="2914650" cy="275590"/>
          </a:xfrm>
          <a:prstGeom prst="rect">
            <a:avLst/>
          </a:prstGeom>
          <a:solidFill>
            <a:srgbClr val="FF4343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/>
              <a:t>#1 Priority of Persona = Academic Excelence</a:t>
            </a:r>
            <a:endParaRPr lang="el-GR" altLang="en-US" sz="1200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7315341" y="1360170"/>
            <a:ext cx="152527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Result in “As Is” =</a:t>
            </a:r>
            <a:endParaRPr lang="en-US" sz="1100" dirty="0" smtClean="0"/>
          </a:p>
          <a:p>
            <a:pPr algn="l"/>
            <a:r>
              <a:rPr lang="en-US" sz="1100" dirty="0" smtClean="0"/>
              <a:t>Inefficient, fragmented </a:t>
            </a:r>
            <a:endParaRPr lang="en-US" sz="1100" dirty="0" smtClean="0"/>
          </a:p>
          <a:p>
            <a:pPr algn="l"/>
            <a:r>
              <a:rPr lang="en-US" sz="1100" dirty="0" smtClean="0"/>
              <a:t>manual research </a:t>
            </a:r>
            <a:endParaRPr lang="en-US" sz="1100" dirty="0" smtClean="0"/>
          </a:p>
          <a:p>
            <a:pPr algn="l"/>
            <a:r>
              <a:rPr lang="en-US" sz="1100" dirty="0" smtClean="0"/>
              <a:t>processes consuming </a:t>
            </a:r>
            <a:endParaRPr lang="en-US" sz="1100" dirty="0" smtClean="0"/>
          </a:p>
          <a:p>
            <a:pPr algn="l"/>
            <a:r>
              <a:rPr lang="en-US" sz="1100" dirty="0" smtClean="0"/>
              <a:t>50 hours per cycle.</a:t>
            </a:r>
            <a:endParaRPr lang="en-US" sz="1100" dirty="0" smtClean="0"/>
          </a:p>
          <a:p>
            <a:endParaRPr lang="en-US" sz="1100" dirty="0"/>
          </a:p>
        </p:txBody>
      </p:sp>
      <p:sp>
        <p:nvSpPr>
          <p:cNvPr id="53" name="TextBox 52"/>
          <p:cNvSpPr txBox="1"/>
          <p:nvPr/>
        </p:nvSpPr>
        <p:spPr>
          <a:xfrm>
            <a:off x="7315341" y="2590711"/>
            <a:ext cx="1438275" cy="937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Results in “Possible” =</a:t>
            </a:r>
            <a:endParaRPr lang="en-US" sz="1100" dirty="0" smtClean="0"/>
          </a:p>
          <a:p>
            <a:pPr algn="l"/>
            <a:r>
              <a:rPr lang="en-US" sz="1100" dirty="0"/>
              <a:t>Integrated AI-driven</a:t>
            </a:r>
            <a:endParaRPr lang="en-US" sz="1100" dirty="0"/>
          </a:p>
          <a:p>
            <a:pPr algn="l"/>
            <a:r>
              <a:rPr lang="en-US" sz="1100" dirty="0"/>
              <a:t>workflow reducing </a:t>
            </a:r>
            <a:endParaRPr lang="en-US" sz="1100" dirty="0"/>
          </a:p>
          <a:p>
            <a:pPr algn="l"/>
            <a:r>
              <a:rPr lang="en-US" sz="1100" dirty="0"/>
              <a:t>research time to </a:t>
            </a:r>
            <a:endParaRPr lang="en-US" sz="1100" dirty="0"/>
          </a:p>
          <a:p>
            <a:pPr algn="l"/>
            <a:r>
              <a:rPr lang="en-US" sz="1100" dirty="0"/>
              <a:t>25 hours per cycle.</a:t>
            </a:r>
            <a:endParaRPr lang="en-US" sz="1100" dirty="0"/>
          </a:p>
        </p:txBody>
      </p:sp>
      <p:sp>
        <p:nvSpPr>
          <p:cNvPr id="54" name="TextBox 53"/>
          <p:cNvSpPr txBox="1"/>
          <p:nvPr/>
        </p:nvSpPr>
        <p:spPr>
          <a:xfrm>
            <a:off x="7080809" y="4800600"/>
            <a:ext cx="1995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Reason for Benefits</a:t>
            </a:r>
            <a:endParaRPr lang="en-US" sz="1100" dirty="0" smtClean="0"/>
          </a:p>
          <a:p>
            <a:pPr algn="l"/>
            <a:r>
              <a:rPr lang="en-US" sz="1100" dirty="0"/>
              <a:t>Automation and integration </a:t>
            </a:r>
            <a:endParaRPr lang="en-US" sz="1100" dirty="0"/>
          </a:p>
          <a:p>
            <a:pPr algn="l"/>
            <a:r>
              <a:rPr lang="en-US" sz="1100" dirty="0"/>
              <a:t>streamline workflows, </a:t>
            </a:r>
            <a:endParaRPr lang="en-US" sz="1100" dirty="0"/>
          </a:p>
          <a:p>
            <a:pPr algn="l"/>
            <a:r>
              <a:rPr lang="en-US" sz="1100" dirty="0"/>
              <a:t>cutting manual effort and error.</a:t>
            </a:r>
            <a:endParaRPr lang="en-US" sz="1100" dirty="0"/>
          </a:p>
        </p:txBody>
      </p:sp>
      <p:sp>
        <p:nvSpPr>
          <p:cNvPr id="55" name="TextBox 54"/>
          <p:cNvSpPr txBox="1"/>
          <p:nvPr/>
        </p:nvSpPr>
        <p:spPr>
          <a:xfrm>
            <a:off x="7086600" y="3810000"/>
            <a:ext cx="198945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 smtClean="0"/>
              <a:t>Summary of Benefits</a:t>
            </a:r>
            <a:br>
              <a:rPr lang="en-US" sz="1100" dirty="0" smtClean="0"/>
            </a:br>
            <a:r>
              <a:rPr lang="en-US" sz="1100" dirty="0" smtClean="0"/>
              <a:t>Significant time savings, </a:t>
            </a:r>
            <a:endParaRPr lang="en-US" sz="1100" dirty="0" smtClean="0"/>
          </a:p>
          <a:p>
            <a:pPr algn="l"/>
            <a:r>
              <a:rPr lang="en-US" sz="1100" dirty="0"/>
              <a:t>enhanced research quality, </a:t>
            </a:r>
            <a:endParaRPr lang="en-US" sz="1100" dirty="0"/>
          </a:p>
          <a:p>
            <a:pPr algn="l"/>
            <a:r>
              <a:rPr lang="en-US" sz="1100" dirty="0"/>
              <a:t>and accelerated breakthroughs.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T Them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D0000"/>
      </a:accent1>
      <a:accent2>
        <a:srgbClr val="FA3B07"/>
      </a:accent2>
      <a:accent3>
        <a:srgbClr val="86C126"/>
      </a:accent3>
      <a:accent4>
        <a:srgbClr val="883484"/>
      </a:accent4>
      <a:accent5>
        <a:srgbClr val="00ACFF"/>
      </a:accent5>
      <a:accent6>
        <a:srgbClr val="1F4684"/>
      </a:accent6>
      <a:hlink>
        <a:srgbClr val="CD0000"/>
      </a:hlink>
      <a:folHlink>
        <a:srgbClr val="9B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1738</Words>
  <Application>WPS Presentation</Application>
  <PresentationFormat>On-screen Show (4:3)</PresentationFormat>
  <Paragraphs>138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SimSun</vt:lpstr>
      <vt:lpstr>Wingdings</vt:lpstr>
      <vt:lpstr>Gotham Bold</vt:lpstr>
      <vt:lpstr>Thonburi</vt:lpstr>
      <vt:lpstr>Gotham Book</vt:lpstr>
      <vt:lpstr>Lucida Grande</vt:lpstr>
      <vt:lpstr>Zemke Hand ITC Mobile</vt:lpstr>
      <vt:lpstr>Calibri</vt:lpstr>
      <vt:lpstr>Microsoft YaHei</vt:lpstr>
      <vt:lpstr>汉仪旗黑</vt:lpstr>
      <vt:lpstr>Arial Unicode MS</vt:lpstr>
      <vt:lpstr>宋体-简</vt:lpstr>
      <vt:lpstr>Office Theme</vt:lpstr>
      <vt:lpstr>Quantified Value Proposition</vt:lpstr>
      <vt:lpstr>Quantified Value Proposition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aradin</dc:creator>
  <cp:lastModifiedBy>chrysis</cp:lastModifiedBy>
  <cp:revision>186</cp:revision>
  <cp:lastPrinted>2025-03-23T13:25:28Z</cp:lastPrinted>
  <dcterms:created xsi:type="dcterms:W3CDTF">2025-03-23T13:25:28Z</dcterms:created>
  <dcterms:modified xsi:type="dcterms:W3CDTF">2025-03-23T13:25:28Z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E8D6C47A371AE008A5FFDF672AD807B3_42</vt:lpwstr>
  </property>
  <property fmtid="{D5CDD505-2E9C-101B-9397-08002B2CF9AE}" pid="3" name="KSOProductBuildVer">
    <vt:lpwstr>1033-6.10.2.8397</vt:lpwstr>
  </property>
</Properties>
</file>