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diagrams/quickStyle1.xml" ContentType="application/vnd.openxmlformats-officedocument.drawingml.diagramQuickStyl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docProps/core.xml" ContentType="application/vnd.openxmlformats-package.core-properties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drawing1.xml" ContentType="application/vnd.openxmlformats-officedocument.drawingml.diagramDrawing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9" d="100"/>
          <a:sy n="69" d="100"/>
        </p:scale>
        <p:origin x="564" y="44"/>
      </p:cViewPr>
      <p:guideLst>
        <p:guide pos="2160" orient="horz"/>
        <p:guide pos="384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1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b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sibTrans1D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1"/>
    </dgm:fillClrLst>
    <dgm:linClrLst hueDir="cw" meth="repeat">
      <a:schemeClr val="accent1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3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4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1">
        <a:tint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1">
        <a:shade val="8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1">
        <a:tint val="6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118B4CE9-7ECC-4286-BE6D-8BAE76D60390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 bwMode="auto"/>
    </dgm:pt>
    <dgm:pt modelId="{C8A4C563-E79E-474A-880A-8D62445DF277}" type="node">
      <dgm:prSet phldrT="[Text]" custT="1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671"/>
            </a:spcAft>
            <a:defRPr/>
          </a:pPr>
          <a:r>
            <a:rPr lang="en-US" sz="1600" b="1"/>
            <a:t>Number of People In Your Largest Demographic or Psychographic Characteristic = 10,000,000</a:t>
          </a:r>
          <a:endParaRPr lang="en-US" sz="1600" b="1"/>
        </a:p>
      </dgm:t>
    </dgm:pt>
    <dgm:pt modelId="{96D4402A-ACD2-4994-B782-18E633214378}" type="parTrans" cxnId="{37EFC0B1-658E-4B6A-AEAF-9F97D5D43874}">
      <dgm:prSet/>
      <dgm:spPr bwMode="auto"/>
      <dgm:t>
        <a:bodyPr/>
        <a:lstStyle/>
        <a:p>
          <a:pPr>
            <a:defRPr/>
          </a:pPr>
          <a:endParaRPr lang="en-US" sz="1600" b="1"/>
        </a:p>
      </dgm:t>
    </dgm:pt>
    <dgm:pt modelId="{857869A3-5D1B-4397-90B8-DB50CC061E14}" type="sibTrans" cxnId="{37EFC0B1-658E-4B6A-AEAF-9F97D5D43874}">
      <dgm:prSet/>
      <dgm:spPr bwMode="auto"/>
      <dgm:t>
        <a:bodyPr/>
        <a:lstStyle/>
        <a:p>
          <a:pPr>
            <a:defRPr/>
          </a:pPr>
          <a:endParaRPr lang="en-US" sz="1600" b="1"/>
        </a:p>
      </dgm:t>
    </dgm:pt>
    <dgm:pt modelId="{CF820139-9683-40B9-9455-96CA4AEB9369}" type="node">
      <dgm:prSet phldrT="[Text]" custT="1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671"/>
            </a:spcAft>
            <a:defRPr/>
          </a:pPr>
          <a:r>
            <a:rPr lang="en-US" sz="1600" b="1"/>
            <a:t>1st Segmentation Based on End User Profile = </a:t>
          </a:r>
          <a:r>
            <a:rPr lang="en-US" sz="1600" b="1"/>
            <a:t>5,000,000</a:t>
          </a:r>
          <a:endParaRPr lang="en-US" sz="1600" b="1"/>
        </a:p>
      </dgm:t>
    </dgm:pt>
    <dgm:pt modelId="{0562E93E-D553-419B-B9B9-B4DEF963D9B5}" type="parTrans" cxnId="{669A0D7E-34A5-4FA4-8EAA-1E11F12F0247}">
      <dgm:prSet/>
      <dgm:spPr bwMode="auto"/>
      <dgm:t>
        <a:bodyPr/>
        <a:lstStyle/>
        <a:p>
          <a:pPr>
            <a:defRPr/>
          </a:pPr>
          <a:endParaRPr lang="en-US" sz="1600" b="1"/>
        </a:p>
      </dgm:t>
    </dgm:pt>
    <dgm:pt modelId="{D865AD14-5FC2-4FF9-98DE-C7FD954E611C}" type="sibTrans" cxnId="{669A0D7E-34A5-4FA4-8EAA-1E11F12F0247}">
      <dgm:prSet/>
      <dgm:spPr bwMode="auto"/>
      <dgm:t>
        <a:bodyPr/>
        <a:lstStyle/>
        <a:p>
          <a:pPr>
            <a:defRPr/>
          </a:pPr>
          <a:endParaRPr lang="en-US" sz="1600" b="1"/>
        </a:p>
      </dgm:t>
    </dgm:pt>
    <dgm:pt modelId="{A3799675-0243-408E-AE2F-D3B1D5015C9E}" type="node">
      <dgm:prSet phldrT="[Text]" custT="1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671"/>
            </a:spcAft>
            <a:defRPr/>
          </a:pPr>
          <a:r>
            <a:rPr lang="en-US" sz="1600" b="1"/>
            <a:t>2</a:t>
          </a:r>
          <a:r>
            <a:rPr lang="en-US" sz="1600" b="1" baseline="30000"/>
            <a:t>nd</a:t>
          </a:r>
          <a:r>
            <a:rPr lang="en-US" sz="1600" b="1"/>
            <a:t> Segmentation Based on End User Profile = 4,000,000</a:t>
          </a:r>
          <a:endParaRPr lang="en-US" sz="1600" b="1"/>
        </a:p>
      </dgm:t>
    </dgm:pt>
    <dgm:pt modelId="{31B43413-208C-4E90-8B5D-24313A334DA3}" type="parTrans" cxnId="{17BB39A6-80AD-41F0-8C59-08A1ECD05DFF}">
      <dgm:prSet/>
      <dgm:spPr bwMode="auto"/>
      <dgm:t>
        <a:bodyPr/>
        <a:lstStyle/>
        <a:p>
          <a:pPr>
            <a:defRPr/>
          </a:pPr>
          <a:endParaRPr lang="en-US" sz="1600" b="1"/>
        </a:p>
      </dgm:t>
    </dgm:pt>
    <dgm:pt modelId="{7F54FF81-BDD9-468E-84AE-9DA15192A619}" type="sibTrans" cxnId="{17BB39A6-80AD-41F0-8C59-08A1ECD05DFF}">
      <dgm:prSet/>
      <dgm:spPr bwMode="auto"/>
      <dgm:t>
        <a:bodyPr/>
        <a:lstStyle/>
        <a:p>
          <a:pPr>
            <a:defRPr/>
          </a:pPr>
          <a:endParaRPr lang="en-US" sz="1600" b="1"/>
        </a:p>
      </dgm:t>
    </dgm:pt>
    <dgm:pt modelId="{A7A9785A-7E87-420A-83A3-54030539A81B}" type="node">
      <dgm:prSet phldrT="[Text]" custT="1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671"/>
            </a:spcAft>
            <a:defRPr/>
          </a:pPr>
          <a:r>
            <a:rPr lang="en-US" sz="1600" b="1"/>
            <a:t>3rd Segmentation Based on End User Profile = </a:t>
          </a:r>
          <a:r>
            <a:rPr lang="en-US" sz="1600" b="1" i="0" u="none" strike="noStrike" cap="none" spc="0">
              <a:solidFill>
                <a:schemeClr val="tx1"/>
              </a:solidFill>
              <a:latin typeface="Calibri"/>
              <a:ea typeface="Arial"/>
              <a:cs typeface="Arial"/>
            </a:rPr>
            <a:t>3,000,000</a:t>
          </a:r>
          <a:endParaRPr lang="en-US" sz="1600" b="1"/>
        </a:p>
      </dgm:t>
    </dgm:pt>
    <dgm:pt modelId="{31F68E1D-7D47-42FA-B22D-9183D18EAB96}" type="parTrans" cxnId="{EB865FD7-FD22-41E2-8D6A-5CBF441209C8}">
      <dgm:prSet/>
      <dgm:spPr bwMode="auto"/>
      <dgm:t>
        <a:bodyPr/>
        <a:lstStyle/>
        <a:p>
          <a:pPr>
            <a:defRPr/>
          </a:pPr>
          <a:endParaRPr lang="en-US" sz="1600" b="1"/>
        </a:p>
      </dgm:t>
    </dgm:pt>
    <dgm:pt modelId="{40FE7878-A209-471D-815F-DF23EC81E41B}" type="sibTrans" cxnId="{EB865FD7-FD22-41E2-8D6A-5CBF441209C8}">
      <dgm:prSet/>
      <dgm:spPr bwMode="auto"/>
      <dgm:t>
        <a:bodyPr/>
        <a:lstStyle/>
        <a:p>
          <a:pPr>
            <a:defRPr/>
          </a:pPr>
          <a:endParaRPr lang="en-US" sz="1600" b="1"/>
        </a:p>
      </dgm:t>
    </dgm:pt>
    <dgm:pt modelId="{914B9B51-211F-46E2-842C-AAA8EE1A9FD3}" type="node">
      <dgm:prSet custT="1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671"/>
            </a:spcAft>
            <a:defRPr/>
          </a:pPr>
          <a:r>
            <a:rPr lang="en-US" sz="1600" b="1"/>
            <a:t>End Users in Beachhead Market = 600,000</a:t>
          </a:r>
          <a:endParaRPr/>
        </a:p>
      </dgm:t>
    </dgm:pt>
    <dgm:pt modelId="{0BC2DD22-3A10-4A27-9E2B-25F8717C0073}" type="parTrans" cxnId="{A478B8CC-E8B5-443B-81A5-9F0C281F3382}">
      <dgm:prSet/>
      <dgm:spPr bwMode="auto"/>
      <dgm:t>
        <a:bodyPr/>
        <a:lstStyle/>
        <a:p>
          <a:pPr>
            <a:defRPr/>
          </a:pPr>
          <a:endParaRPr lang="en-US" sz="1600" b="1"/>
        </a:p>
      </dgm:t>
    </dgm:pt>
    <dgm:pt modelId="{15E76723-4D35-4347-B1FC-D4BFCE2F2698}" type="sibTrans" cxnId="{A478B8CC-E8B5-443B-81A5-9F0C281F3382}">
      <dgm:prSet/>
      <dgm:spPr bwMode="auto"/>
      <dgm:t>
        <a:bodyPr/>
        <a:lstStyle/>
        <a:p>
          <a:pPr>
            <a:defRPr/>
          </a:pPr>
          <a:endParaRPr lang="en-US" sz="1600" b="1"/>
        </a:p>
      </dgm:t>
    </dgm:pt>
    <dgm:pt modelId="{2BB1011C-2FCD-4F10-819E-2BFBFAC5AFC6}" type="pres">
      <dgm:prSet presAssocID="{118B4CE9-7ECC-4286-BE6D-8BAE76D60390}" presName="Name0" presStyleCnt="0">
        <dgm:presLayoutVars>
          <dgm:dir val="norm"/>
          <dgm:animLvl val="lvl"/>
          <dgm:resizeHandles val="exact"/>
        </dgm:presLayoutVars>
      </dgm:prSet>
      <dgm:spPr bwMode="auto"/>
    </dgm:pt>
    <dgm:pt modelId="{739391CE-8E41-424C-B8D9-77974501EAED}" type="pres">
      <dgm:prSet presAssocID="{C8A4C563-E79E-474A-880A-8D62445DF277}" presName="Name8" presStyleCnt="0"/>
      <dgm:spPr bwMode="auto"/>
    </dgm:pt>
    <dgm:pt modelId="{8753EF79-94E7-49A1-AE61-96A8B5A715A4}" type="pres">
      <dgm:prSet presAssocID="{C8A4C563-E79E-474A-880A-8D62445DF277}" presName="level" presStyleLbl="node1" presStyleIdx="0" presStyleCnt="5">
        <dgm:presLayoutVars>
          <dgm:chMax val="1"/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en-US"/>
        </a:p>
      </dgm:t>
    </dgm:pt>
    <dgm:pt modelId="{A98E23B5-99C7-46A6-B97D-4B097FCCD679}" type="pres">
      <dgm:prSet presAssocID="{C8A4C563-E79E-474A-880A-8D62445DF277}" presName="levelTx" presStyleLbl="revTx" presStyleIdx="0" presStyleCnt="0">
        <dgm:presLayoutVars>
          <dgm:chMax val="1"/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en-US"/>
        </a:p>
      </dgm:t>
    </dgm:pt>
    <dgm:pt modelId="{30A1CED7-164F-48F4-B026-6CA691252820}" type="pres">
      <dgm:prSet presAssocID="{CF820139-9683-40B9-9455-96CA4AEB9369}" presName="Name8" presStyleCnt="0"/>
      <dgm:spPr bwMode="auto"/>
    </dgm:pt>
    <dgm:pt modelId="{46A172EA-DF4B-495C-84EB-0EEAD3B61C0B}" type="pres">
      <dgm:prSet presAssocID="{CF820139-9683-40B9-9455-96CA4AEB9369}" presName="level" presStyleLbl="node1" presStyleIdx="1" presStyleCnt="5">
        <dgm:presLayoutVars>
          <dgm:chMax val="1"/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en-US"/>
        </a:p>
      </dgm:t>
    </dgm:pt>
    <dgm:pt modelId="{779F4B80-9185-433A-9401-B577CC38B8A4}" type="pres">
      <dgm:prSet presAssocID="{CF820139-9683-40B9-9455-96CA4AEB9369}" presName="levelTx" presStyleLbl="revTx" presStyleIdx="0" presStyleCnt="0">
        <dgm:presLayoutVars>
          <dgm:chMax val="1"/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en-US"/>
        </a:p>
      </dgm:t>
    </dgm:pt>
    <dgm:pt modelId="{30CA4042-0AA1-4096-86B4-4539548CFFCD}" type="pres">
      <dgm:prSet presAssocID="{A3799675-0243-408E-AE2F-D3B1D5015C9E}" presName="Name8" presStyleCnt="0"/>
      <dgm:spPr bwMode="auto"/>
    </dgm:pt>
    <dgm:pt modelId="{2A24E7DF-735A-4138-B44A-738F2D865F81}" type="pres">
      <dgm:prSet presAssocID="{A3799675-0243-408E-AE2F-D3B1D5015C9E}" presName="level" presStyleLbl="node1" presStyleIdx="2" presStyleCnt="5">
        <dgm:presLayoutVars>
          <dgm:chMax val="1"/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en-US"/>
        </a:p>
      </dgm:t>
    </dgm:pt>
    <dgm:pt modelId="{92D4A18E-E68C-4AFF-BA0D-7B03CF0C5741}" type="pres">
      <dgm:prSet presAssocID="{A3799675-0243-408E-AE2F-D3B1D5015C9E}" presName="levelTx" presStyleLbl="revTx" presStyleIdx="0" presStyleCnt="0">
        <dgm:presLayoutVars>
          <dgm:chMax val="1"/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en-US"/>
        </a:p>
      </dgm:t>
    </dgm:pt>
    <dgm:pt modelId="{D0722525-4A1A-47B0-8596-20FDC4044A3A}" type="pres">
      <dgm:prSet presAssocID="{A7A9785A-7E87-420A-83A3-54030539A81B}" presName="Name8" presStyleCnt="0"/>
      <dgm:spPr bwMode="auto"/>
    </dgm:pt>
    <dgm:pt modelId="{FA7B6AD6-9434-4779-BE9F-8DB99821B616}" type="pres">
      <dgm:prSet presAssocID="{A7A9785A-7E87-420A-83A3-54030539A81B}" presName="level" presStyleLbl="node1" presStyleIdx="3" presStyleCnt="5">
        <dgm:presLayoutVars>
          <dgm:chMax val="1"/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en-US"/>
        </a:p>
      </dgm:t>
    </dgm:pt>
    <dgm:pt modelId="{212A76C2-5565-4B0C-8099-E6A2F338FC4C}" type="pres">
      <dgm:prSet presAssocID="{A7A9785A-7E87-420A-83A3-54030539A81B}" presName="levelTx" presStyleLbl="revTx" presStyleIdx="0" presStyleCnt="0">
        <dgm:presLayoutVars>
          <dgm:chMax val="1"/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en-US"/>
        </a:p>
      </dgm:t>
    </dgm:pt>
    <dgm:pt modelId="{7807FB33-B5FF-4D93-9623-0FBF9DD03782}" type="pres">
      <dgm:prSet presAssocID="{914B9B51-211F-46E2-842C-AAA8EE1A9FD3}" presName="Name8" presStyleCnt="0"/>
      <dgm:spPr bwMode="auto"/>
    </dgm:pt>
    <dgm:pt modelId="{7389F9D9-3109-453F-948C-73D704DEB372}" type="pres">
      <dgm:prSet presAssocID="{914B9B51-211F-46E2-842C-AAA8EE1A9FD3}" presName="level" presStyleLbl="node1" presStyleIdx="4" presStyleCnt="5">
        <dgm:presLayoutVars>
          <dgm:chMax val="1"/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en-US"/>
        </a:p>
      </dgm:t>
    </dgm:pt>
    <dgm:pt modelId="{8BA6F451-2B7E-42C6-8D74-FC36DC2880DD}" type="pres">
      <dgm:prSet presAssocID="{914B9B51-211F-46E2-842C-AAA8EE1A9FD3}" presName="levelTx" presStyleLbl="revTx" presStyleIdx="0" presStyleCnt="0">
        <dgm:presLayoutVars>
          <dgm:chMax val="1"/>
          <dgm:bulletEnabled val="1"/>
        </dgm:presLayoutVars>
      </dgm:prSet>
      <dgm:spPr bwMode="auto"/>
      <dgm:t>
        <a:bodyPr/>
        <a:lstStyle/>
        <a:p>
          <a:pPr>
            <a:defRPr/>
          </a:pPr>
          <a:endParaRPr lang="en-US"/>
        </a:p>
      </dgm:t>
    </dgm:pt>
  </dgm:ptLst>
  <dgm:cxnLst>
    <dgm:cxn modelId="{0FDB78B3-9113-4838-9C1D-79E61C99B020}" type="presOf" srcId="{C8A4C563-E79E-474A-880A-8D62445DF277}" destId="{A98E23B5-99C7-46A6-B97D-4B097FCCD679}" srcOrd="1" destOrd="0" presId="urn:microsoft.com/office/officeart/2005/8/layout/pyramid3"/>
    <dgm:cxn modelId="{37EFC0B1-658E-4B6A-AEAF-9F97D5D43874}" type="parOf" srcId="{118B4CE9-7ECC-4286-BE6D-8BAE76D60390}" destId="{C8A4C563-E79E-474A-880A-8D62445DF277}" srcOrd="0" destOrd="0" parTransId="{96D4402A-ACD2-4994-B782-18E633214378}" sibTransId="{857869A3-5D1B-4397-90B8-DB50CC061E14}"/>
    <dgm:cxn modelId="{EB865FD7-FD22-41E2-8D6A-5CBF441209C8}" type="parOf" srcId="{118B4CE9-7ECC-4286-BE6D-8BAE76D60390}" destId="{A7A9785A-7E87-420A-83A3-54030539A81B}" srcOrd="3" destOrd="0" parTransId="{31F68E1D-7D47-42FA-B22D-9183D18EAB96}" sibTransId="{40FE7878-A209-471D-815F-DF23EC81E41B}"/>
    <dgm:cxn modelId="{17BB39A6-80AD-41F0-8C59-08A1ECD05DFF}" type="parOf" srcId="{118B4CE9-7ECC-4286-BE6D-8BAE76D60390}" destId="{A3799675-0243-408E-AE2F-D3B1D5015C9E}" srcOrd="2" destOrd="0" parTransId="{31B43413-208C-4E90-8B5D-24313A334DA3}" sibTransId="{7F54FF81-BDD9-468E-84AE-9DA15192A619}"/>
    <dgm:cxn modelId="{95765D6A-6D07-4068-8216-06E601388C65}" type="presOf" srcId="{CF820139-9683-40B9-9455-96CA4AEB9369}" destId="{46A172EA-DF4B-495C-84EB-0EEAD3B61C0B}" srcOrd="0" destOrd="0" presId="urn:microsoft.com/office/officeart/2005/8/layout/pyramid3"/>
    <dgm:cxn modelId="{18D0704B-EE32-484F-AFAF-C57B488BF058}" type="presOf" srcId="{A3799675-0243-408E-AE2F-D3B1D5015C9E}" destId="{92D4A18E-E68C-4AFF-BA0D-7B03CF0C5741}" srcOrd="1" destOrd="0" presId="urn:microsoft.com/office/officeart/2005/8/layout/pyramid3"/>
    <dgm:cxn modelId="{9C56AA3C-13F9-44E5-9A98-A9EBB5385C64}" type="presOf" srcId="{914B9B51-211F-46E2-842C-AAA8EE1A9FD3}" destId="{8BA6F451-2B7E-42C6-8D74-FC36DC2880DD}" srcOrd="1" destOrd="0" presId="urn:microsoft.com/office/officeart/2005/8/layout/pyramid3"/>
    <dgm:cxn modelId="{01AC9D82-BE7F-4017-945A-38DF8CBA7796}" type="presOf" srcId="{118B4CE9-7ECC-4286-BE6D-8BAE76D60390}" destId="{2BB1011C-2FCD-4F10-819E-2BFBFAC5AFC6}" srcOrd="0" destOrd="0" presId="urn:microsoft.com/office/officeart/2005/8/layout/pyramid3"/>
    <dgm:cxn modelId="{2A6E667D-FF97-484A-8008-B03B0D685D1C}" type="presOf" srcId="{A7A9785A-7E87-420A-83A3-54030539A81B}" destId="{FA7B6AD6-9434-4779-BE9F-8DB99821B616}" srcOrd="0" destOrd="0" presId="urn:microsoft.com/office/officeart/2005/8/layout/pyramid3"/>
    <dgm:cxn modelId="{DB9F4827-EE32-426B-BC07-E6DFB686DB5D}" type="presOf" srcId="{CF820139-9683-40B9-9455-96CA4AEB9369}" destId="{779F4B80-9185-433A-9401-B577CC38B8A4}" srcOrd="1" destOrd="0" presId="urn:microsoft.com/office/officeart/2005/8/layout/pyramid3"/>
    <dgm:cxn modelId="{650F5A5E-3F6F-4202-BD1C-CDE7E467FA73}" type="presOf" srcId="{914B9B51-211F-46E2-842C-AAA8EE1A9FD3}" destId="{7389F9D9-3109-453F-948C-73D704DEB372}" srcOrd="0" destOrd="0" presId="urn:microsoft.com/office/officeart/2005/8/layout/pyramid3"/>
    <dgm:cxn modelId="{75A040C1-AD6F-4612-A6E3-2436ACEE8DD9}" type="presOf" srcId="{A3799675-0243-408E-AE2F-D3B1D5015C9E}" destId="{2A24E7DF-735A-4138-B44A-738F2D865F81}" srcOrd="0" destOrd="0" presId="urn:microsoft.com/office/officeart/2005/8/layout/pyramid3"/>
    <dgm:cxn modelId="{669A0D7E-34A5-4FA4-8EAA-1E11F12F0247}" type="parOf" srcId="{118B4CE9-7ECC-4286-BE6D-8BAE76D60390}" destId="{CF820139-9683-40B9-9455-96CA4AEB9369}" srcOrd="1" destOrd="0" parTransId="{0562E93E-D553-419B-B9B9-B4DEF963D9B5}" sibTransId="{D865AD14-5FC2-4FF9-98DE-C7FD954E611C}"/>
    <dgm:cxn modelId="{29426EBA-6645-4387-821C-0C5D93415A8F}" type="presOf" srcId="{C8A4C563-E79E-474A-880A-8D62445DF277}" destId="{8753EF79-94E7-49A1-AE61-96A8B5A715A4}" srcOrd="0" destOrd="0" presId="urn:microsoft.com/office/officeart/2005/8/layout/pyramid3"/>
    <dgm:cxn modelId="{A478B8CC-E8B5-443B-81A5-9F0C281F3382}" type="parOf" srcId="{118B4CE9-7ECC-4286-BE6D-8BAE76D60390}" destId="{914B9B51-211F-46E2-842C-AAA8EE1A9FD3}" srcOrd="4" destOrd="0" parTransId="{0BC2DD22-3A10-4A27-9E2B-25F8717C0073}" sibTransId="{15E76723-4D35-4347-B1FC-D4BFCE2F2698}"/>
    <dgm:cxn modelId="{F01D7FF8-3853-4DAA-BF80-FE14974EE10F}" type="presOf" srcId="{A7A9785A-7E87-420A-83A3-54030539A81B}" destId="{212A76C2-5565-4B0C-8099-E6A2F338FC4C}" srcOrd="1" destOrd="0" presId="urn:microsoft.com/office/officeart/2005/8/layout/pyramid3"/>
    <dgm:cxn modelId="{AE5C006E-D16B-415B-8A8C-8C4C26CC15D6}" type="presParOf" srcId="{2BB1011C-2FCD-4F10-819E-2BFBFAC5AFC6}" destId="{739391CE-8E41-424C-B8D9-77974501EAED}" srcOrd="0" destOrd="0" presId="urn:microsoft.com/office/officeart/2005/8/layout/pyramid3"/>
    <dgm:cxn modelId="{1CE160AF-F744-4F3F-B712-955B3C624925}" type="presParOf" srcId="{739391CE-8E41-424C-B8D9-77974501EAED}" destId="{8753EF79-94E7-49A1-AE61-96A8B5A715A4}" srcOrd="0" destOrd="0" presId="urn:microsoft.com/office/officeart/2005/8/layout/pyramid3"/>
    <dgm:cxn modelId="{FEFD379E-01EB-4554-9350-415D2C5E9285}" type="presParOf" srcId="{739391CE-8E41-424C-B8D9-77974501EAED}" destId="{A98E23B5-99C7-46A6-B97D-4B097FCCD679}" srcOrd="1" destOrd="0" presId="urn:microsoft.com/office/officeart/2005/8/layout/pyramid3"/>
    <dgm:cxn modelId="{6DEC8E89-E2FF-45D8-874B-9C9D8FC627B5}" type="presParOf" srcId="{2BB1011C-2FCD-4F10-819E-2BFBFAC5AFC6}" destId="{30A1CED7-164F-48F4-B026-6CA691252820}" srcOrd="1" destOrd="0" presId="urn:microsoft.com/office/officeart/2005/8/layout/pyramid3"/>
    <dgm:cxn modelId="{0502F178-2FE7-42C1-AFA8-ECC4FDBE78A6}" type="presParOf" srcId="{30A1CED7-164F-48F4-B026-6CA691252820}" destId="{46A172EA-DF4B-495C-84EB-0EEAD3B61C0B}" srcOrd="0" destOrd="0" presId="urn:microsoft.com/office/officeart/2005/8/layout/pyramid3"/>
    <dgm:cxn modelId="{76174706-1B21-45BD-B440-C01DD7803CAB}" type="presParOf" srcId="{30A1CED7-164F-48F4-B026-6CA691252820}" destId="{779F4B80-9185-433A-9401-B577CC38B8A4}" srcOrd="1" destOrd="0" presId="urn:microsoft.com/office/officeart/2005/8/layout/pyramid3"/>
    <dgm:cxn modelId="{88852B27-FD3E-4D4F-BDF3-5B5214841A2F}" type="presParOf" srcId="{2BB1011C-2FCD-4F10-819E-2BFBFAC5AFC6}" destId="{30CA4042-0AA1-4096-86B4-4539548CFFCD}" srcOrd="2" destOrd="0" presId="urn:microsoft.com/office/officeart/2005/8/layout/pyramid3"/>
    <dgm:cxn modelId="{E1E86ACC-4DC2-4E89-9E4E-A41C00536B88}" type="presParOf" srcId="{30CA4042-0AA1-4096-86B4-4539548CFFCD}" destId="{2A24E7DF-735A-4138-B44A-738F2D865F81}" srcOrd="0" destOrd="0" presId="urn:microsoft.com/office/officeart/2005/8/layout/pyramid3"/>
    <dgm:cxn modelId="{B29ED499-56FE-42A1-A4F1-E83628458723}" type="presParOf" srcId="{30CA4042-0AA1-4096-86B4-4539548CFFCD}" destId="{92D4A18E-E68C-4AFF-BA0D-7B03CF0C5741}" srcOrd="1" destOrd="0" presId="urn:microsoft.com/office/officeart/2005/8/layout/pyramid3"/>
    <dgm:cxn modelId="{BCEAC806-9A9A-4362-B3B8-3C361C46AEB2}" type="presParOf" srcId="{2BB1011C-2FCD-4F10-819E-2BFBFAC5AFC6}" destId="{D0722525-4A1A-47B0-8596-20FDC4044A3A}" srcOrd="3" destOrd="0" presId="urn:microsoft.com/office/officeart/2005/8/layout/pyramid3"/>
    <dgm:cxn modelId="{271BF642-E6E2-4803-9B32-0ACEC619C568}" type="presParOf" srcId="{D0722525-4A1A-47B0-8596-20FDC4044A3A}" destId="{FA7B6AD6-9434-4779-BE9F-8DB99821B616}" srcOrd="0" destOrd="0" presId="urn:microsoft.com/office/officeart/2005/8/layout/pyramid3"/>
    <dgm:cxn modelId="{75B9BE6C-7024-49CD-80F4-44118F9C02F0}" type="presParOf" srcId="{D0722525-4A1A-47B0-8596-20FDC4044A3A}" destId="{212A76C2-5565-4B0C-8099-E6A2F338FC4C}" srcOrd="1" destOrd="0" presId="urn:microsoft.com/office/officeart/2005/8/layout/pyramid3"/>
    <dgm:cxn modelId="{76F67240-C30E-481D-AA5F-EBB296FFC790}" type="presParOf" srcId="{2BB1011C-2FCD-4F10-819E-2BFBFAC5AFC6}" destId="{7807FB33-B5FF-4D93-9623-0FBF9DD03782}" srcOrd="4" destOrd="0" presId="urn:microsoft.com/office/officeart/2005/8/layout/pyramid3"/>
    <dgm:cxn modelId="{849E9126-5435-46B0-9A0B-27CC6AC3AE07}" type="presParOf" srcId="{7807FB33-B5FF-4D93-9623-0FBF9DD03782}" destId="{7389F9D9-3109-453F-948C-73D704DEB372}" srcOrd="0" destOrd="0" presId="urn:microsoft.com/office/officeart/2005/8/layout/pyramid3"/>
    <dgm:cxn modelId="{91F48748-78D2-4AA7-A9B8-F2E0C8326C7F}" type="presParOf" srcId="{7807FB33-B5FF-4D93-9623-0FBF9DD03782}" destId="{8BA6F451-2B7E-42C6-8D74-FC36DC2880D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246398412" name=""/>
      <dsp:cNvGrpSpPr/>
    </dsp:nvGrpSpPr>
    <dsp:grpSpPr bwMode="auto">
      <a:xfrm>
        <a:off x="0" y="0"/>
        <a:ext cx="6764270" cy="5418667"/>
        <a:chOff x="0" y="0"/>
        <a:chExt cx="6764270" cy="5418667"/>
      </a:xfrm>
    </dsp:grpSpPr>
    <dsp:sp modelId="{8753EF79-94E7-49A1-AE61-96A8B5A715A4}">
      <dsp:nvSpPr>
        <dsp:cNvPr id="0" name=""/>
        <dsp:cNvSpPr/>
      </dsp:nvSpPr>
      <dsp:spPr bwMode="auto">
        <a:xfrm rot="10800000" flipH="0" flipV="0">
          <a:off x="0" y="0"/>
          <a:ext cx="6764270" cy="1083733"/>
        </a:xfrm>
        <a:prstGeom prst="trapezoid">
          <a:avLst>
            <a:gd name="adj" fmla="val 62416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20320" tIns="20320" rIns="20320" bIns="20320" numCol="1" spcCol="0" rtlCol="0" fromWordArt="0" anchor="ctr" anchorCtr="0" forceAA="0" upright="0" compatLnSpc="0"/>
        <a:p>
          <a:pPr marL="0" indent="0" algn="ctr">
            <a:lnSpc>
              <a:spcPct val="90000"/>
            </a:lnSpc>
            <a:spcAft>
              <a:spcPts val="671"/>
            </a:spcAft>
            <a:defRPr/>
          </a:pPr>
          <a:r>
            <a:rPr lang="en-US" sz="1600" b="1"/>
            <a:t>Number of People In Your Largest Demographic or Psychographic Characteristic = 10,000,000</a:t>
          </a:r>
          <a:endParaRPr lang="en-US" sz="1600" b="1"/>
        </a:p>
      </dsp:txBody>
      <dsp:txXfrm rot="10800000">
        <a:off x="1183747" y="0"/>
        <a:ext cx="4396776" cy="1083733"/>
      </dsp:txXfrm>
    </dsp:sp>
    <dsp:sp modelId="{46A172EA-DF4B-495C-84EB-0EEAD3B61C0B}">
      <dsp:nvSpPr>
        <dsp:cNvPr id="0" name=""/>
        <dsp:cNvSpPr/>
      </dsp:nvSpPr>
      <dsp:spPr bwMode="auto">
        <a:xfrm rot="10800000" flipH="0" flipV="0">
          <a:off x="676427" y="1083733"/>
          <a:ext cx="5411416" cy="1083733"/>
        </a:xfrm>
        <a:prstGeom prst="trapezoid">
          <a:avLst>
            <a:gd name="adj" fmla="val 62416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20320" tIns="20320" rIns="20320" bIns="20320" numCol="1" spcCol="0" rtlCol="0" fromWordArt="0" anchor="ctr" anchorCtr="0" forceAA="0" upright="0" compatLnSpc="0"/>
        <a:p>
          <a:pPr marL="0" indent="0" algn="ctr">
            <a:lnSpc>
              <a:spcPct val="90000"/>
            </a:lnSpc>
            <a:spcAft>
              <a:spcPts val="671"/>
            </a:spcAft>
            <a:defRPr/>
          </a:pPr>
          <a:r>
            <a:rPr lang="en-US" sz="1600" b="1"/>
            <a:t>1st Segmentation Based on End User Profile = </a:t>
          </a:r>
          <a:r>
            <a:rPr lang="en-US" sz="1600" b="1"/>
            <a:t>5,000,000</a:t>
          </a:r>
          <a:endParaRPr lang="en-US" sz="1600" b="1"/>
        </a:p>
      </dsp:txBody>
      <dsp:txXfrm rot="10800000">
        <a:off x="1623425" y="1083733"/>
        <a:ext cx="3517420" cy="1083733"/>
      </dsp:txXfrm>
    </dsp:sp>
    <dsp:sp modelId="{2A24E7DF-735A-4138-B44A-738F2D865F81}">
      <dsp:nvSpPr>
        <dsp:cNvPr id="0" name=""/>
        <dsp:cNvSpPr/>
      </dsp:nvSpPr>
      <dsp:spPr bwMode="auto">
        <a:xfrm rot="10800000" flipH="0" flipV="0">
          <a:off x="1352854" y="2167466"/>
          <a:ext cx="4058562" cy="1083733"/>
        </a:xfrm>
        <a:prstGeom prst="trapezoid">
          <a:avLst>
            <a:gd name="adj" fmla="val 62416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20320" tIns="20320" rIns="20320" bIns="20320" numCol="1" spcCol="0" rtlCol="0" fromWordArt="0" anchor="ctr" anchorCtr="0" forceAA="0" upright="0" compatLnSpc="0"/>
        <a:p>
          <a:pPr marL="0" indent="0" algn="ctr">
            <a:lnSpc>
              <a:spcPct val="90000"/>
            </a:lnSpc>
            <a:spcAft>
              <a:spcPts val="671"/>
            </a:spcAft>
            <a:defRPr/>
          </a:pPr>
          <a:r>
            <a:rPr lang="en-US" sz="1600" b="1"/>
            <a:t>2</a:t>
          </a:r>
          <a:r>
            <a:rPr lang="en-US" sz="1600" b="1" baseline="30000"/>
            <a:t>nd</a:t>
          </a:r>
          <a:r>
            <a:rPr lang="en-US" sz="1600" b="1"/>
            <a:t> Segmentation Based on End User Profile = 4,000,000</a:t>
          </a:r>
          <a:endParaRPr lang="en-US" sz="1600" b="1"/>
        </a:p>
      </dsp:txBody>
      <dsp:txXfrm rot="10800000">
        <a:off x="2063102" y="2167466"/>
        <a:ext cx="2638065" cy="1083733"/>
      </dsp:txXfrm>
    </dsp:sp>
    <dsp:sp modelId="{FA7B6AD6-9434-4779-BE9F-8DB99821B616}">
      <dsp:nvSpPr>
        <dsp:cNvPr id="0" name=""/>
        <dsp:cNvSpPr/>
      </dsp:nvSpPr>
      <dsp:spPr bwMode="auto">
        <a:xfrm rot="10800000" flipH="0" flipV="0">
          <a:off x="2029281" y="3251200"/>
          <a:ext cx="2705708" cy="1083733"/>
        </a:xfrm>
        <a:prstGeom prst="trapezoid">
          <a:avLst>
            <a:gd name="adj" fmla="val 62416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20320" tIns="20320" rIns="20320" bIns="20320" numCol="1" spcCol="0" rtlCol="0" fromWordArt="0" anchor="ctr" anchorCtr="0" forceAA="0" upright="0" compatLnSpc="0"/>
        <a:p>
          <a:pPr marL="0" indent="0" algn="ctr">
            <a:lnSpc>
              <a:spcPct val="90000"/>
            </a:lnSpc>
            <a:spcAft>
              <a:spcPts val="671"/>
            </a:spcAft>
            <a:defRPr/>
          </a:pPr>
          <a:r>
            <a:rPr lang="en-US" sz="1600" b="1"/>
            <a:t>3rd Segmentation Based on End User Profile = </a:t>
          </a:r>
          <a:r>
            <a:rPr lang="en-US" sz="1600" b="1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rPr>
            <a:t>3,000,000</a:t>
          </a:r>
          <a:endParaRPr lang="en-US" sz="1600" b="1"/>
        </a:p>
      </dsp:txBody>
      <dsp:txXfrm rot="10800000">
        <a:off x="2502780" y="3251200"/>
        <a:ext cx="1758710" cy="1083733"/>
      </dsp:txXfrm>
    </dsp:sp>
    <dsp:sp modelId="{7389F9D9-3109-453F-948C-73D704DEB372}">
      <dsp:nvSpPr>
        <dsp:cNvPr id="0" name=""/>
        <dsp:cNvSpPr/>
      </dsp:nvSpPr>
      <dsp:spPr bwMode="auto">
        <a:xfrm rot="10800000" flipH="0" flipV="0">
          <a:off x="2705708" y="4334933"/>
          <a:ext cx="1352854" cy="1083733"/>
        </a:xfrm>
        <a:prstGeom prst="trapezoid">
          <a:avLst>
            <a:gd name="adj" fmla="val 62416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20320" tIns="20320" rIns="20320" bIns="20320" numCol="1" spcCol="0" rtlCol="0" fromWordArt="0" anchor="ctr" anchorCtr="0" forceAA="0" upright="0" compatLnSpc="0"/>
        <a:p>
          <a:pPr marL="0" indent="0" algn="ctr">
            <a:lnSpc>
              <a:spcPct val="90000"/>
            </a:lnSpc>
            <a:spcAft>
              <a:spcPts val="671"/>
            </a:spcAft>
            <a:defRPr/>
          </a:pPr>
          <a:r>
            <a:rPr lang="en-US" sz="1600" b="1"/>
            <a:t>End Users in Beachhead Market = 600,000</a:t>
          </a:r>
          <a:endParaRPr/>
        </a:p>
      </dsp:txBody>
      <dsp:txXfrm rot="10800000">
        <a:off x="2705708" y="4334933"/>
        <a:ext cx="1352854" cy="108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 type="node"/>
        <dgm:pt modelId="2" type="node"/>
      </dgm:ptLst>
      <dgm:cxnLst>
        <dgm:cxn modelId="3" type="parOf" srcId="0" destId="1" srcOrd="0" destOrd="0"/>
        <dgm:cxn modelId="4" type="parOf" srcId="0" destId="2" srcOrd="1" destOrd="0"/>
      </dgm:cxnLst>
      <dgm:bg/>
      <dgm:whole/>
    </dgm:dataModel>
  </dgm:styleData>
  <dgm:clrData>
    <dgm:dataModel>
      <dgm:ptLst>
        <dgm:pt modelId="0" type="doc"/>
        <dgm:pt modelId="1" type="node"/>
        <dgm:pt modelId="2" type="node"/>
        <dgm:pt modelId="3" type="node"/>
        <dgm:pt modelId="4" type="node"/>
      </dgm:ptLst>
      <dgm:cxnLst>
        <dgm:cxn modelId="5" type="parOf" srcId="0" destId="1" srcOrd="0" destOrd="0"/>
        <dgm:cxn modelId="6" type="parOf" srcId="0" destId="2" srcOrd="1" destOrd="0"/>
        <dgm:cxn modelId="7" type="parOf" srcId="0" destId="3" srcOrd="2" destOrd="0"/>
        <dgm:cxn modelId="8" type="parOf" srcId="0" destId="4" srcOrd="3" destOrd="0"/>
      </dgm:cxnLst>
      <dgm:bg/>
      <dgm:whole/>
    </dgm:dataModel>
  </dgm:clrData>
  <dgm:layoutNode name="Name0">
    <dgm:shape rot="0.000000" type="none" r:blip="" blipPhldr="0" lkTxEntry="0" zOrderOff="0" hideGeom="0">
      <dgm:adjLst/>
    </dgm:shape>
    <dgm:presOf/>
    <dgm:ruleLst/>
    <dgm:varLst>
      <dgm:dir val="norm"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choose name="Name4">
      <dgm:if name="Name5" axis="root des" ptType="all node" func="maxDepth" arg="none" op="gte" val="2">
        <dgm:constrLst>
          <dgm:constr type="primFontSz" for="des" forName="levelTx" ptType="all" refPtType="all" refType="none" refFor="self" op="equ" fact="1.000000" val="0"/>
          <dgm:constr type="secFontSz" for="des" forName="acctTx" ptType="all" refPtType="all" refType="none" refFor="self" op="equ" fact="1.000000" val="0"/>
          <dgm:constr type="pyraAcctRatio" for="self" ptType="all" refPtType="all" refType="none" refFor="self" op="none" fact="1.000000" val="0.32000000000000001"/>
        </dgm:constrLst>
      </dgm:if>
      <dgm:else name="Name6">
        <dgm:constrLst>
          <dgm:constr type="primFontSz" for="des" forName="levelTx" ptType="all" refPtType="all" refType="none" refFor="self" op="equ" fact="1.000000" val="0"/>
          <dgm:constr type="secFontSz" for="des" forName="acctTx" ptType="all" refPtType="all" refType="none" refFor="self" op="equ" fact="1.000000" val="0"/>
          <dgm:constr type="pyraAcctRatio" for="self" ptType="all" refPtType="all" refType="none" refFor="self" op="none" fact="1.000000" val="0"/>
        </dgm:constrLst>
      </dgm:else>
    </dgm:choose>
    <dgm:forEach name="Name7" axis="ch" ptType="node">
      <dgm:layoutNode name="Name8">
        <dgm:alg type="composite">
          <dgm:param type="horzAlign" val="none"/>
        </dgm:alg>
        <dgm:shape rot="0.000000" type="none" r:blip="" blipPhldr="0" lkTxEntry="0" zOrderOff="0" hideGeom="0">
          <dgm:adjLst/>
        </dgm:shape>
        <dgm:presOf/>
        <dgm:ruleLst/>
        <dgm:choose name="Name9">
          <dgm:if name="Name10" axis="self" ptType="node" func="revPos" arg="none" op="equ" val="1">
            <dgm:constrLst>
              <dgm:constr type="ctrX" for="ch" forName="acctBkgd" ptType="all" refPtType="all" refType="none" refFor="self" op="none" fact="1.000000" val="1"/>
              <dgm:constr type="ctrY" for="ch" forName="acctBkgd" ptType="all" refPtType="all" refType="none" refFor="self" op="none" fact="1.000000" val="1"/>
              <dgm:constr type="w" for="ch" forName="acctBkgd" ptType="all" refPtType="all" refType="none" refFor="self" op="none" fact="1.000000" val="1"/>
              <dgm:constr type="h" for="ch" forName="acctBkgd" ptType="all" refPtType="all" refType="none" refFor="self" op="none" fact="1.000000" val="1"/>
              <dgm:constr type="ctrX" for="ch" forName="acctTx" ptType="all" refPtType="all" refType="none" refFor="self" op="none" fact="1.000000" val="1"/>
              <dgm:constr type="ctrY" for="ch" forName="acctTx" ptType="all" refPtType="all" refType="none" refFor="self" op="none" fact="1.000000" val="1"/>
              <dgm:constr type="w" for="ch" forName="acctTx" ptType="all" refPtType="all" refType="none" refFor="self" op="none" fact="1.000000" val="1"/>
              <dgm:constr type="h" for="ch" forName="acctTx" ptType="all" refPtType="all" refType="none" refFor="self" op="none" fact="1.000000" val="1"/>
              <dgm:constr type="ctrX" for="ch" forName="level" ptType="all" refPtType="all" refType="none" refFor="self" op="none" fact="1.000000" val="1"/>
              <dgm:constr type="ctrY" for="ch" forName="level" ptType="all" refPtType="all" refType="none" refFor="self" op="none" fact="1.000000" val="1"/>
              <dgm:constr type="w" for="ch" forName="level" ptType="all" refPtType="all" refType="none" refFor="self" op="none" fact="1.000000" val="1"/>
              <dgm:constr type="h" for="ch" forName="level" ptType="all" refPtType="all" refType="none" refFor="self" op="none" fact="1.000000" val="1"/>
              <dgm:constr type="ctrX" for="ch" forName="levelTx" ptType="all" refPtType="all" refType="ctrX" refFor="ch" refForName="level" op="none" fact="1.000000" val="0"/>
              <dgm:constr type="ctrY" for="ch" forName="levelTx" ptType="all" refPtType="all" refType="ctrY" refFor="ch" refForName="level" op="none" fact="1.000000" val="0"/>
              <dgm:constr type="w" for="ch" forName="levelTx" ptType="all" refPtType="all" refType="w" refFor="ch" refForName="level" op="none" fact="1.000000" val="0"/>
              <dgm:constr type="h" for="ch" forName="levelTx" ptType="all" refPtType="all" refType="h" refFor="ch" refForName="level" op="none" fact="1.000000" val="0"/>
            </dgm:constrLst>
          </dgm:if>
          <dgm:else name="Name11">
            <dgm:constrLst>
              <dgm:constr type="ctrX" for="ch" forName="acctBkgd" ptType="all" refPtType="all" refType="none" refFor="self" op="none" fact="1.000000" val="1"/>
              <dgm:constr type="ctrY" for="ch" forName="acctBkgd" ptType="all" refPtType="all" refType="none" refFor="self" op="none" fact="1.000000" val="1"/>
              <dgm:constr type="w" for="ch" forName="acctBkgd" ptType="all" refPtType="all" refType="none" refFor="self" op="none" fact="1.000000" val="1"/>
              <dgm:constr type="h" for="ch" forName="acctBkgd" ptType="all" refPtType="all" refType="none" refFor="self" op="none" fact="1.000000" val="1"/>
              <dgm:constr type="ctrX" for="ch" forName="acctTx" ptType="all" refPtType="all" refType="none" refFor="self" op="none" fact="1.000000" val="1"/>
              <dgm:constr type="ctrY" for="ch" forName="acctTx" ptType="all" refPtType="all" refType="none" refFor="self" op="none" fact="1.000000" val="1"/>
              <dgm:constr type="w" for="ch" forName="acctTx" ptType="all" refPtType="all" refType="none" refFor="self" op="none" fact="1.000000" val="1"/>
              <dgm:constr type="h" for="ch" forName="acctTx" ptType="all" refPtType="all" refType="none" refFor="self" op="none" fact="1.000000" val="1"/>
              <dgm:constr type="ctrX" for="ch" forName="level" ptType="all" refPtType="all" refType="none" refFor="self" op="none" fact="1.000000" val="1"/>
              <dgm:constr type="ctrY" for="ch" forName="level" ptType="all" refPtType="all" refType="none" refFor="self" op="none" fact="1.000000" val="1"/>
              <dgm:constr type="w" for="ch" forName="level" ptType="all" refPtType="all" refType="none" refFor="self" op="none" fact="1.000000" val="1"/>
              <dgm:constr type="h" for="ch" forName="level" ptType="all" refPtType="all" refType="none" refFor="self" op="none" fact="1.000000" val="1"/>
              <dgm:constr type="ctrX" for="ch" forName="levelTx" ptType="all" refPtType="all" refType="ctrX" refFor="ch" refForName="level" op="none" fact="1.000000" val="0"/>
              <dgm:constr type="ctrY" for="ch" forName="levelTx" ptType="all" refPtType="all" refType="ctrY" refFor="ch" refForName="level" op="none" fact="1.000000" val="0"/>
              <dgm:constr type="w" for="ch" forName="levelTx" ptType="all" refPtType="all" refType="w" refFor="ch" refForName="level" op="none" fact="0.650000" val="0"/>
              <dgm:constr type="h" for="ch" forName="levelTx" ptType="all" refPtType="all" refType="h" refFor="ch" refForName="level" op="none" fact="1.000000" val="0"/>
            </dgm:constrLst>
          </dgm:else>
        </dgm:choose>
        <dgm:choose name="Name12">
          <dgm:if name="Name13" axis="ch" ptType="node" func="cnt" arg="none" op="gte" val="1">
            <dgm:layoutNode name="acctBkgd" styleLbl="alignAcc1">
              <dgm:alg type="sp"/>
              <dgm:shape rot="0.000000" type="nonIsoscelesTrapezoid" r:blip="" blipPhldr="0" lkTxEntry="0" zOrderOff="0" hideGeom="0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alg type="tx">
                <dgm:param type="stBulletLvl" val="1"/>
                <dgm:param type="txAnchorVertCh" val="t"/>
              </dgm:alg>
              <dgm:shape rot="0.000000" type="nonIsoscelesTrapezoid" r:blip="" blipPhldr="0" lkTxEntry="0" zOrderOff="0" hideGeom="1">
                <dgm:adjLst/>
              </dgm:shape>
              <dgm:presOf axis="des" ptType="node"/>
              <dgm:constrLst>
                <dgm:constr type="secFontSz" for="self" ptType="all" refPtType="all" refType="none" refFor="self" op="none" fact="1.000000" val="65"/>
                <dgm:constr type="primFontSz" for="self" ptType="all" refPtType="all" refType="secFontSz" refFor="self" op="none" fact="1.000000" val="0"/>
                <dgm:constr type="tMarg" for="self" ptType="all" refPtType="all" refType="secFontSz" refFor="self" op="none" fact="0.300000" val="0"/>
                <dgm:constr type="bMarg" for="self" ptType="all" refPtType="all" refType="secFontSz" refFor="self" op="none" fact="0.300000" val="0"/>
                <dgm:constr type="lMarg" for="self" ptType="all" refPtType="all" refType="secFontSz" refFor="self" op="none" fact="0.300000" val="0"/>
                <dgm:constr type="rMarg" for="self" ptType="all" refPtType="all" refType="secFontSz" refFor="self" op="none" fact="0.300000" val="0"/>
              </dgm:constrLst>
              <dgm:ruleLst>
                <dgm:rule type="secFontSz" for="self" ptType="all" val="5" fact="NaN" max="NaN"/>
              </dgm:ruleLst>
              <dgm:varLst>
                <dgm:bulletEnabled val="1"/>
              </dgm:varLst>
            </dgm:layoutNode>
          </dgm:if>
          <dgm:else name="Name14"/>
        </dgm:choose>
        <dgm:layoutNode name="level">
          <dgm:alg type="sp"/>
          <dgm:shape rot="0.000000" type="trapezoid" r:blip="" blipPhldr="0" lkTxEntry="0" zOrderOff="0" hideGeom="0">
            <dgm:adjLst/>
          </dgm:shape>
          <dgm:presOf axis="self"/>
          <dgm:constrLst>
            <dgm:constr type="h" for="self" ptType="all" refPtType="all" refType="none" refFor="self" op="none" fact="1.000000" val="500"/>
            <dgm:constr type="w" for="self" ptType="all" refPtType="all" refType="none" refFor="self" op="none" fact="1.000000" val="1"/>
          </dgm:constrLst>
          <dgm:ruleLst/>
          <dgm:varLst>
            <dgm:chMax val="1"/>
            <dgm:bulletEnabled val="1"/>
          </dgm:varLst>
        </dgm:layoutNode>
        <dgm:layoutNode name="levelTx" styleLbl="revTx">
          <dgm:alg type="tx"/>
          <dgm:shape rot="0.000000" type="rect" r:blip="" blipPhldr="0" lkTxEntry="0" zOrderOff="0" hideGeom="1">
            <dgm:adjLst/>
          </dgm:shape>
          <dgm:presOf axis="self"/>
          <dgm:constrLst>
            <dgm:constr type="tMarg" for="self" ptType="all" refPtType="all" refType="primFontSz" refFor="self" op="none" fact="0.100000" val="0"/>
            <dgm:constr type="bMarg" for="self" ptType="all" refPtType="all" refType="primFontSz" refFor="self" op="none" fact="0.100000" val="0"/>
            <dgm:constr type="lMarg" for="self" ptType="all" refPtType="all" refType="primFontSz" refFor="self" op="none" fact="0.100000" val="0"/>
            <dgm:constr type="rMarg" for="self" ptType="all" refPtType="all" refType="primFontSz" refFor="self" op="none" fact="0.100000" val="0"/>
            <dgm:constr type="primFontSz" for="self" ptType="all" refPtType="all" refType="none" refFor="self" op="none" fact="1.000000" val="65"/>
          </dgm:constrLst>
          <dgm:ruleLst>
            <dgm:rule type="primFontSz" for="self" ptType="all" val="5" fact="NaN" max="NaN"/>
          </dgm:ruleLst>
          <dgm:varLst>
            <dgm:chMax val="1"/>
            <dgm:bulletEnabled val="1"/>
          </dgm:var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2D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1D1">
    <dgm:scene3d>
      <a:camera prst="orthographicFront"/>
      <a:lightRig rig="threePt" dir="t"/>
    </dgm:scene3d>
    <dgm:sp3d/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ven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1165B7-DA0A-B091-DD9F-44E91099546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68C5075-8DC5-4F33-9161-BF03499C7973}" type="datetimeFigureOut">
              <a:rPr lang="en-US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FC3F85-8D8A-4A34-BCD1-9FC108FB54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68C5075-8DC5-4F33-9161-BF03499C7973}" type="datetimeFigureOut">
              <a:rPr lang="en-US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FC3F85-8D8A-4A34-BCD1-9FC108FB54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68C5075-8DC5-4F33-9161-BF03499C7973}" type="datetimeFigureOut">
              <a:rPr lang="en-US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FC3F85-8D8A-4A34-BCD1-9FC108FB54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68C5075-8DC5-4F33-9161-BF03499C7973}" type="datetimeFigureOut">
              <a:rPr lang="en-US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FC3F85-8D8A-4A34-BCD1-9FC108FB54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68C5075-8DC5-4F33-9161-BF03499C7973}" type="datetimeFigureOut">
              <a:rPr lang="en-US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FC3F85-8D8A-4A34-BCD1-9FC108FB54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68C5075-8DC5-4F33-9161-BF03499C7973}" type="datetimeFigureOut">
              <a:rPr lang="en-US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FC3F85-8D8A-4A34-BCD1-9FC108FB54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68C5075-8DC5-4F33-9161-BF03499C7973}" type="datetimeFigureOut">
              <a:rPr lang="en-US"/>
              <a:t>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FC3F85-8D8A-4A34-BCD1-9FC108FB54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68C5075-8DC5-4F33-9161-BF03499C7973}" type="datetimeFigureOut">
              <a:rPr lang="en-US"/>
              <a:t>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FC3F85-8D8A-4A34-BCD1-9FC108FB54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68C5075-8DC5-4F33-9161-BF03499C7973}" type="datetimeFigureOut">
              <a:rPr lang="en-US"/>
              <a:t>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FC3F85-8D8A-4A34-BCD1-9FC108FB54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68C5075-8DC5-4F33-9161-BF03499C7973}" type="datetimeFigureOut">
              <a:rPr lang="en-US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FC3F85-8D8A-4A34-BCD1-9FC108FB54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68C5075-8DC5-4F33-9161-BF03499C7973}" type="datetimeFigureOut">
              <a:rPr lang="en-US"/>
              <a:t>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FC3F85-8D8A-4A34-BCD1-9FC108FB54B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8C5075-8DC5-4F33-9161-BF03499C7973}" type="datetimeFigureOut">
              <a:rPr lang="en-US"/>
              <a:t>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FC3F85-8D8A-4A34-BCD1-9FC108FB54B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Relationship Id="rId8" Type="http://schemas.openxmlformats.org/officeDocument/2006/relationships/hyperlink" Target="https://www.nature.com/articles/d41586-021-03567-3" TargetMode="External"/><Relationship Id="rId9" Type="http://schemas.openxmlformats.org/officeDocument/2006/relationships/hyperlink" Target="https://www.science.org/content/article/first-us-private-sector-employs-nearly-many-phds-schools-do" TargetMode="External"/><Relationship Id="rId10" Type="http://schemas.openxmlformats.org/officeDocument/2006/relationships/hyperlink" Target="https://eprints.gla.ac.uk/252471/" TargetMode="External"/><Relationship Id="rId11" Type="http://schemas.openxmlformats.org/officeDocument/2006/relationships/hyperlink" Target="https://fdslive.oup.com/www.oup.com/academic/pdf/Researchers-and-AI-survey-findings.pdf" TargetMode="External"/><Relationship Id="rId12" Type="http://schemas.openxmlformats.org/officeDocument/2006/relationships/hyperlink" Target="https://pmc.ncbi.nlm.nih.gov/articles/PMC9046901" TargetMode="External"/><Relationship Id="rId13" Type="http://schemas.openxmlformats.org/officeDocument/2006/relationships/hyperlink" Target="https://www.adscientificindex.com/h-index-rankings/" TargetMode="External"/><Relationship Id="rId14" Type="http://schemas.openxmlformats.org/officeDocument/2006/relationships/hyperlink" Target="https://ec.europa.eu/eurostat/statistics-explained/index.php?title=R%26D_personnel#Researchers" TargetMode="External"/><Relationship Id="rId15" Type="http://schemas.openxmlformats.org/officeDocument/2006/relationships/hyperlink" Target="https://www.edithlaszny.eu/WorkProductList/WUR/OnSemanticWeb/pdf/nature20230927_AI_and_science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>
            <a:graphicFrameLocks xmlns:a="http://schemas.openxmlformats.org/drawingml/2006/main"/>
          </p:cNvGraphicFramePr>
          <p:nvPr/>
        </p:nvGraphicFramePr>
        <p:xfrm>
          <a:off x="383827" y="1160236"/>
          <a:ext cx="6764270" cy="5418667"/>
          <a:chOff x="0" y="0"/>
          <a:chExt cx="676427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  <p:sp>
        <p:nvSpPr>
          <p:cNvPr id="11" name="Rectangle 10"/>
          <p:cNvSpPr/>
          <p:nvPr/>
        </p:nvSpPr>
        <p:spPr bwMode="auto">
          <a:xfrm flipH="0" flipV="0">
            <a:off x="6531440" y="2269976"/>
            <a:ext cx="5603437" cy="9604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/>
              <a:t>Based on End User Profile Characteristic</a:t>
            </a:r>
            <a:r>
              <a:rPr lang="en-US" sz="1200"/>
              <a:t>: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Academic Researchers working in Academia</a:t>
            </a:r>
            <a:endParaRPr sz="1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200" b="1"/>
              <a:t>% of Previous Segment:</a:t>
            </a:r>
            <a:r>
              <a:rPr lang="en-US" sz="1200"/>
              <a:t> 50%</a:t>
            </a:r>
            <a:endParaRPr sz="1200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/>
              <a:t>Assumption(s):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Approximately 50% of the researchers work in Academia per the below</a:t>
            </a:r>
            <a:endParaRPr sz="1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200" b="1"/>
              <a:t>Source(s):</a:t>
            </a:r>
            <a:r>
              <a:rPr lang="en-US" sz="1200"/>
              <a:t> </a:t>
            </a:r>
            <a:r>
              <a:rPr lang="en-US" sz="1100"/>
              <a:t> </a:t>
            </a:r>
            <a:r>
              <a:rPr lang="en-US" sz="9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8" tooltip="https://www.nature.com/articles/d41586-021-03567-3"/>
              </a:rPr>
              <a:t>https://www.nature.com/articles/d41586-021-03567-3</a:t>
            </a:r>
            <a:endParaRPr lang="en-US" sz="1100"/>
          </a:p>
          <a:p>
            <a:pPr>
              <a:defRPr/>
            </a:pPr>
            <a:r>
              <a:rPr lang="en-US" sz="9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9" tooltip="https://www.science.org/content/article/first-us-private-sector-employs-nearly-many-phds-schools-do"/>
              </a:rPr>
              <a:t>https://www.science.org/content/article/first-us-private-sector-employs-nearly-many-phds-schools-do</a:t>
            </a:r>
            <a:endParaRPr lang="en-US" sz="11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 bwMode="auto">
          <a:xfrm flipH="0" flipV="0">
            <a:off x="4661856" y="5613460"/>
            <a:ext cx="6324680" cy="9604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/>
              <a:t>Based on End User Profile Characteristic:</a:t>
            </a:r>
            <a:r>
              <a:rPr lang="en-US" sz="1200"/>
              <a:t> Early adopters of advanced AI tools</a:t>
            </a:r>
            <a:endParaRPr sz="1200"/>
          </a:p>
          <a:p>
            <a:pPr>
              <a:defRPr/>
            </a:pPr>
            <a:r>
              <a:rPr lang="en-US" sz="1200" b="1"/>
              <a:t>% of Previous Segment:</a:t>
            </a:r>
            <a:r>
              <a:rPr lang="en-US" sz="1200"/>
              <a:t> 20%</a:t>
            </a:r>
            <a:endParaRPr sz="1200"/>
          </a:p>
          <a:p>
            <a:pPr>
              <a:defRPr/>
            </a:pPr>
            <a:r>
              <a:rPr lang="en-US" sz="1200" b="1"/>
              <a:t>Assumption(s):</a:t>
            </a:r>
            <a:r>
              <a:rPr lang="en-US" sz="1200"/>
              <a:t> We can consider that a 20% of the researchers are early adopters</a:t>
            </a:r>
            <a:endParaRPr sz="1200"/>
          </a:p>
          <a:p>
            <a:pPr>
              <a:defRPr/>
            </a:pPr>
            <a:r>
              <a:rPr lang="en-US" sz="1200" b="1"/>
              <a:t>Source(s):</a:t>
            </a:r>
            <a:r>
              <a:rPr lang="en-US" sz="1100"/>
              <a:t>  </a:t>
            </a:r>
            <a:r>
              <a:rPr lang="en-US" sz="11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10" tooltip="https://eprints.gla.ac.uk/252471/"/>
              </a:rPr>
              <a:t>https://eprints.gla.ac.uk/252471/</a:t>
            </a:r>
            <a:endParaRPr lang="en-US" sz="1100"/>
          </a:p>
          <a:p>
            <a:pPr>
              <a:defRPr/>
            </a:pPr>
            <a:r>
              <a:rPr lang="en-US" sz="9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11" tooltip="https://fdslive.oup.com/www.oup.com/academic/pdf/Researchers-and-AI-survey-findings.pdf"/>
              </a:rPr>
              <a:t>https://fdslive.oup.com/www.oup.com/academic/pdf/Researchers-and-AI-survey-findings.pdf</a:t>
            </a:r>
            <a:r>
              <a:rPr lang="en-US" sz="9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200"/>
          </a:p>
        </p:txBody>
      </p:sp>
      <p:sp>
        <p:nvSpPr>
          <p:cNvPr id="15" name="Rectangle 14"/>
          <p:cNvSpPr/>
          <p:nvPr/>
        </p:nvSpPr>
        <p:spPr bwMode="auto">
          <a:xfrm flipH="0" flipV="0">
            <a:off x="5898231" y="3271769"/>
            <a:ext cx="6237726" cy="1143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/>
              <a:t>Based on End User Profile Characteristic:</a:t>
            </a:r>
            <a:r>
              <a:rPr lang="en-US" sz="1200"/>
              <a:t> Researchers using digital research tools</a:t>
            </a:r>
            <a:endParaRPr sz="1200"/>
          </a:p>
          <a:p>
            <a:pPr>
              <a:defRPr/>
            </a:pPr>
            <a:r>
              <a:rPr lang="en-US" sz="1200" b="1"/>
              <a:t>% of Previous Segment:</a:t>
            </a:r>
            <a:r>
              <a:rPr lang="en-US" sz="1200"/>
              <a:t> 80%</a:t>
            </a:r>
            <a:endParaRPr sz="1200"/>
          </a:p>
          <a:p>
            <a:pPr>
              <a:defRPr/>
            </a:pPr>
            <a:r>
              <a:rPr lang="en-US" sz="1200" b="1"/>
              <a:t>Assumption(s) for Calculation:</a:t>
            </a:r>
            <a:r>
              <a:rPr lang="en-US" sz="1200"/>
              <a:t> We can assume an estimate of 85% of the researchers are using digital research tools</a:t>
            </a:r>
            <a:endParaRPr sz="1200"/>
          </a:p>
          <a:p>
            <a:pPr>
              <a:defRPr/>
            </a:pPr>
            <a:r>
              <a:rPr lang="en-US" sz="1200" b="1"/>
              <a:t>Source(s)</a:t>
            </a:r>
            <a:r>
              <a:rPr lang="en-US" sz="1100"/>
              <a:t>:</a:t>
            </a:r>
            <a:r>
              <a:rPr lang="en-US" sz="900"/>
              <a:t> </a:t>
            </a:r>
            <a:r>
              <a:rPr lang="en-US" sz="9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11" tooltip="https://fdslive.oup.com/www.oup.com/academic/pdf/Researchers-and-AI-survey-findings.pdf"/>
              </a:rPr>
              <a:t>https://fdslive.oup.com/www.oup.com/academic/pdf/Researchers-and-AI-survey-findings.pdf</a:t>
            </a:r>
            <a:r>
              <a:rPr lang="en-US" sz="900"/>
              <a:t> </a:t>
            </a:r>
            <a:endParaRPr lang="en-US" sz="900"/>
          </a:p>
          <a:p>
            <a:pPr>
              <a:defRPr/>
            </a:pPr>
            <a:r>
              <a:rPr lang="en-US" sz="9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12" tooltip="https://pmc.ncbi.nlm.nih.gov/articles/PMC9046901"/>
              </a:rPr>
              <a:t>https://pmc.ncbi.nlm.nih.gov/articles/PMC9046901</a:t>
            </a:r>
            <a:endParaRPr lang="en-US" sz="900"/>
          </a:p>
        </p:txBody>
      </p:sp>
      <p:sp>
        <p:nvSpPr>
          <p:cNvPr id="16" name="Rectangle 15"/>
          <p:cNvSpPr/>
          <p:nvPr/>
        </p:nvSpPr>
        <p:spPr bwMode="auto">
          <a:xfrm flipH="0" flipV="0">
            <a:off x="7149422" y="1100609"/>
            <a:ext cx="4878059" cy="1143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/>
              <a:t>Based on End User Profile Characteristic: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Globally distributed academic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researchers</a:t>
            </a:r>
            <a:endParaRPr sz="1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200" b="1"/>
              <a:t>Assumption(s)</a:t>
            </a:r>
            <a:r>
              <a:rPr lang="en-US" sz="1200"/>
              <a:t>: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Approximately 10 million academic researchers exist worldwide.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This estimate aligns with global data on research personnel</a:t>
            </a:r>
            <a:endParaRPr sz="12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defRPr/>
            </a:pPr>
            <a:r>
              <a:rPr lang="en-US" sz="1200" b="1"/>
              <a:t>Source(s)</a:t>
            </a:r>
            <a:r>
              <a:rPr lang="en-US" sz="1200"/>
              <a:t>: </a:t>
            </a:r>
            <a:r>
              <a:rPr lang="en-US" sz="1100"/>
              <a:t> </a:t>
            </a:r>
            <a:r>
              <a:rPr lang="en-US" sz="9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13" tooltip="https://www.adscientificindex.com/h-index-rankings/"/>
              </a:rPr>
              <a:t>https://www.adscientificindex.com/h-index-rankings/</a:t>
            </a:r>
            <a:endParaRPr sz="900"/>
          </a:p>
          <a:p>
            <a:pPr>
              <a:defRPr/>
            </a:pPr>
            <a:r>
              <a:rPr lang="en-US" sz="9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14" tooltip="https://ec.europa.eu/eurostat/statistics-explained/index.php?title=R%26D_personnel#Researchers"/>
              </a:rPr>
              <a:t>https://ec.europa.eu/eurostat/statistics-explained/index.php?title=R%26D_personnel#Researchers</a:t>
            </a:r>
            <a:endParaRPr lang="en-US" sz="900"/>
          </a:p>
        </p:txBody>
      </p:sp>
      <p:sp>
        <p:nvSpPr>
          <p:cNvPr id="17" name="TextBox 16"/>
          <p:cNvSpPr txBox="1"/>
          <p:nvPr/>
        </p:nvSpPr>
        <p:spPr bwMode="auto">
          <a:xfrm>
            <a:off x="141665" y="128785"/>
            <a:ext cx="118850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800" b="1"/>
              <a:t>Top-Down Estimate of</a:t>
            </a:r>
            <a:endParaRPr/>
          </a:p>
          <a:p>
            <a:pPr algn="ctr">
              <a:defRPr/>
            </a:pPr>
            <a:r>
              <a:rPr lang="en-US" sz="2800" b="1"/>
              <a:t>Number of End Users in Beachhead Market</a:t>
            </a:r>
            <a:endParaRPr/>
          </a:p>
        </p:txBody>
      </p:sp>
      <p:sp>
        <p:nvSpPr>
          <p:cNvPr id="50671693" name="Rectangle 14"/>
          <p:cNvSpPr/>
          <p:nvPr/>
        </p:nvSpPr>
        <p:spPr bwMode="auto">
          <a:xfrm flipH="0" flipV="0">
            <a:off x="5516519" y="4447884"/>
            <a:ext cx="6619078" cy="114335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b="1"/>
              <a:t>Based on End User Profile Characteristic:</a:t>
            </a:r>
            <a:r>
              <a:rPr lang="en-US" sz="1200"/>
              <a:t> Researchers actively using AI tools for their research</a:t>
            </a:r>
            <a:endParaRPr sz="1200"/>
          </a:p>
          <a:p>
            <a:pPr>
              <a:defRPr/>
            </a:pPr>
            <a:r>
              <a:rPr lang="en-US" sz="1200" b="1"/>
              <a:t>% of Previous Segment:</a:t>
            </a:r>
            <a:r>
              <a:rPr lang="en-US" sz="1200"/>
              <a:t> 75%</a:t>
            </a:r>
            <a:endParaRPr sz="1200"/>
          </a:p>
          <a:p>
            <a:pPr>
              <a:defRPr/>
            </a:pPr>
            <a:r>
              <a:rPr lang="en-US" sz="1200" b="1"/>
              <a:t>Assumption(s) for Calculation:</a:t>
            </a:r>
            <a:r>
              <a:rPr lang="en-US" sz="1200"/>
              <a:t> Surveys indicate that approx. the 75% of the researchers are using AI powered tools for their research</a:t>
            </a:r>
            <a:endParaRPr sz="1200"/>
          </a:p>
          <a:p>
            <a:pPr>
              <a:defRPr/>
            </a:pPr>
            <a:r>
              <a:rPr lang="en-US" sz="1200" b="1"/>
              <a:t>Source(s)</a:t>
            </a:r>
            <a:r>
              <a:rPr lang="en-US" sz="1200"/>
              <a:t>:</a:t>
            </a:r>
            <a:r>
              <a:rPr lang="en-US" sz="1200"/>
              <a:t> </a:t>
            </a:r>
            <a:r>
              <a:rPr lang="en-US" sz="9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11" tooltip="https://fdslive.oup.com/www.oup.com/academic/pdf/Researchers-and-AI-survey-findings.pdf"/>
              </a:rPr>
              <a:t>https://fdslive.oup.com/www.oup.com/academic/pdf/Researchers-and-AI-survey-findings.pdf</a:t>
            </a:r>
            <a:r>
              <a:rPr lang="en-US" sz="900"/>
              <a:t> </a:t>
            </a:r>
            <a:endParaRPr lang="en-US" sz="900"/>
          </a:p>
          <a:p>
            <a:pPr>
              <a:defRPr/>
            </a:pPr>
            <a:r>
              <a:rPr lang="en-US" sz="900" b="0" i="0" u="sng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  <a:hlinkClick r:id="rId15" tooltip="https://www.edithlaszny.eu/WorkProductList/WUR/OnSemanticWeb/pdf/nature20230927_AI_and_science.pdf"/>
              </a:rPr>
              <a:t>https://www.edithlaszny.eu/WorkProductList/WUR/OnSemanticWeb/pdf/nature20230927_AI_and_science.pdf</a:t>
            </a:r>
            <a:endParaRPr 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ONLYOFFICE/8.3.2.19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Company>MIT Sloan School of Management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Sloan Technology Services</dc:creator>
  <cp:lastModifiedBy/>
  <cp:revision>10</cp:revision>
  <dcterms:created xsi:type="dcterms:W3CDTF">2016-08-19T14:54:03Z</dcterms:created>
  <dcterms:modified xsi:type="dcterms:W3CDTF">2025-03-23T20:42:22Z</dcterms:modified>
</cp:coreProperties>
</file>