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Arimo" charset="1" panose="020B0604020202020204"/>
      <p:regular r:id="rId14"/>
    </p:embeddedFont>
    <p:embeddedFont>
      <p:font typeface="Arimo Bold" charset="1" panose="020B0704020202020204"/>
      <p:regular r:id="rId15"/>
    </p:embeddedFont>
    <p:embeddedFont>
      <p:font typeface="TT Hoves Bold" charset="1" panose="02000003020000060003"/>
      <p:regular r:id="rId16"/>
    </p:embeddedFont>
    <p:embeddedFont>
      <p:font typeface="TT Hoves" charset="1" panose="02000003020000060003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jpe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1.pn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7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020608" y="1028700"/>
            <a:ext cx="10768535" cy="7264111"/>
          </a:xfrm>
          <a:custGeom>
            <a:avLst/>
            <a:gdLst/>
            <a:ahLst/>
            <a:cxnLst/>
            <a:rect r="r" b="b" t="t" l="l"/>
            <a:pathLst>
              <a:path h="7264111" w="10768535">
                <a:moveTo>
                  <a:pt x="0" y="0"/>
                </a:moveTo>
                <a:lnTo>
                  <a:pt x="10768535" y="0"/>
                </a:lnTo>
                <a:lnTo>
                  <a:pt x="10768535" y="7264111"/>
                </a:lnTo>
                <a:lnTo>
                  <a:pt x="0" y="72641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91" r="0" b="-559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506658" y="557625"/>
            <a:ext cx="3125972" cy="1028700"/>
          </a:xfrm>
          <a:custGeom>
            <a:avLst/>
            <a:gdLst/>
            <a:ahLst/>
            <a:cxnLst/>
            <a:rect r="r" b="b" t="t" l="l"/>
            <a:pathLst>
              <a:path h="1028700" w="3125972">
                <a:moveTo>
                  <a:pt x="0" y="0"/>
                </a:moveTo>
                <a:lnTo>
                  <a:pt x="3125972" y="0"/>
                </a:lnTo>
                <a:lnTo>
                  <a:pt x="3125972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2700000">
            <a:off x="-453559" y="1596820"/>
            <a:ext cx="7212367" cy="7180533"/>
            <a:chOff x="0" y="0"/>
            <a:chExt cx="1899554" cy="189116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99553" cy="1891169"/>
            </a:xfrm>
            <a:custGeom>
              <a:avLst/>
              <a:gdLst/>
              <a:ahLst/>
              <a:cxnLst/>
              <a:rect r="r" b="b" t="t" l="l"/>
              <a:pathLst>
                <a:path h="1891169" w="1899553">
                  <a:moveTo>
                    <a:pt x="54745" y="0"/>
                  </a:moveTo>
                  <a:lnTo>
                    <a:pt x="1844809" y="0"/>
                  </a:lnTo>
                  <a:cubicBezTo>
                    <a:pt x="1875043" y="0"/>
                    <a:pt x="1899553" y="24510"/>
                    <a:pt x="1899553" y="54745"/>
                  </a:cubicBezTo>
                  <a:lnTo>
                    <a:pt x="1899553" y="1836425"/>
                  </a:lnTo>
                  <a:cubicBezTo>
                    <a:pt x="1899553" y="1850944"/>
                    <a:pt x="1893786" y="1864868"/>
                    <a:pt x="1883519" y="1875135"/>
                  </a:cubicBezTo>
                  <a:cubicBezTo>
                    <a:pt x="1873253" y="1885402"/>
                    <a:pt x="1859328" y="1891169"/>
                    <a:pt x="1844809" y="1891169"/>
                  </a:cubicBezTo>
                  <a:lnTo>
                    <a:pt x="54745" y="1891169"/>
                  </a:lnTo>
                  <a:cubicBezTo>
                    <a:pt x="40225" y="1891169"/>
                    <a:pt x="26301" y="1885402"/>
                    <a:pt x="16034" y="1875135"/>
                  </a:cubicBezTo>
                  <a:cubicBezTo>
                    <a:pt x="5768" y="1864868"/>
                    <a:pt x="0" y="1850944"/>
                    <a:pt x="0" y="1836425"/>
                  </a:cubicBezTo>
                  <a:lnTo>
                    <a:pt x="0" y="54745"/>
                  </a:lnTo>
                  <a:cubicBezTo>
                    <a:pt x="0" y="40225"/>
                    <a:pt x="5768" y="26301"/>
                    <a:pt x="16034" y="16034"/>
                  </a:cubicBezTo>
                  <a:cubicBezTo>
                    <a:pt x="26301" y="5768"/>
                    <a:pt x="40225" y="0"/>
                    <a:pt x="54745" y="0"/>
                  </a:cubicBezTo>
                  <a:close/>
                </a:path>
              </a:pathLst>
            </a:custGeom>
            <a:solidFill>
              <a:srgbClr val="200B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899554" cy="19292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68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-2700000">
            <a:off x="-129783" y="1921486"/>
            <a:ext cx="6564816" cy="6535840"/>
            <a:chOff x="0" y="0"/>
            <a:chExt cx="812800" cy="809212"/>
          </a:xfrm>
        </p:grpSpPr>
        <p:sp>
          <p:nvSpPr>
            <p:cNvPr name="Freeform 8" id="8"/>
            <p:cNvSpPr/>
            <p:nvPr/>
          </p:nvSpPr>
          <p:spPr>
            <a:xfrm flipH="false" flipV="false" rot="2634000">
              <a:off x="-158566" y="-160311"/>
              <a:ext cx="1129932" cy="1129835"/>
            </a:xfrm>
            <a:custGeom>
              <a:avLst/>
              <a:gdLst/>
              <a:ahLst/>
              <a:cxnLst/>
              <a:rect r="r" b="b" t="t" l="l"/>
              <a:pathLst>
                <a:path h="1129835" w="1129932">
                  <a:moveTo>
                    <a:pt x="11124" y="536368"/>
                  </a:moveTo>
                  <a:lnTo>
                    <a:pt x="557699" y="10387"/>
                  </a:lnTo>
                  <a:cubicBezTo>
                    <a:pt x="568493" y="0"/>
                    <a:pt x="585664" y="330"/>
                    <a:pt x="596051" y="11123"/>
                  </a:cubicBezTo>
                  <a:lnTo>
                    <a:pt x="1119545" y="555114"/>
                  </a:lnTo>
                  <a:cubicBezTo>
                    <a:pt x="1129932" y="565908"/>
                    <a:pt x="1129602" y="583079"/>
                    <a:pt x="1118808" y="593466"/>
                  </a:cubicBezTo>
                  <a:lnTo>
                    <a:pt x="572233" y="1119447"/>
                  </a:lnTo>
                  <a:cubicBezTo>
                    <a:pt x="561439" y="1129835"/>
                    <a:pt x="544268" y="1129505"/>
                    <a:pt x="533881" y="1118711"/>
                  </a:cubicBezTo>
                  <a:lnTo>
                    <a:pt x="10387" y="574721"/>
                  </a:lnTo>
                  <a:cubicBezTo>
                    <a:pt x="0" y="563927"/>
                    <a:pt x="330" y="546756"/>
                    <a:pt x="11124" y="536368"/>
                  </a:cubicBezTo>
                  <a:close/>
                </a:path>
              </a:pathLst>
            </a:custGeom>
            <a:blipFill>
              <a:blip r:embed="rId4"/>
              <a:stretch>
                <a:fillRect l="-5532" t="-5536" r="-5532" b="-5536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9144000" y="9062311"/>
            <a:ext cx="8202851" cy="334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93"/>
              </a:lnSpc>
            </a:pPr>
            <a:r>
              <a:rPr lang="en-US" sz="185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Chrysis Andreou, Mariam SaadAllah, Michalis Chrysostomou, Mohamad Fatfat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-3430063" y="1936909"/>
            <a:ext cx="11221859" cy="11221859"/>
          </a:xfrm>
          <a:custGeom>
            <a:avLst/>
            <a:gdLst/>
            <a:ahLst/>
            <a:cxnLst/>
            <a:rect r="r" b="b" t="t" l="l"/>
            <a:pathLst>
              <a:path h="11221859" w="11221859">
                <a:moveTo>
                  <a:pt x="0" y="0"/>
                </a:moveTo>
                <a:lnTo>
                  <a:pt x="11221858" y="0"/>
                </a:lnTo>
                <a:lnTo>
                  <a:pt x="11221858" y="11221858"/>
                </a:lnTo>
                <a:lnTo>
                  <a:pt x="0" y="112218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52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8241284" y="6760274"/>
            <a:ext cx="10046716" cy="3060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0003FF"/>
                </a:solidFill>
                <a:latin typeface="Arimo Bold"/>
                <a:ea typeface="Arimo Bold"/>
                <a:cs typeface="Arimo Bold"/>
                <a:sym typeface="Arimo Bold"/>
              </a:rPr>
              <a:t>Cogency</a:t>
            </a:r>
            <a:r>
              <a:rPr lang="en-US" sz="24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: (Cogency = Reasoning, Co- = Cooperative (humans + AI),</a:t>
            </a:r>
            <a:r>
              <a:rPr lang="en-US" sz="24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-gency = Agentic AI) AI Scientist.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003FF"/>
                </a:solidFill>
                <a:latin typeface="Arimo Bold"/>
                <a:ea typeface="Arimo Bold"/>
                <a:cs typeface="Arimo Bold"/>
                <a:sym typeface="Arimo Bold"/>
              </a:rPr>
              <a:t>Product:</a:t>
            </a:r>
            <a:r>
              <a:rPr lang="en-US" sz="24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AI Co-Scientist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003FF"/>
                </a:solidFill>
                <a:latin typeface="Arimo Bold"/>
                <a:ea typeface="Arimo Bold"/>
                <a:cs typeface="Arimo Bold"/>
                <a:sym typeface="Arimo Bold"/>
              </a:rPr>
              <a:t>Mission Statement:</a:t>
            </a:r>
            <a:r>
              <a:rPr lang="en-US" sz="24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Revolutionizing Scientific Discovery with Self-Improving AI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</a:p>
          <a:p>
            <a:pPr algn="l">
              <a:lnSpc>
                <a:spcPts val="34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091450" y="1983108"/>
            <a:ext cx="10196550" cy="6143422"/>
          </a:xfrm>
          <a:custGeom>
            <a:avLst/>
            <a:gdLst/>
            <a:ahLst/>
            <a:cxnLst/>
            <a:rect r="r" b="b" t="t" l="l"/>
            <a:pathLst>
              <a:path h="6143422" w="10196550">
                <a:moveTo>
                  <a:pt x="0" y="0"/>
                </a:moveTo>
                <a:lnTo>
                  <a:pt x="10196550" y="0"/>
                </a:lnTo>
                <a:lnTo>
                  <a:pt x="10196550" y="6143422"/>
                </a:lnTo>
                <a:lnTo>
                  <a:pt x="0" y="61434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31480" y="709612"/>
            <a:ext cx="14825039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b="true" sz="4800">
                <a:solidFill>
                  <a:srgbClr val="200BFF"/>
                </a:solidFill>
                <a:latin typeface="Arimo Bold"/>
                <a:ea typeface="Arimo Bold"/>
                <a:cs typeface="Arimo Bold"/>
                <a:sym typeface="Arimo Bold"/>
              </a:rPr>
              <a:t>Th</a:t>
            </a:r>
            <a:r>
              <a:rPr lang="en-US" b="true" sz="4800">
                <a:solidFill>
                  <a:srgbClr val="200BFF"/>
                </a:solidFill>
                <a:latin typeface="Arimo Bold"/>
                <a:ea typeface="Arimo Bold"/>
                <a:cs typeface="Arimo Bold"/>
                <a:sym typeface="Arimo Bold"/>
              </a:rPr>
              <a:t>e Problem: Research Bottlenecks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5256462" y="8698238"/>
            <a:ext cx="2689082" cy="1813969"/>
          </a:xfrm>
          <a:custGeom>
            <a:avLst/>
            <a:gdLst/>
            <a:ahLst/>
            <a:cxnLst/>
            <a:rect r="r" b="b" t="t" l="l"/>
            <a:pathLst>
              <a:path h="1813969" w="2689082">
                <a:moveTo>
                  <a:pt x="0" y="0"/>
                </a:moveTo>
                <a:lnTo>
                  <a:pt x="2689082" y="0"/>
                </a:lnTo>
                <a:lnTo>
                  <a:pt x="2689082" y="1813969"/>
                </a:lnTo>
                <a:lnTo>
                  <a:pt x="0" y="18139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5591" r="0" b="-5591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-696258" y="-976142"/>
            <a:ext cx="2222590" cy="11878896"/>
            <a:chOff x="0" y="0"/>
            <a:chExt cx="585373" cy="312859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85373" cy="3128598"/>
            </a:xfrm>
            <a:custGeom>
              <a:avLst/>
              <a:gdLst/>
              <a:ahLst/>
              <a:cxnLst/>
              <a:rect r="r" b="b" t="t" l="l"/>
              <a:pathLst>
                <a:path h="3128598" w="585373">
                  <a:moveTo>
                    <a:pt x="0" y="0"/>
                  </a:moveTo>
                  <a:lnTo>
                    <a:pt x="585373" y="0"/>
                  </a:lnTo>
                  <a:lnTo>
                    <a:pt x="585373" y="3128598"/>
                  </a:lnTo>
                  <a:lnTo>
                    <a:pt x="0" y="3128598"/>
                  </a:lnTo>
                  <a:close/>
                </a:path>
              </a:pathLst>
            </a:custGeom>
            <a:solidFill>
              <a:srgbClr val="0003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585373" cy="31857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-5400000">
            <a:off x="-3742809" y="5273159"/>
            <a:ext cx="8814673" cy="325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EFEFEF"/>
                </a:solidFill>
                <a:latin typeface="Arimo"/>
                <a:ea typeface="Arimo"/>
                <a:cs typeface="Arimo"/>
                <a:sym typeface="Arimo"/>
              </a:rPr>
              <a:t>Cogency AI Co-Scientist : Revolutionizing Scientific Discovery with Self-Improving AI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26331" y="1916433"/>
            <a:ext cx="6463308" cy="3608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67" indent="-248284" lvl="1">
              <a:lnSpc>
                <a:spcPts val="321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299">
                <a:solidFill>
                  <a:srgbClr val="0003FF"/>
                </a:solidFill>
                <a:latin typeface="Arimo Bold"/>
                <a:ea typeface="Arimo Bold"/>
                <a:cs typeface="Arimo Bold"/>
                <a:sym typeface="Arimo Bold"/>
              </a:rPr>
              <a:t>Current Scientific Workflow:</a:t>
            </a:r>
          </a:p>
          <a:p>
            <a:pPr algn="l" marL="993135" indent="-331045" lvl="2">
              <a:lnSpc>
                <a:spcPts val="3219"/>
              </a:lnSpc>
              <a:spcBef>
                <a:spcPct val="0"/>
              </a:spcBef>
              <a:buFont typeface="Arial"/>
              <a:buChar char="⚬"/>
            </a:pPr>
            <a:r>
              <a:rPr lang="en-US" sz="22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Fragmented &amp; Manual Processes</a:t>
            </a:r>
          </a:p>
          <a:p>
            <a:pPr algn="l" marL="993135" indent="-331045" lvl="2">
              <a:lnSpc>
                <a:spcPts val="3219"/>
              </a:lnSpc>
              <a:spcBef>
                <a:spcPct val="0"/>
              </a:spcBef>
              <a:buFont typeface="Arial"/>
              <a:buChar char="⚬"/>
            </a:pPr>
            <a:r>
              <a:rPr lang="en-US" sz="22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Time-Consuming (Avg. 50 hrs/cycle tasks)</a:t>
            </a:r>
          </a:p>
          <a:p>
            <a:pPr algn="l" marL="993135" indent="-331045" lvl="2">
              <a:lnSpc>
                <a:spcPts val="3219"/>
              </a:lnSpc>
              <a:spcBef>
                <a:spcPct val="0"/>
              </a:spcBef>
              <a:buFont typeface="Arial"/>
              <a:buChar char="⚬"/>
            </a:pPr>
            <a:r>
              <a:rPr lang="en-US" sz="22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Error-Prone &amp; Inefficient</a:t>
            </a:r>
          </a:p>
          <a:p>
            <a:pPr algn="l" marL="496567" indent="-248284" lvl="1">
              <a:lnSpc>
                <a:spcPts val="321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299">
                <a:solidFill>
                  <a:srgbClr val="0003FF"/>
                </a:solidFill>
                <a:latin typeface="Arimo Bold"/>
                <a:ea typeface="Arimo Bold"/>
                <a:cs typeface="Arimo Bold"/>
                <a:sym typeface="Arimo Bold"/>
              </a:rPr>
              <a:t>Impact:</a:t>
            </a:r>
          </a:p>
          <a:p>
            <a:pPr algn="l" marL="993135" indent="-331045" lvl="2">
              <a:lnSpc>
                <a:spcPts val="3219"/>
              </a:lnSpc>
              <a:spcBef>
                <a:spcPct val="0"/>
              </a:spcBef>
              <a:buFont typeface="Arial"/>
              <a:buChar char="⚬"/>
            </a:pPr>
            <a:r>
              <a:rPr lang="en-US" sz="22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Slows Pace of Discovery</a:t>
            </a:r>
          </a:p>
          <a:p>
            <a:pPr algn="l" marL="993135" indent="-331045" lvl="2">
              <a:lnSpc>
                <a:spcPts val="3219"/>
              </a:lnSpc>
              <a:spcBef>
                <a:spcPct val="0"/>
              </a:spcBef>
              <a:buFont typeface="Arial"/>
              <a:buChar char="⚬"/>
            </a:pPr>
            <a:r>
              <a:rPr lang="en-US" sz="22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Hinders Innovation Potential</a:t>
            </a:r>
          </a:p>
          <a:p>
            <a:pPr algn="l" marL="993135" indent="-331045" lvl="2">
              <a:lnSpc>
                <a:spcPts val="3219"/>
              </a:lnSpc>
              <a:spcBef>
                <a:spcPct val="0"/>
              </a:spcBef>
              <a:buFont typeface="Arial"/>
              <a:buChar char="⚬"/>
            </a:pPr>
            <a:r>
              <a:rPr lang="en-US" sz="22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Frustrates Researchers</a:t>
            </a:r>
          </a:p>
          <a:p>
            <a:pPr algn="l">
              <a:lnSpc>
                <a:spcPts val="3219"/>
              </a:lnSpc>
              <a:spcBef>
                <a:spcPct val="0"/>
              </a:spcBef>
            </a:pP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9560011" y="-2564899"/>
            <a:ext cx="16075318" cy="16075318"/>
          </a:xfrm>
          <a:custGeom>
            <a:avLst/>
            <a:gdLst/>
            <a:ahLst/>
            <a:cxnLst/>
            <a:rect r="r" b="b" t="t" l="l"/>
            <a:pathLst>
              <a:path h="16075318" w="16075318">
                <a:moveTo>
                  <a:pt x="0" y="0"/>
                </a:moveTo>
                <a:lnTo>
                  <a:pt x="16075318" y="0"/>
                </a:lnTo>
                <a:lnTo>
                  <a:pt x="16075318" y="16075318"/>
                </a:lnTo>
                <a:lnTo>
                  <a:pt x="0" y="160753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51612" y="700088"/>
            <a:ext cx="14825039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b="true" sz="4800">
                <a:solidFill>
                  <a:srgbClr val="200BFF"/>
                </a:solidFill>
                <a:latin typeface="Arimo Bold"/>
                <a:ea typeface="Arimo Bold"/>
                <a:cs typeface="Arimo Bold"/>
                <a:sym typeface="Arimo Bold"/>
              </a:rPr>
              <a:t>Ou</a:t>
            </a:r>
            <a:r>
              <a:rPr lang="en-US" b="true" sz="4800">
                <a:solidFill>
                  <a:srgbClr val="200BFF"/>
                </a:solidFill>
                <a:latin typeface="Arimo Bold"/>
                <a:ea typeface="Arimo Bold"/>
                <a:cs typeface="Arimo Bold"/>
                <a:sym typeface="Arimo Bold"/>
              </a:rPr>
              <a:t>r Solution: Cogency AI Co-Scientist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5256462" y="8698238"/>
            <a:ext cx="2689082" cy="1813969"/>
          </a:xfrm>
          <a:custGeom>
            <a:avLst/>
            <a:gdLst/>
            <a:ahLst/>
            <a:cxnLst/>
            <a:rect r="r" b="b" t="t" l="l"/>
            <a:pathLst>
              <a:path h="1813969" w="2689082">
                <a:moveTo>
                  <a:pt x="0" y="0"/>
                </a:moveTo>
                <a:lnTo>
                  <a:pt x="2689082" y="0"/>
                </a:lnTo>
                <a:lnTo>
                  <a:pt x="2689082" y="1813969"/>
                </a:lnTo>
                <a:lnTo>
                  <a:pt x="0" y="18139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91" r="0" b="-5591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951612" y="1818077"/>
            <a:ext cx="3772610" cy="6505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6"/>
              </a:lnSpc>
            </a:pPr>
            <a:r>
              <a:rPr lang="en-US" sz="2996" b="true">
                <a:solidFill>
                  <a:srgbClr val="200BFF"/>
                </a:solidFill>
                <a:latin typeface="Arimo Bold"/>
                <a:ea typeface="Arimo Bold"/>
                <a:cs typeface="Arimo Bold"/>
                <a:sym typeface="Arimo Bold"/>
              </a:rPr>
              <a:t>AI-Powered Research Partner</a:t>
            </a:r>
          </a:p>
          <a:p>
            <a:pPr algn="l">
              <a:lnSpc>
                <a:spcPts val="3187"/>
              </a:lnSpc>
            </a:pPr>
          </a:p>
          <a:p>
            <a:pPr algn="l">
              <a:lnSpc>
                <a:spcPts val="3187"/>
              </a:lnSpc>
            </a:pPr>
            <a:r>
              <a:rPr lang="en-US" sz="2656" b="true">
                <a:solidFill>
                  <a:srgbClr val="200BFF"/>
                </a:solidFill>
                <a:latin typeface="Arimo Bold"/>
                <a:ea typeface="Arimo Bold"/>
                <a:cs typeface="Arimo Bold"/>
                <a:sym typeface="Arimo Bold"/>
              </a:rPr>
              <a:t>Core Innovation: </a:t>
            </a:r>
            <a:r>
              <a:rPr lang="en-US" sz="2656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Adaptive Multi-Agent Reasoning</a:t>
            </a:r>
          </a:p>
          <a:p>
            <a:pPr algn="l">
              <a:lnSpc>
                <a:spcPts val="3187"/>
              </a:lnSpc>
            </a:pPr>
          </a:p>
          <a:p>
            <a:pPr algn="l">
              <a:lnSpc>
                <a:spcPts val="3187"/>
              </a:lnSpc>
            </a:pPr>
            <a:r>
              <a:rPr lang="en-US" sz="2656" b="true">
                <a:solidFill>
                  <a:srgbClr val="200BFF"/>
                </a:solidFill>
                <a:latin typeface="Arimo Bold"/>
                <a:ea typeface="Arimo Bold"/>
                <a:cs typeface="Arimo Bold"/>
                <a:sym typeface="Arimo Bold"/>
              </a:rPr>
              <a:t>Unique Advantage: </a:t>
            </a:r>
            <a:r>
              <a:rPr lang="en-US" sz="2656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Self-Improving via Continuous Learning (Real Research Outcomes)</a:t>
            </a:r>
          </a:p>
          <a:p>
            <a:pPr algn="l">
              <a:lnSpc>
                <a:spcPts val="3187"/>
              </a:lnSpc>
            </a:pPr>
          </a:p>
          <a:p>
            <a:pPr algn="l">
              <a:lnSpc>
                <a:spcPts val="3187"/>
              </a:lnSpc>
            </a:pPr>
            <a:r>
              <a:rPr lang="en-US" sz="2656" b="true">
                <a:solidFill>
                  <a:srgbClr val="200BFF"/>
                </a:solidFill>
                <a:latin typeface="Arimo Bold"/>
                <a:ea typeface="Arimo Bold"/>
                <a:cs typeface="Arimo Bold"/>
                <a:sym typeface="Arimo Bold"/>
              </a:rPr>
              <a:t>Key Feature: </a:t>
            </a:r>
            <a:r>
              <a:rPr lang="en-US" sz="2656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Human-in-the-Loop Control</a:t>
            </a:r>
          </a:p>
          <a:p>
            <a:pPr algn="l">
              <a:lnSpc>
                <a:spcPts val="3187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9560011" y="-2564899"/>
            <a:ext cx="16075318" cy="16075318"/>
          </a:xfrm>
          <a:custGeom>
            <a:avLst/>
            <a:gdLst/>
            <a:ahLst/>
            <a:cxnLst/>
            <a:rect r="r" b="b" t="t" l="l"/>
            <a:pathLst>
              <a:path h="16075318" w="16075318">
                <a:moveTo>
                  <a:pt x="0" y="0"/>
                </a:moveTo>
                <a:lnTo>
                  <a:pt x="16075318" y="0"/>
                </a:lnTo>
                <a:lnTo>
                  <a:pt x="16075318" y="16075318"/>
                </a:lnTo>
                <a:lnTo>
                  <a:pt x="0" y="160753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2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696258" y="-976142"/>
            <a:ext cx="2222590" cy="11878896"/>
            <a:chOff x="0" y="0"/>
            <a:chExt cx="585373" cy="312859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85373" cy="3128598"/>
            </a:xfrm>
            <a:custGeom>
              <a:avLst/>
              <a:gdLst/>
              <a:ahLst/>
              <a:cxnLst/>
              <a:rect r="r" b="b" t="t" l="l"/>
              <a:pathLst>
                <a:path h="3128598" w="585373">
                  <a:moveTo>
                    <a:pt x="0" y="0"/>
                  </a:moveTo>
                  <a:lnTo>
                    <a:pt x="585373" y="0"/>
                  </a:lnTo>
                  <a:lnTo>
                    <a:pt x="585373" y="3128598"/>
                  </a:lnTo>
                  <a:lnTo>
                    <a:pt x="0" y="3128598"/>
                  </a:lnTo>
                  <a:close/>
                </a:path>
              </a:pathLst>
            </a:custGeom>
            <a:solidFill>
              <a:srgbClr val="0003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585373" cy="31857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-5400000">
            <a:off x="-3742809" y="5273159"/>
            <a:ext cx="8814673" cy="325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EFEFEF"/>
                </a:solidFill>
                <a:latin typeface="Arimo"/>
                <a:ea typeface="Arimo"/>
                <a:cs typeface="Arimo"/>
                <a:sym typeface="Arimo"/>
              </a:rPr>
              <a:t>Cogency AI Co-Scientist : Revolutionizing Scientific Discovery with Self-Improving AI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6078239" y="1677822"/>
            <a:ext cx="11519431" cy="7516429"/>
          </a:xfrm>
          <a:custGeom>
            <a:avLst/>
            <a:gdLst/>
            <a:ahLst/>
            <a:cxnLst/>
            <a:rect r="r" b="b" t="t" l="l"/>
            <a:pathLst>
              <a:path h="7516429" w="11519431">
                <a:moveTo>
                  <a:pt x="0" y="0"/>
                </a:moveTo>
                <a:lnTo>
                  <a:pt x="11519431" y="0"/>
                </a:lnTo>
                <a:lnTo>
                  <a:pt x="11519431" y="7516429"/>
                </a:lnTo>
                <a:lnTo>
                  <a:pt x="0" y="751642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75964" y="557927"/>
            <a:ext cx="14825039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b="true" sz="4800">
                <a:solidFill>
                  <a:srgbClr val="200BFF"/>
                </a:solidFill>
                <a:latin typeface="Arimo Bold"/>
                <a:ea typeface="Arimo Bold"/>
                <a:cs typeface="Arimo Bold"/>
                <a:sym typeface="Arimo Bold"/>
              </a:rPr>
              <a:t>Ou</a:t>
            </a:r>
            <a:r>
              <a:rPr lang="en-US" b="true" sz="4800">
                <a:solidFill>
                  <a:srgbClr val="200BFF"/>
                </a:solidFill>
                <a:latin typeface="Arimo Bold"/>
                <a:ea typeface="Arimo Bold"/>
                <a:cs typeface="Arimo Bold"/>
                <a:sym typeface="Arimo Bold"/>
              </a:rPr>
              <a:t>r Solution: Cogency AI Co-Scientist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5256462" y="8698238"/>
            <a:ext cx="2689082" cy="1813969"/>
          </a:xfrm>
          <a:custGeom>
            <a:avLst/>
            <a:gdLst/>
            <a:ahLst/>
            <a:cxnLst/>
            <a:rect r="r" b="b" t="t" l="l"/>
            <a:pathLst>
              <a:path h="1813969" w="2689082">
                <a:moveTo>
                  <a:pt x="0" y="0"/>
                </a:moveTo>
                <a:lnTo>
                  <a:pt x="2689082" y="0"/>
                </a:lnTo>
                <a:lnTo>
                  <a:pt x="2689082" y="1813969"/>
                </a:lnTo>
                <a:lnTo>
                  <a:pt x="0" y="18139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91" r="0" b="-5591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696258" y="-976142"/>
            <a:ext cx="2222590" cy="11878896"/>
            <a:chOff x="0" y="0"/>
            <a:chExt cx="585373" cy="31285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85373" cy="3128598"/>
            </a:xfrm>
            <a:custGeom>
              <a:avLst/>
              <a:gdLst/>
              <a:ahLst/>
              <a:cxnLst/>
              <a:rect r="r" b="b" t="t" l="l"/>
              <a:pathLst>
                <a:path h="3128598" w="585373">
                  <a:moveTo>
                    <a:pt x="0" y="0"/>
                  </a:moveTo>
                  <a:lnTo>
                    <a:pt x="585373" y="0"/>
                  </a:lnTo>
                  <a:lnTo>
                    <a:pt x="585373" y="3128598"/>
                  </a:lnTo>
                  <a:lnTo>
                    <a:pt x="0" y="3128598"/>
                  </a:lnTo>
                  <a:close/>
                </a:path>
              </a:pathLst>
            </a:custGeom>
            <a:solidFill>
              <a:srgbClr val="0003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585373" cy="31857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9560011" y="-2564899"/>
            <a:ext cx="16075318" cy="16075318"/>
          </a:xfrm>
          <a:custGeom>
            <a:avLst/>
            <a:gdLst/>
            <a:ahLst/>
            <a:cxnLst/>
            <a:rect r="r" b="b" t="t" l="l"/>
            <a:pathLst>
              <a:path h="16075318" w="16075318">
                <a:moveTo>
                  <a:pt x="0" y="0"/>
                </a:moveTo>
                <a:lnTo>
                  <a:pt x="16075318" y="0"/>
                </a:lnTo>
                <a:lnTo>
                  <a:pt x="16075318" y="16075318"/>
                </a:lnTo>
                <a:lnTo>
                  <a:pt x="0" y="160753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2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-5400000">
            <a:off x="-3818652" y="5197316"/>
            <a:ext cx="8966358" cy="325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EFEFEF"/>
                </a:solidFill>
                <a:latin typeface="Arimo"/>
                <a:ea typeface="Arimo"/>
                <a:cs typeface="Arimo"/>
                <a:sym typeface="Arimo"/>
              </a:rPr>
              <a:t>Cogency AI Co-Scientist : Revolutionizing Scientific Discovery with Self-Improving AI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3983502" y="1428151"/>
            <a:ext cx="11153017" cy="7430698"/>
          </a:xfrm>
          <a:custGeom>
            <a:avLst/>
            <a:gdLst/>
            <a:ahLst/>
            <a:cxnLst/>
            <a:rect r="r" b="b" t="t" l="l"/>
            <a:pathLst>
              <a:path h="7430698" w="11153017">
                <a:moveTo>
                  <a:pt x="0" y="0"/>
                </a:moveTo>
                <a:lnTo>
                  <a:pt x="11153018" y="0"/>
                </a:lnTo>
                <a:lnTo>
                  <a:pt x="11153018" y="7430698"/>
                </a:lnTo>
                <a:lnTo>
                  <a:pt x="0" y="743069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36873" y="1009650"/>
            <a:ext cx="14825039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b="true" sz="4800">
                <a:solidFill>
                  <a:srgbClr val="200BFF"/>
                </a:solidFill>
                <a:latin typeface="Arimo Bold"/>
                <a:ea typeface="Arimo Bold"/>
                <a:cs typeface="Arimo Bold"/>
                <a:sym typeface="Arimo Bold"/>
              </a:rPr>
              <a:t>Ma</a:t>
            </a:r>
            <a:r>
              <a:rPr lang="en-US" b="true" sz="4800">
                <a:solidFill>
                  <a:srgbClr val="200BFF"/>
                </a:solidFill>
                <a:latin typeface="Arimo Bold"/>
                <a:ea typeface="Arimo Bold"/>
                <a:cs typeface="Arimo Bold"/>
                <a:sym typeface="Arimo Bold"/>
              </a:rPr>
              <a:t>rket Opportunity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536873" y="2530807"/>
            <a:ext cx="6224733" cy="722758"/>
            <a:chOff x="0" y="0"/>
            <a:chExt cx="8299644" cy="963677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752691" y="57150"/>
              <a:ext cx="7546954" cy="9065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944"/>
                </a:lnSpc>
              </a:pPr>
              <a:r>
                <a:rPr lang="en-US" b="true" sz="4800">
                  <a:solidFill>
                    <a:srgbClr val="0003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Beachhead Market:</a:t>
              </a:r>
            </a:p>
          </p:txBody>
        </p:sp>
        <p:grpSp>
          <p:nvGrpSpPr>
            <p:cNvPr name="Group 5" id="5"/>
            <p:cNvGrpSpPr/>
            <p:nvPr/>
          </p:nvGrpSpPr>
          <p:grpSpPr>
            <a:xfrm rot="0">
              <a:off x="0" y="177068"/>
              <a:ext cx="448561" cy="326699"/>
              <a:chOff x="0" y="0"/>
              <a:chExt cx="112620" cy="82024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12620" cy="82024"/>
              </a:xfrm>
              <a:custGeom>
                <a:avLst/>
                <a:gdLst/>
                <a:ahLst/>
                <a:cxnLst/>
                <a:rect r="r" b="b" t="t" l="l"/>
                <a:pathLst>
                  <a:path h="82024" w="112620">
                    <a:moveTo>
                      <a:pt x="0" y="0"/>
                    </a:moveTo>
                    <a:lnTo>
                      <a:pt x="112620" y="0"/>
                    </a:lnTo>
                    <a:lnTo>
                      <a:pt x="112620" y="82024"/>
                    </a:lnTo>
                    <a:lnTo>
                      <a:pt x="0" y="82024"/>
                    </a:lnTo>
                    <a:close/>
                  </a:path>
                </a:pathLst>
              </a:custGeom>
              <a:solidFill>
                <a:srgbClr val="0003FF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85725"/>
                <a:ext cx="112620" cy="8202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25"/>
                  </a:lnSpc>
                </a:pPr>
              </a:p>
            </p:txBody>
          </p:sp>
        </p:grpSp>
      </p:grpSp>
      <p:grpSp>
        <p:nvGrpSpPr>
          <p:cNvPr name="Group 8" id="8"/>
          <p:cNvGrpSpPr/>
          <p:nvPr/>
        </p:nvGrpSpPr>
        <p:grpSpPr>
          <a:xfrm rot="0">
            <a:off x="9144000" y="2530807"/>
            <a:ext cx="6863830" cy="2047669"/>
            <a:chOff x="0" y="0"/>
            <a:chExt cx="9151774" cy="2730226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829970" y="57150"/>
              <a:ext cx="8321804" cy="9503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5150"/>
                </a:lnSpc>
              </a:pPr>
              <a:r>
                <a:rPr lang="en-US" b="true" sz="5000">
                  <a:solidFill>
                    <a:srgbClr val="0003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Beachhead TAM: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985891" y="2069318"/>
              <a:ext cx="4777664" cy="6609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212"/>
                </a:lnSpc>
              </a:pPr>
            </a:p>
          </p:txBody>
        </p:sp>
        <p:grpSp>
          <p:nvGrpSpPr>
            <p:cNvPr name="Group 11" id="11"/>
            <p:cNvGrpSpPr/>
            <p:nvPr/>
          </p:nvGrpSpPr>
          <p:grpSpPr>
            <a:xfrm rot="0">
              <a:off x="0" y="177068"/>
              <a:ext cx="494615" cy="326699"/>
              <a:chOff x="0" y="0"/>
              <a:chExt cx="124182" cy="82024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124182" cy="82024"/>
              </a:xfrm>
              <a:custGeom>
                <a:avLst/>
                <a:gdLst/>
                <a:ahLst/>
                <a:cxnLst/>
                <a:rect r="r" b="b" t="t" l="l"/>
                <a:pathLst>
                  <a:path h="82024" w="124182">
                    <a:moveTo>
                      <a:pt x="0" y="0"/>
                    </a:moveTo>
                    <a:lnTo>
                      <a:pt x="124182" y="0"/>
                    </a:lnTo>
                    <a:lnTo>
                      <a:pt x="124182" y="82024"/>
                    </a:lnTo>
                    <a:lnTo>
                      <a:pt x="0" y="82024"/>
                    </a:lnTo>
                    <a:close/>
                  </a:path>
                </a:pathLst>
              </a:custGeom>
              <a:solidFill>
                <a:srgbClr val="0003FF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85725"/>
                <a:ext cx="124182" cy="8202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25"/>
                  </a:lnSpc>
                </a:pPr>
              </a:p>
            </p:txBody>
          </p:sp>
        </p:grpSp>
      </p:grpSp>
      <p:grpSp>
        <p:nvGrpSpPr>
          <p:cNvPr name="Group 14" id="14"/>
          <p:cNvGrpSpPr/>
          <p:nvPr/>
        </p:nvGrpSpPr>
        <p:grpSpPr>
          <a:xfrm rot="0">
            <a:off x="2536873" y="6070014"/>
            <a:ext cx="5069443" cy="755651"/>
            <a:chOff x="0" y="0"/>
            <a:chExt cx="6759257" cy="1007534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612994" y="57150"/>
              <a:ext cx="6146264" cy="9503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5150"/>
                </a:lnSpc>
              </a:pPr>
              <a:r>
                <a:rPr lang="en-US" b="true" sz="5000">
                  <a:solidFill>
                    <a:srgbClr val="0003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Growth:</a:t>
              </a:r>
            </a:p>
          </p:txBody>
        </p:sp>
        <p:grpSp>
          <p:nvGrpSpPr>
            <p:cNvPr name="Group 16" id="16"/>
            <p:cNvGrpSpPr/>
            <p:nvPr/>
          </p:nvGrpSpPr>
          <p:grpSpPr>
            <a:xfrm rot="0">
              <a:off x="0" y="177068"/>
              <a:ext cx="365309" cy="326699"/>
              <a:chOff x="0" y="0"/>
              <a:chExt cx="91718" cy="82024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91718" cy="82024"/>
              </a:xfrm>
              <a:custGeom>
                <a:avLst/>
                <a:gdLst/>
                <a:ahLst/>
                <a:cxnLst/>
                <a:rect r="r" b="b" t="t" l="l"/>
                <a:pathLst>
                  <a:path h="82024" w="91718">
                    <a:moveTo>
                      <a:pt x="0" y="0"/>
                    </a:moveTo>
                    <a:lnTo>
                      <a:pt x="91718" y="0"/>
                    </a:lnTo>
                    <a:lnTo>
                      <a:pt x="91718" y="82024"/>
                    </a:lnTo>
                    <a:lnTo>
                      <a:pt x="0" y="82024"/>
                    </a:lnTo>
                    <a:close/>
                  </a:path>
                </a:pathLst>
              </a:custGeom>
              <a:solidFill>
                <a:srgbClr val="0003FF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85725"/>
                <a:ext cx="91718" cy="8202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25"/>
                  </a:lnSpc>
                </a:pPr>
              </a:p>
            </p:txBody>
          </p:sp>
        </p:grpSp>
      </p:grpSp>
      <p:grpSp>
        <p:nvGrpSpPr>
          <p:cNvPr name="Group 19" id="19"/>
          <p:cNvGrpSpPr/>
          <p:nvPr/>
        </p:nvGrpSpPr>
        <p:grpSpPr>
          <a:xfrm rot="0">
            <a:off x="9144000" y="6069570"/>
            <a:ext cx="7107552" cy="756095"/>
            <a:chOff x="0" y="0"/>
            <a:chExt cx="9476736" cy="1008126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859440" y="57150"/>
              <a:ext cx="8617296" cy="9509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5171"/>
                </a:lnSpc>
              </a:pPr>
              <a:r>
                <a:rPr lang="en-US" b="true" sz="5020">
                  <a:solidFill>
                    <a:srgbClr val="0003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Future Expansion:</a:t>
              </a:r>
            </a:p>
          </p:txBody>
        </p:sp>
        <p:grpSp>
          <p:nvGrpSpPr>
            <p:cNvPr name="Group 21" id="21"/>
            <p:cNvGrpSpPr/>
            <p:nvPr/>
          </p:nvGrpSpPr>
          <p:grpSpPr>
            <a:xfrm rot="0">
              <a:off x="0" y="216751"/>
              <a:ext cx="512178" cy="399915"/>
              <a:chOff x="0" y="0"/>
              <a:chExt cx="105049" cy="82024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105049" cy="82024"/>
              </a:xfrm>
              <a:custGeom>
                <a:avLst/>
                <a:gdLst/>
                <a:ahLst/>
                <a:cxnLst/>
                <a:rect r="r" b="b" t="t" l="l"/>
                <a:pathLst>
                  <a:path h="82024" w="105049">
                    <a:moveTo>
                      <a:pt x="0" y="0"/>
                    </a:moveTo>
                    <a:lnTo>
                      <a:pt x="105049" y="0"/>
                    </a:lnTo>
                    <a:lnTo>
                      <a:pt x="105049" y="82024"/>
                    </a:lnTo>
                    <a:lnTo>
                      <a:pt x="0" y="82024"/>
                    </a:lnTo>
                    <a:close/>
                  </a:path>
                </a:pathLst>
              </a:custGeom>
              <a:solidFill>
                <a:srgbClr val="0003FF"/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85725"/>
                <a:ext cx="105049" cy="82024"/>
              </a:xfrm>
              <a:prstGeom prst="rect">
                <a:avLst/>
              </a:prstGeom>
            </p:spPr>
            <p:txBody>
              <a:bodyPr anchor="ctr" rtlCol="false" tIns="52272" lIns="52272" bIns="52272" rIns="52272"/>
              <a:lstStyle/>
              <a:p>
                <a:pPr algn="ctr">
                  <a:lnSpc>
                    <a:spcPts val="1925"/>
                  </a:lnSpc>
                </a:pPr>
              </a:p>
            </p:txBody>
          </p:sp>
        </p:grpSp>
      </p:grpSp>
      <p:sp>
        <p:nvSpPr>
          <p:cNvPr name="Freeform 24" id="24"/>
          <p:cNvSpPr/>
          <p:nvPr/>
        </p:nvSpPr>
        <p:spPr>
          <a:xfrm flipH="false" flipV="false" rot="0">
            <a:off x="15256462" y="8698238"/>
            <a:ext cx="2689082" cy="1813969"/>
          </a:xfrm>
          <a:custGeom>
            <a:avLst/>
            <a:gdLst/>
            <a:ahLst/>
            <a:cxnLst/>
            <a:rect r="r" b="b" t="t" l="l"/>
            <a:pathLst>
              <a:path h="1813969" w="2689082">
                <a:moveTo>
                  <a:pt x="0" y="0"/>
                </a:moveTo>
                <a:lnTo>
                  <a:pt x="2689082" y="0"/>
                </a:lnTo>
                <a:lnTo>
                  <a:pt x="2689082" y="1813969"/>
                </a:lnTo>
                <a:lnTo>
                  <a:pt x="0" y="18139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91" r="0" b="-5591"/>
            </a:stretch>
          </a:blipFill>
        </p:spPr>
      </p:sp>
      <p:grpSp>
        <p:nvGrpSpPr>
          <p:cNvPr name="Group 25" id="25"/>
          <p:cNvGrpSpPr/>
          <p:nvPr/>
        </p:nvGrpSpPr>
        <p:grpSpPr>
          <a:xfrm rot="0">
            <a:off x="-696258" y="-976142"/>
            <a:ext cx="2222590" cy="11878896"/>
            <a:chOff x="0" y="0"/>
            <a:chExt cx="585373" cy="3128598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585373" cy="3128598"/>
            </a:xfrm>
            <a:custGeom>
              <a:avLst/>
              <a:gdLst/>
              <a:ahLst/>
              <a:cxnLst/>
              <a:rect r="r" b="b" t="t" l="l"/>
              <a:pathLst>
                <a:path h="3128598" w="585373">
                  <a:moveTo>
                    <a:pt x="0" y="0"/>
                  </a:moveTo>
                  <a:lnTo>
                    <a:pt x="585373" y="0"/>
                  </a:lnTo>
                  <a:lnTo>
                    <a:pt x="585373" y="3128598"/>
                  </a:lnTo>
                  <a:lnTo>
                    <a:pt x="0" y="3128598"/>
                  </a:lnTo>
                  <a:close/>
                </a:path>
              </a:pathLst>
            </a:custGeom>
            <a:solidFill>
              <a:srgbClr val="0003FF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57150"/>
              <a:ext cx="585373" cy="31857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-5400000">
            <a:off x="-3880122" y="5135847"/>
            <a:ext cx="9089297" cy="325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EFEFEF"/>
                </a:solidFill>
                <a:latin typeface="Arimo"/>
                <a:ea typeface="Arimo"/>
                <a:cs typeface="Arimo"/>
                <a:sym typeface="Arimo"/>
              </a:rPr>
              <a:t>Cogency AI Co-Scientist : Revolutionizing Scientific Discovery with Self-Improving AI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3193086" y="3364572"/>
            <a:ext cx="4446463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Early Adopter Academic 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Researchers (600k Users)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9704958" y="3364572"/>
            <a:ext cx="3802038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~€400 Million Annually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193086" y="7194417"/>
            <a:ext cx="3557736" cy="213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High Growth AI in 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Research Sector 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(~30% Compound 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Annual Growth Rate)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9704958" y="7194417"/>
            <a:ext cx="5505748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Industry R&amp;D, Government Labs</a:t>
            </a:r>
          </a:p>
        </p:txBody>
      </p:sp>
      <p:sp>
        <p:nvSpPr>
          <p:cNvPr name="Freeform 33" id="33"/>
          <p:cNvSpPr/>
          <p:nvPr/>
        </p:nvSpPr>
        <p:spPr>
          <a:xfrm flipH="false" flipV="false" rot="0">
            <a:off x="9560011" y="-2564899"/>
            <a:ext cx="16075318" cy="16075318"/>
          </a:xfrm>
          <a:custGeom>
            <a:avLst/>
            <a:gdLst/>
            <a:ahLst/>
            <a:cxnLst/>
            <a:rect r="r" b="b" t="t" l="l"/>
            <a:pathLst>
              <a:path h="16075318" w="16075318">
                <a:moveTo>
                  <a:pt x="0" y="0"/>
                </a:moveTo>
                <a:lnTo>
                  <a:pt x="16075318" y="0"/>
                </a:lnTo>
                <a:lnTo>
                  <a:pt x="16075318" y="16075318"/>
                </a:lnTo>
                <a:lnTo>
                  <a:pt x="0" y="160753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3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13961" y="850558"/>
            <a:ext cx="14825039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b="true" sz="4800">
                <a:solidFill>
                  <a:srgbClr val="200BFF"/>
                </a:solidFill>
                <a:latin typeface="Arimo Bold"/>
                <a:ea typeface="Arimo Bold"/>
                <a:cs typeface="Arimo Bold"/>
                <a:sym typeface="Arimo Bold"/>
              </a:rPr>
              <a:t>Valu</a:t>
            </a:r>
            <a:r>
              <a:rPr lang="en-US" b="true" sz="4800">
                <a:solidFill>
                  <a:srgbClr val="200BFF"/>
                </a:solidFill>
                <a:latin typeface="Arimo Bold"/>
                <a:ea typeface="Arimo Bold"/>
                <a:cs typeface="Arimo Bold"/>
                <a:sym typeface="Arimo Bold"/>
              </a:rPr>
              <a:t>e Proposition &amp; Business Model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5256462" y="8698238"/>
            <a:ext cx="2689082" cy="1813969"/>
          </a:xfrm>
          <a:custGeom>
            <a:avLst/>
            <a:gdLst/>
            <a:ahLst/>
            <a:cxnLst/>
            <a:rect r="r" b="b" t="t" l="l"/>
            <a:pathLst>
              <a:path h="1813969" w="2689082">
                <a:moveTo>
                  <a:pt x="0" y="0"/>
                </a:moveTo>
                <a:lnTo>
                  <a:pt x="2689082" y="0"/>
                </a:lnTo>
                <a:lnTo>
                  <a:pt x="2689082" y="1813969"/>
                </a:lnTo>
                <a:lnTo>
                  <a:pt x="0" y="18139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91" r="0" b="-5591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696258" y="-976142"/>
            <a:ext cx="2222590" cy="11878896"/>
            <a:chOff x="0" y="0"/>
            <a:chExt cx="585373" cy="31285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85373" cy="3128598"/>
            </a:xfrm>
            <a:custGeom>
              <a:avLst/>
              <a:gdLst/>
              <a:ahLst/>
              <a:cxnLst/>
              <a:rect r="r" b="b" t="t" l="l"/>
              <a:pathLst>
                <a:path h="3128598" w="585373">
                  <a:moveTo>
                    <a:pt x="0" y="0"/>
                  </a:moveTo>
                  <a:lnTo>
                    <a:pt x="585373" y="0"/>
                  </a:lnTo>
                  <a:lnTo>
                    <a:pt x="585373" y="3128598"/>
                  </a:lnTo>
                  <a:lnTo>
                    <a:pt x="0" y="3128598"/>
                  </a:lnTo>
                  <a:close/>
                </a:path>
              </a:pathLst>
            </a:custGeom>
            <a:solidFill>
              <a:srgbClr val="0003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585373" cy="31857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-5400000">
            <a:off x="-3822356" y="5193613"/>
            <a:ext cx="8973765" cy="325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EFEFEF"/>
                </a:solidFill>
                <a:latin typeface="Arimo"/>
                <a:ea typeface="Arimo"/>
                <a:cs typeface="Arimo"/>
                <a:sym typeface="Arimo"/>
              </a:rPr>
              <a:t>Cogency AI Co-Scientist : Revolutionizing Scientific Discovery with Self-Improving AI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9560011" y="-2564899"/>
            <a:ext cx="16075318" cy="16075318"/>
          </a:xfrm>
          <a:custGeom>
            <a:avLst/>
            <a:gdLst/>
            <a:ahLst/>
            <a:cxnLst/>
            <a:rect r="r" b="b" t="t" l="l"/>
            <a:pathLst>
              <a:path h="16075318" w="16075318">
                <a:moveTo>
                  <a:pt x="0" y="0"/>
                </a:moveTo>
                <a:lnTo>
                  <a:pt x="16075318" y="0"/>
                </a:lnTo>
                <a:lnTo>
                  <a:pt x="16075318" y="16075318"/>
                </a:lnTo>
                <a:lnTo>
                  <a:pt x="0" y="160753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2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989534" y="2259330"/>
            <a:ext cx="14308931" cy="4446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79"/>
              </a:lnSpc>
              <a:spcBef>
                <a:spcPct val="0"/>
              </a:spcBef>
            </a:pPr>
            <a:r>
              <a:rPr lang="en-US" b="true" sz="4199">
                <a:solidFill>
                  <a:srgbClr val="0003FF"/>
                </a:solidFill>
                <a:latin typeface="Arimo Bold"/>
                <a:ea typeface="Arimo Bold"/>
                <a:cs typeface="Arimo Bold"/>
                <a:sym typeface="Arimo Bold"/>
              </a:rPr>
              <a:t>Clear Value:</a:t>
            </a:r>
          </a:p>
          <a:p>
            <a:pPr algn="l" marL="906774" indent="-453387" lvl="1">
              <a:lnSpc>
                <a:spcPts val="5879"/>
              </a:lnSpc>
              <a:buFont typeface="Arial"/>
              <a:buChar char="•"/>
            </a:pPr>
            <a:r>
              <a:rPr lang="en-US" sz="41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Accelerate Research Tasks (Target: 25%+)</a:t>
            </a:r>
          </a:p>
          <a:p>
            <a:pPr algn="l" marL="906774" indent="-453387" lvl="1">
              <a:lnSpc>
                <a:spcPts val="5879"/>
              </a:lnSpc>
              <a:buFont typeface="Arial"/>
              <a:buChar char="•"/>
            </a:pPr>
            <a:r>
              <a:rPr lang="en-US" sz="41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Enhance Research Quality &amp; Novelty</a:t>
            </a:r>
          </a:p>
          <a:p>
            <a:pPr algn="l">
              <a:lnSpc>
                <a:spcPts val="5879"/>
              </a:lnSpc>
              <a:spcBef>
                <a:spcPct val="0"/>
              </a:spcBef>
            </a:pPr>
            <a:r>
              <a:rPr lang="en-US" b="true" sz="4199">
                <a:solidFill>
                  <a:srgbClr val="0003FF"/>
                </a:solidFill>
                <a:latin typeface="Arimo Bold"/>
                <a:ea typeface="Arimo Bold"/>
                <a:cs typeface="Arimo Bold"/>
                <a:sym typeface="Arimo Bold"/>
              </a:rPr>
              <a:t>Business Model:</a:t>
            </a:r>
            <a:r>
              <a:rPr lang="en-US" sz="41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Tiered SaaS Subscription</a:t>
            </a:r>
          </a:p>
          <a:p>
            <a:pPr algn="l">
              <a:lnSpc>
                <a:spcPts val="5879"/>
              </a:lnSpc>
              <a:spcBef>
                <a:spcPct val="0"/>
              </a:spcBef>
            </a:pPr>
            <a:r>
              <a:rPr lang="en-US" b="true" sz="4199">
                <a:solidFill>
                  <a:srgbClr val="0003FF"/>
                </a:solidFill>
                <a:latin typeface="Arimo Bold"/>
                <a:ea typeface="Arimo Bold"/>
                <a:cs typeface="Arimo Bold"/>
                <a:sym typeface="Arimo Bold"/>
              </a:rPr>
              <a:t>Target Price:</a:t>
            </a:r>
            <a:r>
              <a:rPr lang="en-US" sz="41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€250-€500 / User / Year (Early Adopter Focus)</a:t>
            </a:r>
          </a:p>
          <a:p>
            <a:pPr algn="l">
              <a:lnSpc>
                <a:spcPts val="5879"/>
              </a:lnSpc>
              <a:spcBef>
                <a:spcPct val="0"/>
              </a:spcBef>
            </a:pPr>
            <a:r>
              <a:rPr lang="en-US" b="true" sz="4199">
                <a:solidFill>
                  <a:srgbClr val="0003FF"/>
                </a:solidFill>
                <a:latin typeface="Arimo Bold"/>
                <a:ea typeface="Arimo Bold"/>
                <a:cs typeface="Arimo Bold"/>
                <a:sym typeface="Arimo Bold"/>
              </a:rPr>
              <a:t>Potential:</a:t>
            </a:r>
            <a:r>
              <a:rPr lang="en-US" sz="41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Strong Long-Term LTV / COCA Ratio (&gt;3x)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96632" y="873068"/>
            <a:ext cx="14825039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b="true" sz="4800">
                <a:solidFill>
                  <a:srgbClr val="200BFF"/>
                </a:solidFill>
                <a:latin typeface="Arimo Bold"/>
                <a:ea typeface="Arimo Bold"/>
                <a:cs typeface="Arimo Bold"/>
                <a:sym typeface="Arimo Bold"/>
              </a:rPr>
              <a:t>T</a:t>
            </a:r>
            <a:r>
              <a:rPr lang="en-US" b="true" sz="4800">
                <a:solidFill>
                  <a:srgbClr val="200BFF"/>
                </a:solidFill>
                <a:latin typeface="Arimo Bold"/>
                <a:ea typeface="Arimo Bold"/>
                <a:cs typeface="Arimo Bold"/>
                <a:sym typeface="Arimo Bold"/>
              </a:rPr>
              <a:t>raction, Team &amp; The Ask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5256462" y="8698238"/>
            <a:ext cx="2689082" cy="1813969"/>
          </a:xfrm>
          <a:custGeom>
            <a:avLst/>
            <a:gdLst/>
            <a:ahLst/>
            <a:cxnLst/>
            <a:rect r="r" b="b" t="t" l="l"/>
            <a:pathLst>
              <a:path h="1813969" w="2689082">
                <a:moveTo>
                  <a:pt x="0" y="0"/>
                </a:moveTo>
                <a:lnTo>
                  <a:pt x="2689082" y="0"/>
                </a:lnTo>
                <a:lnTo>
                  <a:pt x="2689082" y="1813969"/>
                </a:lnTo>
                <a:lnTo>
                  <a:pt x="0" y="18139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91" r="0" b="-5591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996632" y="2353323"/>
            <a:ext cx="14825039" cy="6210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39"/>
              </a:lnSpc>
            </a:pPr>
            <a:r>
              <a:rPr lang="en-US" sz="3699" b="true">
                <a:solidFill>
                  <a:srgbClr val="200BFF"/>
                </a:solidFill>
                <a:latin typeface="Arimo Bold"/>
                <a:ea typeface="Arimo Bold"/>
                <a:cs typeface="Arimo Bold"/>
                <a:sym typeface="Arimo Bold"/>
              </a:rPr>
              <a:t>Progress:</a:t>
            </a:r>
            <a:r>
              <a:rPr lang="en-US" sz="3699">
                <a:solidFill>
                  <a:srgbClr val="200BFF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6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Market Research, Persona Validation, Positive Initial Feedback (10 Potential Customers Identified) </a:t>
            </a:r>
          </a:p>
          <a:p>
            <a:pPr algn="just">
              <a:lnSpc>
                <a:spcPts val="4439"/>
              </a:lnSpc>
            </a:pPr>
            <a:r>
              <a:rPr lang="en-US" sz="3699" b="true">
                <a:solidFill>
                  <a:srgbClr val="200BFF"/>
                </a:solidFill>
                <a:latin typeface="Arimo Bold"/>
                <a:ea typeface="Arimo Bold"/>
                <a:cs typeface="Arimo Bold"/>
                <a:sym typeface="Arimo Bold"/>
              </a:rPr>
              <a:t>Team:</a:t>
            </a:r>
            <a:r>
              <a:rPr lang="en-US" sz="3699">
                <a:solidFill>
                  <a:srgbClr val="200BFF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6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Dedicated AI Master's Students (AI Dev, Strategy, Software, Product Manager.) </a:t>
            </a:r>
          </a:p>
          <a:p>
            <a:pPr algn="just">
              <a:lnSpc>
                <a:spcPts val="4439"/>
              </a:lnSpc>
            </a:pPr>
            <a:r>
              <a:rPr lang="en-US" sz="3699" b="true">
                <a:solidFill>
                  <a:srgbClr val="200BFF"/>
                </a:solidFill>
                <a:latin typeface="Arimo Bold"/>
                <a:ea typeface="Arimo Bold"/>
                <a:cs typeface="Arimo Bold"/>
                <a:sym typeface="Arimo Bold"/>
              </a:rPr>
              <a:t>Lean Approach:</a:t>
            </a:r>
            <a:r>
              <a:rPr lang="en-US" sz="3699">
                <a:solidFill>
                  <a:srgbClr val="200BFF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6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Focus on Validation via Prototyping &amp; Feedback </a:t>
            </a:r>
          </a:p>
          <a:p>
            <a:pPr algn="just">
              <a:lnSpc>
                <a:spcPts val="4439"/>
              </a:lnSpc>
            </a:pPr>
            <a:r>
              <a:rPr lang="en-US" sz="3699" b="true">
                <a:solidFill>
                  <a:srgbClr val="0003FF"/>
                </a:solidFill>
                <a:latin typeface="Arimo Bold"/>
                <a:ea typeface="Arimo Bold"/>
                <a:cs typeface="Arimo Bold"/>
                <a:sym typeface="Arimo Bold"/>
              </a:rPr>
              <a:t>Next Step: </a:t>
            </a:r>
            <a:r>
              <a:rPr lang="en-US" sz="36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Build Minimum Viable Business Product (MVBP)</a:t>
            </a:r>
          </a:p>
          <a:p>
            <a:pPr algn="just">
              <a:lnSpc>
                <a:spcPts val="4439"/>
              </a:lnSpc>
            </a:pPr>
            <a:r>
              <a:rPr lang="en-US" sz="3699" b="true">
                <a:solidFill>
                  <a:srgbClr val="200BFF"/>
                </a:solidFill>
                <a:latin typeface="Arimo Bold"/>
                <a:ea typeface="Arimo Bold"/>
                <a:cs typeface="Arimo Bold"/>
                <a:sym typeface="Arimo Bold"/>
              </a:rPr>
              <a:t>Seeking:</a:t>
            </a:r>
            <a:r>
              <a:rPr lang="en-US" sz="36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€42,000 Seed Funding </a:t>
            </a:r>
          </a:p>
          <a:p>
            <a:pPr algn="just">
              <a:lnSpc>
                <a:spcPts val="4439"/>
              </a:lnSpc>
            </a:pPr>
            <a:r>
              <a:rPr lang="en-US" sz="3699" b="true">
                <a:solidFill>
                  <a:srgbClr val="0003FF"/>
                </a:solidFill>
                <a:latin typeface="Arimo Bold"/>
                <a:ea typeface="Arimo Bold"/>
                <a:cs typeface="Arimo Bold"/>
                <a:sym typeface="Arimo Bold"/>
              </a:rPr>
              <a:t>Use of Funds:</a:t>
            </a:r>
            <a:r>
              <a:rPr lang="en-US" sz="36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MVBP Development, Pilot Program Execution, Initial User Traction </a:t>
            </a:r>
          </a:p>
          <a:p>
            <a:pPr algn="just">
              <a:lnSpc>
                <a:spcPts val="4439"/>
              </a:lnSpc>
            </a:pPr>
            <a:r>
              <a:rPr lang="en-US" sz="3699" b="true">
                <a:solidFill>
                  <a:srgbClr val="200BFF"/>
                </a:solidFill>
                <a:latin typeface="Arimo Bold"/>
                <a:ea typeface="Arimo Bold"/>
                <a:cs typeface="Arimo Bold"/>
                <a:sym typeface="Arimo Bold"/>
              </a:rPr>
              <a:t>Join Us:</a:t>
            </a:r>
            <a:r>
              <a:rPr lang="en-US" sz="3699">
                <a:solidFill>
                  <a:srgbClr val="200BFF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6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Invest | Partner | Collaborate </a:t>
            </a:r>
          </a:p>
          <a:p>
            <a:pPr algn="just">
              <a:lnSpc>
                <a:spcPts val="4439"/>
              </a:lnSpc>
            </a:pPr>
            <a:r>
              <a:rPr lang="en-US" sz="3699" b="true">
                <a:solidFill>
                  <a:srgbClr val="0003FF"/>
                </a:solidFill>
                <a:latin typeface="Arimo Bold"/>
                <a:ea typeface="Arimo Bold"/>
                <a:cs typeface="Arimo Bold"/>
                <a:sym typeface="Arimo Bold"/>
              </a:rPr>
              <a:t>Contact Information:</a:t>
            </a:r>
            <a:r>
              <a:rPr lang="en-US" sz="36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candre15@ucy.ac.cy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-696258" y="-976142"/>
            <a:ext cx="2222590" cy="11878896"/>
            <a:chOff x="0" y="0"/>
            <a:chExt cx="585373" cy="312859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85373" cy="3128598"/>
            </a:xfrm>
            <a:custGeom>
              <a:avLst/>
              <a:gdLst/>
              <a:ahLst/>
              <a:cxnLst/>
              <a:rect r="r" b="b" t="t" l="l"/>
              <a:pathLst>
                <a:path h="3128598" w="585373">
                  <a:moveTo>
                    <a:pt x="0" y="0"/>
                  </a:moveTo>
                  <a:lnTo>
                    <a:pt x="585373" y="0"/>
                  </a:lnTo>
                  <a:lnTo>
                    <a:pt x="585373" y="3128598"/>
                  </a:lnTo>
                  <a:lnTo>
                    <a:pt x="0" y="3128598"/>
                  </a:lnTo>
                  <a:close/>
                </a:path>
              </a:pathLst>
            </a:custGeom>
            <a:solidFill>
              <a:srgbClr val="0003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585373" cy="31857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-5400000">
            <a:off x="-3811101" y="5204868"/>
            <a:ext cx="8951255" cy="325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EFEFEF"/>
                </a:solidFill>
                <a:latin typeface="Arimo"/>
                <a:ea typeface="Arimo"/>
                <a:cs typeface="Arimo"/>
                <a:sym typeface="Arimo"/>
              </a:rPr>
              <a:t>Cogency AI Co-Scientist : Revolutionizing Scientific Discovery with Self-Improving AI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9560011" y="-2564899"/>
            <a:ext cx="16075318" cy="16075318"/>
          </a:xfrm>
          <a:custGeom>
            <a:avLst/>
            <a:gdLst/>
            <a:ahLst/>
            <a:cxnLst/>
            <a:rect r="r" b="b" t="t" l="l"/>
            <a:pathLst>
              <a:path h="16075318" w="16075318">
                <a:moveTo>
                  <a:pt x="0" y="0"/>
                </a:moveTo>
                <a:lnTo>
                  <a:pt x="16075318" y="0"/>
                </a:lnTo>
                <a:lnTo>
                  <a:pt x="16075318" y="16075318"/>
                </a:lnTo>
                <a:lnTo>
                  <a:pt x="0" y="160753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2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078661" y="3510540"/>
            <a:ext cx="10598510" cy="4037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18"/>
              </a:lnSpc>
            </a:pPr>
            <a:r>
              <a:rPr lang="en-US" b="true" sz="16402" spc="-803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Thank You</a:t>
            </a:r>
          </a:p>
          <a:p>
            <a:pPr algn="ctr">
              <a:lnSpc>
                <a:spcPts val="15418"/>
              </a:lnSpc>
            </a:pPr>
            <a:r>
              <a:rPr lang="en-US" b="true" sz="16402" spc="-803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Q&amp;A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696258" y="-450527"/>
            <a:ext cx="19680517" cy="1704491"/>
            <a:chOff x="0" y="0"/>
            <a:chExt cx="5183346" cy="44891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183346" cy="448919"/>
            </a:xfrm>
            <a:custGeom>
              <a:avLst/>
              <a:gdLst/>
              <a:ahLst/>
              <a:cxnLst/>
              <a:rect r="r" b="b" t="t" l="l"/>
              <a:pathLst>
                <a:path h="448919" w="5183346">
                  <a:moveTo>
                    <a:pt x="0" y="0"/>
                  </a:moveTo>
                  <a:lnTo>
                    <a:pt x="5183346" y="0"/>
                  </a:lnTo>
                  <a:lnTo>
                    <a:pt x="5183346" y="448919"/>
                  </a:lnTo>
                  <a:lnTo>
                    <a:pt x="0" y="448919"/>
                  </a:lnTo>
                  <a:close/>
                </a:path>
              </a:pathLst>
            </a:custGeom>
            <a:solidFill>
              <a:srgbClr val="0003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5183346" cy="5060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344568"/>
            <a:ext cx="13008941" cy="448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Cogency AI Co-Scientist : Revolutionizing Scientific Discovery with Self-Improving AI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3430063" y="1936909"/>
            <a:ext cx="11221859" cy="11221859"/>
          </a:xfrm>
          <a:custGeom>
            <a:avLst/>
            <a:gdLst/>
            <a:ahLst/>
            <a:cxnLst/>
            <a:rect r="r" b="b" t="t" l="l"/>
            <a:pathLst>
              <a:path h="11221859" w="11221859">
                <a:moveTo>
                  <a:pt x="0" y="0"/>
                </a:moveTo>
                <a:lnTo>
                  <a:pt x="11221858" y="0"/>
                </a:lnTo>
                <a:lnTo>
                  <a:pt x="11221858" y="11221858"/>
                </a:lnTo>
                <a:lnTo>
                  <a:pt x="0" y="112218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256462" y="8698238"/>
            <a:ext cx="2689082" cy="1813969"/>
          </a:xfrm>
          <a:custGeom>
            <a:avLst/>
            <a:gdLst/>
            <a:ahLst/>
            <a:cxnLst/>
            <a:rect r="r" b="b" t="t" l="l"/>
            <a:pathLst>
              <a:path h="1813969" w="2689082">
                <a:moveTo>
                  <a:pt x="0" y="0"/>
                </a:moveTo>
                <a:lnTo>
                  <a:pt x="2689082" y="0"/>
                </a:lnTo>
                <a:lnTo>
                  <a:pt x="2689082" y="1813969"/>
                </a:lnTo>
                <a:lnTo>
                  <a:pt x="0" y="18139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5591" r="0" b="-5591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DAGlyLIv2Ts</dc:identifier>
  <dcterms:modified xsi:type="dcterms:W3CDTF">2011-08-01T06:04:30Z</dcterms:modified>
  <cp:revision>1</cp:revision>
  <dc:title>Cogency AI</dc:title>
</cp:coreProperties>
</file>