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69" r:id="rId4"/>
    <p:sldId id="270" r:id="rId5"/>
    <p:sldId id="261" r:id="rId6"/>
    <p:sldId id="271" r:id="rId7"/>
    <p:sldId id="262" r:id="rId8"/>
    <p:sldId id="272" r:id="rId9"/>
    <p:sldId id="267" r:id="rId10"/>
    <p:sldId id="273" r:id="rId11"/>
    <p:sldId id="266" r:id="rId12"/>
    <p:sldId id="274" r:id="rId13"/>
    <p:sldId id="265" r:id="rId14"/>
    <p:sldId id="275" r:id="rId15"/>
    <p:sldId id="264" r:id="rId16"/>
    <p:sldId id="276" r:id="rId17"/>
    <p:sldId id="263" r:id="rId18"/>
    <p:sldId id="277" r:id="rId19"/>
    <p:sldId id="278" r:id="rId20"/>
    <p:sldId id="279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E"/>
    <a:srgbClr val="4D4E52"/>
    <a:srgbClr val="CFCFCF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322" y="252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44BA6-B6A0-48DE-B84E-1D1880EFC65E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0CC6-7800-4322-9C63-6E3D8B3CB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7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A6-2C9A-4342-BB09-96E879725C94}" type="datetime1">
              <a:rPr lang="pt-BR" smtClean="0"/>
              <a:t>25/05/2024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1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04BE-4A9B-47C3-A24F-828FF5C84332}" type="datetime1">
              <a:rPr lang="pt-BR" smtClean="0"/>
              <a:t>25/05/2024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99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885-E80F-49D1-8174-1D9F3E1F0029}" type="datetime1">
              <a:rPr lang="pt-BR" smtClean="0"/>
              <a:t>25/05/2024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1939-343F-4B6F-9AE2-C669B7B59C15}" type="datetime1">
              <a:rPr lang="pt-BR" smtClean="0"/>
              <a:t>25/05/2024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4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65A-4503-48DE-B7FE-D7FB81BE7C60}" type="datetime1">
              <a:rPr lang="pt-BR" smtClean="0"/>
              <a:t>25/05/2024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4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1A0-427C-47FE-922F-FEC341DDBBA7}" type="datetime1">
              <a:rPr lang="pt-BR" smtClean="0"/>
              <a:t>25/05/2024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85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376B-0155-4725-BF13-31421BF2DD34}" type="datetime1">
              <a:rPr lang="pt-BR" smtClean="0"/>
              <a:t>25/05/2024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6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FCEF-B31D-4E02-BFAF-EC6538DE9D42}" type="datetime1">
              <a:rPr lang="pt-BR" smtClean="0"/>
              <a:t>25/05/2024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4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1D74-85DD-4453-8E0B-506407F4DB0C}" type="datetime1">
              <a:rPr lang="pt-BR" smtClean="0"/>
              <a:t>25/05/2024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65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B54-3FB7-46EC-B6EB-8E0FE26F5E2D}" type="datetime1">
              <a:rPr lang="pt-BR" smtClean="0"/>
              <a:t>25/05/2024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7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025-5EE5-42C0-B2E8-75FCB05EDD10}" type="datetime1">
              <a:rPr lang="pt-BR" smtClean="0"/>
              <a:t>25/05/2024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8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196F-4804-4B42-A70F-AEAD46E07329}" type="datetime1">
              <a:rPr lang="pt-BR" smtClean="0"/>
              <a:t>25/05/2024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JavaScript Town - Chrystine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1545-1056-4157-BF64-9DEA9DAA6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24993&amp;picture=bloody-hand-pri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thkurai.blogspot.com/" TargetMode="Externa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24993&amp;picture=bloody-hand-pri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thkurai.blogspot.com/" TargetMode="Externa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24993&amp;picture=bloody-hand-pri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thkurai.blogspot.com/" TargetMode="External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24993&amp;picture=bloody-hand-pri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thkurai.blogspot.com/" TargetMode="Externa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24993&amp;picture=bloody-hand-pri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thkurai.blogspot.com/" TargetMode="Externa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github.com/Chrysthy/creating-an-ebook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24993&amp;picture=bloody-hand-pri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thkurai.blogspot.com/" TargetMode="Externa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24993&amp;picture=bloody-hand-pri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thkurai.blogspot.com/" TargetMode="Externa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24993&amp;picture=bloody-hand-pri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thkurai.blogspot.com/" TargetMode="Externa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24993&amp;picture=bloody-hand-pri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thkurai.blogspot.com/" TargetMode="Externa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1A14C5-08F6-B366-440F-6CE946705A6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024131-912F-23EE-9E37-2D2501732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9321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08E01A8-5AEA-934C-5853-AA76FB810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48" y="5456762"/>
            <a:ext cx="1741300" cy="2025514"/>
          </a:xfrm>
          <a:prstGeom prst="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36F26C2-7DC8-4A26-75D3-46B874808657}"/>
              </a:ext>
            </a:extLst>
          </p:cNvPr>
          <p:cNvSpPr txBox="1"/>
          <p:nvPr/>
        </p:nvSpPr>
        <p:spPr>
          <a:xfrm>
            <a:off x="1062788" y="1456824"/>
            <a:ext cx="7475622" cy="132343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In </a:t>
            </a:r>
            <a:r>
              <a:rPr lang="pt-BR" sz="4000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my</a:t>
            </a:r>
            <a:r>
              <a:rPr lang="pt-BR" sz="4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 </a:t>
            </a:r>
            <a:r>
              <a:rPr lang="pt-BR" sz="4000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restless</a:t>
            </a:r>
            <a:r>
              <a:rPr lang="pt-BR" sz="4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 </a:t>
            </a:r>
            <a:r>
              <a:rPr lang="pt-BR" sz="4000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dreams</a:t>
            </a:r>
            <a:r>
              <a:rPr lang="pt-BR" sz="4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, I </a:t>
            </a:r>
            <a:r>
              <a:rPr lang="pt-BR" sz="4000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see</a:t>
            </a:r>
            <a:r>
              <a:rPr lang="pt-BR" sz="4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 </a:t>
            </a:r>
            <a:r>
              <a:rPr lang="pt-BR" sz="4000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that</a:t>
            </a:r>
            <a:r>
              <a:rPr lang="pt-BR" sz="4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 </a:t>
            </a:r>
            <a:r>
              <a:rPr lang="pt-BR" sz="4000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town</a:t>
            </a:r>
            <a:r>
              <a:rPr lang="pt-BR" sz="4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83D275-C379-42E8-521B-A16D48DE67C5}"/>
              </a:ext>
            </a:extLst>
          </p:cNvPr>
          <p:cNvSpPr txBox="1"/>
          <p:nvPr/>
        </p:nvSpPr>
        <p:spPr>
          <a:xfrm>
            <a:off x="2793696" y="4962675"/>
            <a:ext cx="4013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JavaScript</a:t>
            </a:r>
            <a:r>
              <a:rPr lang="pt-BR" sz="48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.</a:t>
            </a:r>
            <a:endParaRPr lang="pt-BR" sz="4800" dirty="0"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75D37C-6EB0-C40C-A3FA-F417D6DBCF11}"/>
              </a:ext>
            </a:extLst>
          </p:cNvPr>
          <p:cNvSpPr txBox="1"/>
          <p:nvPr/>
        </p:nvSpPr>
        <p:spPr>
          <a:xfrm>
            <a:off x="1" y="9113152"/>
            <a:ext cx="96011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Explorando os Mistérios do </a:t>
            </a:r>
            <a:r>
              <a:rPr lang="pt-BR" sz="4000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FrontEnd</a:t>
            </a:r>
            <a:r>
              <a:rPr lang="pt-BR" sz="4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792541-08C6-872B-C791-FABFA78B3B56}"/>
              </a:ext>
            </a:extLst>
          </p:cNvPr>
          <p:cNvSpPr txBox="1"/>
          <p:nvPr/>
        </p:nvSpPr>
        <p:spPr>
          <a:xfrm>
            <a:off x="2237875" y="11588581"/>
            <a:ext cx="4908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8A48E-30D5-45A4-6172-A3FD09D4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58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65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If</a:t>
            </a:r>
            <a:r>
              <a:rPr lang="pt-BR" sz="4000" dirty="0">
                <a:latin typeface="Impact" panose="020B0806030902050204" pitchFamily="34" charset="0"/>
              </a:rPr>
              <a:t>, Else </a:t>
            </a:r>
            <a:r>
              <a:rPr lang="pt-BR" sz="4000" dirty="0" err="1">
                <a:latin typeface="Impact" panose="020B0806030902050204" pitchFamily="34" charset="0"/>
              </a:rPr>
              <a:t>If</a:t>
            </a:r>
            <a:r>
              <a:rPr lang="pt-BR" sz="4000" dirty="0">
                <a:latin typeface="Impact" panose="020B0806030902050204" pitchFamily="34" charset="0"/>
              </a:rPr>
              <a:t>, Else</a:t>
            </a: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32463" y="3157377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Estruturas condicionais controlam o fluxo do código baseado em condições.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26E6BE9-670A-630F-7EFA-738FF945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6542"/>
            <a:ext cx="9601200" cy="5399852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8FAB4BA-E53D-4BD7-8F71-703CE8F6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E7957D74-71AD-EA40-841D-A3558AB8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10</a:t>
            </a:fld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5EA7016-E701-372C-3353-27A304DF4B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3" b="22495"/>
          <a:stretch/>
        </p:blipFill>
        <p:spPr>
          <a:xfrm>
            <a:off x="1279088" y="9786394"/>
            <a:ext cx="7043015" cy="1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5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1EAE7-C6B1-9F8B-9D77-8DEA3CE85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B2C60A81-E900-1084-D02A-7C81D74A1A89}"/>
              </a:ext>
            </a:extLst>
          </p:cNvPr>
          <p:cNvSpPr txBox="1"/>
          <p:nvPr/>
        </p:nvSpPr>
        <p:spPr>
          <a:xfrm>
            <a:off x="-298941" y="5800635"/>
            <a:ext cx="1019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Loops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F135FA3-261D-2957-51D7-711F13A0880B}"/>
              </a:ext>
            </a:extLst>
          </p:cNvPr>
          <p:cNvSpPr txBox="1"/>
          <p:nvPr/>
        </p:nvSpPr>
        <p:spPr>
          <a:xfrm>
            <a:off x="1532465" y="480140"/>
            <a:ext cx="6536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E64603-20B6-DA23-FFB4-F7733EC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1123" y="7812532"/>
            <a:ext cx="3938953" cy="47073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E4DEDE-5C73-0EFA-95C1-AD8272C91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3" y="0"/>
            <a:ext cx="9601199" cy="483576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302EB-317E-B27C-3F7C-1544B1BB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4FE176-0ED1-0749-B990-161228F6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8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65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Loops</a:t>
            </a: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32463" y="3157377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loop for é usado para executar um bloco de código várias vezes.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A14B71-9845-AC67-1A05-8B80439E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" y="4531054"/>
            <a:ext cx="9601200" cy="5399852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C7EB7BBF-C639-B188-AB10-6571E0FC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4B117EA-76D4-A3C6-C5E8-F91DB7C4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12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16B0963-90BF-47B1-D79B-EADB3BC45E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3" b="22495"/>
          <a:stretch/>
        </p:blipFill>
        <p:spPr>
          <a:xfrm>
            <a:off x="1279087" y="10015458"/>
            <a:ext cx="7043015" cy="1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7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1EAE7-C6B1-9F8B-9D77-8DEA3CE85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B2C60A81-E900-1084-D02A-7C81D74A1A89}"/>
              </a:ext>
            </a:extLst>
          </p:cNvPr>
          <p:cNvSpPr txBox="1"/>
          <p:nvPr/>
        </p:nvSpPr>
        <p:spPr>
          <a:xfrm>
            <a:off x="-298941" y="5800635"/>
            <a:ext cx="1019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F135FA3-261D-2957-51D7-711F13A0880B}"/>
              </a:ext>
            </a:extLst>
          </p:cNvPr>
          <p:cNvSpPr txBox="1"/>
          <p:nvPr/>
        </p:nvSpPr>
        <p:spPr>
          <a:xfrm>
            <a:off x="1532465" y="480140"/>
            <a:ext cx="6536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E64603-20B6-DA23-FFB4-F7733EC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1123" y="7812532"/>
            <a:ext cx="3938953" cy="47073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E4DEDE-5C73-0EFA-95C1-AD8272C91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3" y="17978"/>
            <a:ext cx="9601199" cy="483576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81475-AB35-F5A5-4FB3-E20BCF44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1E8ED-9735-3FA6-8912-1341E955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4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653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Declarando e Chamando Funções</a:t>
            </a: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32463" y="3830949"/>
            <a:ext cx="653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Funções são blocos de código reutilizáveis.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992B08-03E2-1A0F-5319-F84F79FC1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3" y="4217438"/>
            <a:ext cx="9601200" cy="5399852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AEF7CD-80A8-529E-A0CC-7CDC9860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194655-7162-AF91-6DB6-A690B25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14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F835FD-1566-24F3-6EBC-23ADD3470F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3" b="22495"/>
          <a:stretch/>
        </p:blipFill>
        <p:spPr>
          <a:xfrm>
            <a:off x="1279088" y="9786394"/>
            <a:ext cx="7043015" cy="1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8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1EAE7-C6B1-9F8B-9D77-8DEA3CE85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B2C60A81-E900-1084-D02A-7C81D74A1A89}"/>
              </a:ext>
            </a:extLst>
          </p:cNvPr>
          <p:cNvSpPr txBox="1"/>
          <p:nvPr/>
        </p:nvSpPr>
        <p:spPr>
          <a:xfrm>
            <a:off x="-298941" y="5800635"/>
            <a:ext cx="1019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Arrays</a:t>
            </a:r>
            <a:endParaRPr lang="pt-BR" sz="7200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F135FA3-261D-2957-51D7-711F13A0880B}"/>
              </a:ext>
            </a:extLst>
          </p:cNvPr>
          <p:cNvSpPr txBox="1"/>
          <p:nvPr/>
        </p:nvSpPr>
        <p:spPr>
          <a:xfrm>
            <a:off x="1532465" y="480140"/>
            <a:ext cx="6536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E64603-20B6-DA23-FFB4-F7733EC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1123" y="7812532"/>
            <a:ext cx="3938953" cy="47073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E4DEDE-5C73-0EFA-95C1-AD8272C91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3" y="0"/>
            <a:ext cx="9601199" cy="483576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63F1D7-BF66-B483-37E3-6A770D96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5A845-AD60-0B33-B501-DE17B30F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93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65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Manipulação de </a:t>
            </a:r>
            <a:r>
              <a:rPr lang="pt-BR" sz="4000" dirty="0" err="1">
                <a:latin typeface="Impact" panose="020B0806030902050204" pitchFamily="34" charset="0"/>
              </a:rPr>
              <a:t>Arrays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32463" y="3157377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Arrays</a:t>
            </a:r>
            <a:r>
              <a:rPr lang="pt-BR" sz="2400" dirty="0"/>
              <a:t> são usados para armazenar múltiplos valores em uma única variável.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807D88-9555-ECDC-C3E1-45CC475B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3" y="3988374"/>
            <a:ext cx="9601200" cy="5399852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3C60DD-1392-5CFF-7789-57EC9FAB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286763-263B-3367-627A-890A8AD5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16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7D95B70-4404-25CF-812B-61856B01F4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3" b="22495"/>
          <a:stretch/>
        </p:blipFill>
        <p:spPr>
          <a:xfrm>
            <a:off x="1279088" y="9786394"/>
            <a:ext cx="7043015" cy="1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1EAE7-C6B1-9F8B-9D77-8DEA3CE85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B2C60A81-E900-1084-D02A-7C81D74A1A89}"/>
              </a:ext>
            </a:extLst>
          </p:cNvPr>
          <p:cNvSpPr txBox="1"/>
          <p:nvPr/>
        </p:nvSpPr>
        <p:spPr>
          <a:xfrm>
            <a:off x="-298941" y="5800635"/>
            <a:ext cx="1019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Objetos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F135FA3-261D-2957-51D7-711F13A0880B}"/>
              </a:ext>
            </a:extLst>
          </p:cNvPr>
          <p:cNvSpPr txBox="1"/>
          <p:nvPr/>
        </p:nvSpPr>
        <p:spPr>
          <a:xfrm>
            <a:off x="1532465" y="480140"/>
            <a:ext cx="6536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/>
                  </a:solidFill>
                </a:ln>
                <a:noFill/>
                <a:latin typeface="Impact" panose="020B0806030902050204" pitchFamily="34" charset="0"/>
              </a:rPr>
              <a:t>08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E64603-20B6-DA23-FFB4-F7733EC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1123" y="7812532"/>
            <a:ext cx="3938953" cy="47073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E4DEDE-5C73-0EFA-95C1-AD8272C91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" y="-1"/>
            <a:ext cx="9601199" cy="483576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A57BF-6660-FED7-F9D6-C0B411CB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2E79F-CBB5-C07E-D86C-FE9A4964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23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65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Criando e Acessando Objetos</a:t>
            </a: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32463" y="3194538"/>
            <a:ext cx="653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Objetos são coleções de chave-valor.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186BD3-076F-B30C-34AD-91FD1FCDF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5449681"/>
            <a:ext cx="8370273" cy="3149196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A2C2BFE-6E3D-E3A5-E655-3D9E1574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94DAA96-93FF-F1ED-272D-F89D8359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18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AE68D72-6BB0-40F8-646B-6D907A0A41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3" b="22495"/>
          <a:stretch/>
        </p:blipFill>
        <p:spPr>
          <a:xfrm>
            <a:off x="1279088" y="9786394"/>
            <a:ext cx="7043015" cy="1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3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1EAE7-C6B1-9F8B-9D77-8DEA3CE85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B2C60A81-E900-1084-D02A-7C81D74A1A89}"/>
              </a:ext>
            </a:extLst>
          </p:cNvPr>
          <p:cNvSpPr txBox="1"/>
          <p:nvPr/>
        </p:nvSpPr>
        <p:spPr>
          <a:xfrm>
            <a:off x="-298941" y="5800635"/>
            <a:ext cx="1019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F135FA3-261D-2957-51D7-711F13A0880B}"/>
              </a:ext>
            </a:extLst>
          </p:cNvPr>
          <p:cNvSpPr txBox="1"/>
          <p:nvPr/>
        </p:nvSpPr>
        <p:spPr>
          <a:xfrm>
            <a:off x="1532465" y="480140"/>
            <a:ext cx="6536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/>
                  </a:solidFill>
                </a:ln>
                <a:noFill/>
                <a:latin typeface="Impact" panose="020B0806030902050204" pitchFamily="34" charset="0"/>
              </a:rPr>
              <a:t>08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E64603-20B6-DA23-FFB4-F7733EC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1123" y="7812532"/>
            <a:ext cx="3938953" cy="47073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E4DEDE-5C73-0EFA-95C1-AD8272C91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" y="-1"/>
            <a:ext cx="9601199" cy="483576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A57BF-6660-FED7-F9D6-C0B411CB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2E79F-CBB5-C07E-D86C-FE9A4964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72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7908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Guia de Sintaxe Básica em </a:t>
            </a:r>
            <a:r>
              <a:rPr lang="pt-BR" sz="4000" dirty="0" err="1">
                <a:latin typeface="Impact" panose="020B0806030902050204" pitchFamily="34" charset="0"/>
              </a:rPr>
              <a:t>JavaScript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32464" y="4724400"/>
            <a:ext cx="6536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JavaScript</a:t>
            </a:r>
            <a:r>
              <a:rPr lang="pt-BR" sz="2400" dirty="0"/>
              <a:t> é uma linguagem de programação essencial para desenvolvimento web. É usada para criar comportamento dinâmico em páginas web. Este ebook abordará os principais elementos de sintaxe básica do </a:t>
            </a:r>
            <a:r>
              <a:rPr lang="pt-BR" sz="2400" dirty="0" err="1"/>
              <a:t>JavaScript</a:t>
            </a:r>
            <a:r>
              <a:rPr lang="pt-BR" sz="2400" dirty="0"/>
              <a:t> com exemplos práticos para facilitar seu aprendizado.</a:t>
            </a:r>
            <a:endParaRPr lang="pt-BR" dirty="0"/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3D22CBA9-E727-CFA6-6544-59C266AE2E1E}"/>
              </a:ext>
            </a:extLst>
          </p:cNvPr>
          <p:cNvSpPr txBox="1"/>
          <p:nvPr/>
        </p:nvSpPr>
        <p:spPr>
          <a:xfrm>
            <a:off x="1532466" y="3132091"/>
            <a:ext cx="653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Introdução</a:t>
            </a:r>
            <a:endParaRPr lang="pt-BR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17534D-665F-C374-D92F-F0CDCCD57E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EEEEF"/>
              </a:clrFrom>
              <a:clrTo>
                <a:srgbClr val="EEEE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56" y="7542608"/>
            <a:ext cx="2977713" cy="3812697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DD19CB8-28E7-3C93-9FC2-C8A57BD9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CC986BD-1985-5A4F-9799-5DF1AEE5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84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7908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Obrigada por ler até aqui!</a:t>
            </a: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68979" y="3203544"/>
            <a:ext cx="65362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Este e-book foi gerado por uma IA e diagramado manualmente. </a:t>
            </a:r>
            <a:br>
              <a:rPr lang="pt-BR" sz="2400" dirty="0"/>
            </a:b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passo a passo está disponível no meu GitHub.</a:t>
            </a:r>
            <a:br>
              <a:rPr lang="pt-BR" sz="2400" dirty="0"/>
            </a:b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Esse conteúdo foi criado com fins didáticos.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Ebook baseado no jogo da Konami -  </a:t>
            </a:r>
            <a:r>
              <a:rPr lang="pt-BR" sz="2400" dirty="0" err="1"/>
              <a:t>Silent</a:t>
            </a:r>
            <a:r>
              <a:rPr lang="pt-BR" sz="2400" dirty="0"/>
              <a:t> Hill.</a:t>
            </a:r>
            <a:br>
              <a:rPr lang="pt-BR" sz="2400" dirty="0"/>
            </a:b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DD19CB8-28E7-3C93-9FC2-C8A57BD9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CC986BD-1985-5A4F-9799-5DF1AEE5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20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4ADF76-CFD7-69C0-785B-698CD03453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3" b="22495"/>
          <a:stretch/>
        </p:blipFill>
        <p:spPr>
          <a:xfrm>
            <a:off x="1279088" y="9786394"/>
            <a:ext cx="7043015" cy="1680627"/>
          </a:xfrm>
          <a:prstGeom prst="rect">
            <a:avLst/>
          </a:prstGeom>
        </p:spPr>
      </p:pic>
      <p:pic>
        <p:nvPicPr>
          <p:cNvPr id="8" name="Imagem 7">
            <a:hlinkClick r:id="rId5"/>
            <a:extLst>
              <a:ext uri="{FF2B5EF4-FFF2-40B4-BE49-F238E27FC236}">
                <a16:creationId xmlns:a16="http://schemas.microsoft.com/office/drawing/2014/main" id="{AF89B7F2-5703-8052-718D-D474ECE9502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925" y="6956408"/>
            <a:ext cx="1482376" cy="137588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B8220C-5934-194C-835F-39C395B234D8}"/>
              </a:ext>
            </a:extLst>
          </p:cNvPr>
          <p:cNvSpPr txBox="1"/>
          <p:nvPr/>
        </p:nvSpPr>
        <p:spPr>
          <a:xfrm>
            <a:off x="3409173" y="8443297"/>
            <a:ext cx="33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para ser redirecionado.</a:t>
            </a:r>
          </a:p>
        </p:txBody>
      </p:sp>
    </p:spTree>
    <p:extLst>
      <p:ext uri="{BB962C8B-B14F-4D97-AF65-F5344CB8AC3E}">
        <p14:creationId xmlns:p14="http://schemas.microsoft.com/office/powerpoint/2010/main" val="39684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1EAE7-C6B1-9F8B-9D77-8DEA3CE85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B2C60A81-E900-1084-D02A-7C81D74A1A89}"/>
              </a:ext>
            </a:extLst>
          </p:cNvPr>
          <p:cNvSpPr txBox="1"/>
          <p:nvPr/>
        </p:nvSpPr>
        <p:spPr>
          <a:xfrm>
            <a:off x="-298941" y="5800635"/>
            <a:ext cx="1019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Variáveis e Constantes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F135FA3-261D-2957-51D7-711F13A0880B}"/>
              </a:ext>
            </a:extLst>
          </p:cNvPr>
          <p:cNvSpPr txBox="1"/>
          <p:nvPr/>
        </p:nvSpPr>
        <p:spPr>
          <a:xfrm>
            <a:off x="1532465" y="480140"/>
            <a:ext cx="6536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E64603-20B6-DA23-FFB4-F7733EC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1123" y="7812532"/>
            <a:ext cx="3938953" cy="47073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E4DEDE-5C73-0EFA-95C1-AD8272C91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" y="0"/>
            <a:ext cx="9601199" cy="483576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87F8E8-1CB6-D8AA-DD65-4822B4BB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AA742-5918-1519-1913-63478624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8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65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Declarando Variáveis</a:t>
            </a: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32463" y="3157377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Variáveis em </a:t>
            </a:r>
            <a:r>
              <a:rPr lang="pt-BR" sz="2400" dirty="0" err="1"/>
              <a:t>JavaScript</a:t>
            </a:r>
            <a:r>
              <a:rPr lang="pt-BR" sz="2400" dirty="0"/>
              <a:t> podem ser declaradas usando var, </a:t>
            </a:r>
            <a:r>
              <a:rPr lang="pt-BR" sz="2400" dirty="0" err="1"/>
              <a:t>let</a:t>
            </a:r>
            <a:r>
              <a:rPr lang="pt-BR" sz="2400" dirty="0"/>
              <a:t>, ou const.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74A5C52-0B0C-0122-1E88-92E4D8273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61" r="15961"/>
          <a:stretch/>
        </p:blipFill>
        <p:spPr>
          <a:xfrm>
            <a:off x="1185350" y="4591816"/>
            <a:ext cx="7136753" cy="5559717"/>
          </a:xfrm>
          <a:prstGeom prst="rect">
            <a:avLst/>
          </a:prstGeom>
        </p:spPr>
      </p:pic>
      <p:sp>
        <p:nvSpPr>
          <p:cNvPr id="24" name="Espaço Reservado para Rodapé 23">
            <a:extLst>
              <a:ext uri="{FF2B5EF4-FFF2-40B4-BE49-F238E27FC236}">
                <a16:creationId xmlns:a16="http://schemas.microsoft.com/office/drawing/2014/main" id="{312AF4F1-BC93-542A-B246-75B6C14F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33ED2A9D-A4D8-840C-1CA0-461095F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4</a:t>
            </a:fld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9FC58ADF-E5EA-E6B9-B82B-5A49CAC6A1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3" b="22495"/>
          <a:stretch/>
        </p:blipFill>
        <p:spPr>
          <a:xfrm>
            <a:off x="1279088" y="10156418"/>
            <a:ext cx="7043015" cy="1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1EAE7-C6B1-9F8B-9D77-8DEA3CE85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B2C60A81-E900-1084-D02A-7C81D74A1A89}"/>
              </a:ext>
            </a:extLst>
          </p:cNvPr>
          <p:cNvSpPr txBox="1"/>
          <p:nvPr/>
        </p:nvSpPr>
        <p:spPr>
          <a:xfrm>
            <a:off x="-298941" y="5800635"/>
            <a:ext cx="1019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Tipos de Dados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F135FA3-261D-2957-51D7-711F13A0880B}"/>
              </a:ext>
            </a:extLst>
          </p:cNvPr>
          <p:cNvSpPr txBox="1"/>
          <p:nvPr/>
        </p:nvSpPr>
        <p:spPr>
          <a:xfrm>
            <a:off x="1532465" y="480140"/>
            <a:ext cx="6536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E64603-20B6-DA23-FFB4-F7733EC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1123" y="7812532"/>
            <a:ext cx="3938953" cy="47073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E4DEDE-5C73-0EFA-95C1-AD8272C91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3" y="0"/>
            <a:ext cx="9601199" cy="483576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E63DA-FB06-221D-2C4A-F2045A2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DFCC8-A32F-9BE2-037D-3A0C6014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37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65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Tipos</a:t>
            </a: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32463" y="3157377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JavaScript</a:t>
            </a:r>
            <a:r>
              <a:rPr lang="pt-BR" sz="2400" dirty="0"/>
              <a:t> possui vários tipos de dados primitivos como </a:t>
            </a:r>
            <a:r>
              <a:rPr lang="pt-BR" sz="2400" dirty="0" err="1"/>
              <a:t>string</a:t>
            </a:r>
            <a:r>
              <a:rPr lang="pt-BR" sz="2400" dirty="0"/>
              <a:t>, </a:t>
            </a:r>
            <a:r>
              <a:rPr lang="pt-BR" sz="2400" dirty="0" err="1"/>
              <a:t>number</a:t>
            </a:r>
            <a:r>
              <a:rPr lang="pt-BR" sz="2400" dirty="0"/>
              <a:t>, </a:t>
            </a:r>
            <a:r>
              <a:rPr lang="pt-BR" sz="2400" dirty="0" err="1"/>
              <a:t>boolean</a:t>
            </a:r>
            <a:r>
              <a:rPr lang="pt-BR" sz="2400" dirty="0"/>
              <a:t>, </a:t>
            </a:r>
            <a:r>
              <a:rPr lang="pt-BR" sz="2400" dirty="0" err="1"/>
              <a:t>undefined</a:t>
            </a:r>
            <a:r>
              <a:rPr lang="pt-BR" sz="2400" dirty="0"/>
              <a:t>, e </a:t>
            </a:r>
            <a:r>
              <a:rPr lang="pt-BR" sz="2400" dirty="0" err="1"/>
              <a:t>null</a:t>
            </a:r>
            <a:r>
              <a:rPr lang="pt-BR" sz="2400" dirty="0"/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B3765BF-5B8C-FC53-1A20-E3EF02C8CC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72" r="13187"/>
          <a:stretch/>
        </p:blipFill>
        <p:spPr>
          <a:xfrm>
            <a:off x="778198" y="4060196"/>
            <a:ext cx="8044804" cy="5955262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B53291A-9D10-67AE-FDCB-90C47990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062FC727-77ED-A449-3C34-29C91360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6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534EBF9-0C39-1EC1-6BE8-BEB4A9F879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3" b="22495"/>
          <a:stretch/>
        </p:blipFill>
        <p:spPr>
          <a:xfrm>
            <a:off x="1279088" y="9786394"/>
            <a:ext cx="7043015" cy="1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2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1EAE7-C6B1-9F8B-9D77-8DEA3CE85E17}"/>
              </a:ext>
            </a:extLst>
          </p:cNvPr>
          <p:cNvSpPr/>
          <p:nvPr/>
        </p:nvSpPr>
        <p:spPr>
          <a:xfrm>
            <a:off x="-4" y="0"/>
            <a:ext cx="9601200" cy="128016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B2C60A81-E900-1084-D02A-7C81D74A1A89}"/>
              </a:ext>
            </a:extLst>
          </p:cNvPr>
          <p:cNvSpPr txBox="1"/>
          <p:nvPr/>
        </p:nvSpPr>
        <p:spPr>
          <a:xfrm>
            <a:off x="-298941" y="5800635"/>
            <a:ext cx="1019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Operadores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F135FA3-261D-2957-51D7-711F13A0880B}"/>
              </a:ext>
            </a:extLst>
          </p:cNvPr>
          <p:cNvSpPr txBox="1"/>
          <p:nvPr/>
        </p:nvSpPr>
        <p:spPr>
          <a:xfrm>
            <a:off x="1532465" y="480140"/>
            <a:ext cx="6536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E64603-20B6-DA23-FFB4-F7733EC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1123" y="7812532"/>
            <a:ext cx="3938953" cy="47073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E4DEDE-5C73-0EFA-95C1-AD8272C91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4" y="22547"/>
            <a:ext cx="9601199" cy="483576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06F93-E4BF-AB4D-7D76-8F697598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63039-DD66-5B80-9259-7669A404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2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17B9E9D8-705D-9A28-9250-E0A4C49620B8}"/>
              </a:ext>
            </a:extLst>
          </p:cNvPr>
          <p:cNvSpPr txBox="1"/>
          <p:nvPr/>
        </p:nvSpPr>
        <p:spPr>
          <a:xfrm>
            <a:off x="1532464" y="1640244"/>
            <a:ext cx="65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Operadores Aritméticos</a:t>
            </a:r>
          </a:p>
        </p:txBody>
      </p:sp>
      <p:sp>
        <p:nvSpPr>
          <p:cNvPr id="4" name="Texto-Componente">
            <a:extLst>
              <a:ext uri="{FF2B5EF4-FFF2-40B4-BE49-F238E27FC236}">
                <a16:creationId xmlns:a16="http://schemas.microsoft.com/office/drawing/2014/main" id="{0776C4B3-5370-26B4-9AC9-80C90F1E05DF}"/>
              </a:ext>
            </a:extLst>
          </p:cNvPr>
          <p:cNvSpPr txBox="1"/>
          <p:nvPr/>
        </p:nvSpPr>
        <p:spPr>
          <a:xfrm>
            <a:off x="1532466" y="3157377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operadores aritméticos são usados para realizar operações matemáticas.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0DD0A4-6D19-1588-B4E7-30982BDB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39244" r="23549" b="10803"/>
          <a:stretch/>
        </p:blipFill>
        <p:spPr>
          <a:xfrm>
            <a:off x="0" y="0"/>
            <a:ext cx="1826604" cy="25771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48B81F-BEA8-01B4-AA75-DFDB21F3B4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48" r="18864"/>
          <a:stretch/>
        </p:blipFill>
        <p:spPr>
          <a:xfrm>
            <a:off x="1110923" y="3988374"/>
            <a:ext cx="7379354" cy="6378814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F05CD23-8384-4430-8F1D-C1CF1094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41D9D48-4E8E-A4FA-0440-180524E4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8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5D59C95-05C1-25F6-5427-80FF410912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3" b="22495"/>
          <a:stretch/>
        </p:blipFill>
        <p:spPr>
          <a:xfrm>
            <a:off x="1279088" y="9786394"/>
            <a:ext cx="7043015" cy="1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1EAE7-C6B1-9F8B-9D77-8DEA3CE85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C4C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B2C60A81-E900-1084-D02A-7C81D74A1A89}"/>
              </a:ext>
            </a:extLst>
          </p:cNvPr>
          <p:cNvSpPr txBox="1"/>
          <p:nvPr/>
        </p:nvSpPr>
        <p:spPr>
          <a:xfrm>
            <a:off x="-298941" y="5800635"/>
            <a:ext cx="1019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Estruturas Condicionais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F135FA3-261D-2957-51D7-711F13A0880B}"/>
              </a:ext>
            </a:extLst>
          </p:cNvPr>
          <p:cNvSpPr txBox="1"/>
          <p:nvPr/>
        </p:nvSpPr>
        <p:spPr>
          <a:xfrm>
            <a:off x="1532465" y="480140"/>
            <a:ext cx="6536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4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E64603-20B6-DA23-FFB4-F7733ECF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1123" y="7812532"/>
            <a:ext cx="3938953" cy="47073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9E4DEDE-5C73-0EFA-95C1-AD8272C91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3" y="0"/>
            <a:ext cx="9601199" cy="483576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24D67-DC7A-62E9-5D39-FCEA520A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JavaScript Town - Chrystine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D8866-8DB8-39BA-C501-CD93B94A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545-1056-4157-BF64-9DEA9DAA60A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19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521</TotalTime>
  <Words>375</Words>
  <Application>Microsoft Office PowerPoint</Application>
  <PresentationFormat>Papel A3 (297 x 420 mm)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Impact</vt:lpstr>
      <vt:lpstr>Lucida Handwriting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Town</dc:title>
  <dc:creator>Chrystine Martins</dc:creator>
  <cp:lastModifiedBy>Chrystine Martins</cp:lastModifiedBy>
  <cp:revision>23</cp:revision>
  <dcterms:created xsi:type="dcterms:W3CDTF">2024-05-24T22:58:24Z</dcterms:created>
  <dcterms:modified xsi:type="dcterms:W3CDTF">2024-05-26T03:11:48Z</dcterms:modified>
</cp:coreProperties>
</file>