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5"/>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73" r:id="rId15"/>
    <p:sldId id="2146847072" r:id="rId16"/>
    <p:sldId id="2146847068" r:id="rId17"/>
    <p:sldId id="2146847071" r:id="rId18"/>
    <p:sldId id="2146847062" r:id="rId19"/>
    <p:sldId id="2146847055" r:id="rId20"/>
    <p:sldId id="2146847059" r:id="rId21"/>
    <p:sldId id="2146847069" r:id="rId22"/>
    <p:sldId id="2146847074"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29B9C7-C813-4CB2-B6A8-50B334CF7C5F}" v="17" dt="2025-08-01T13:49:19.1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Research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 Chakka Satyasree</a:t>
            </a:r>
          </a:p>
          <a:p>
            <a:r>
              <a:rPr lang="en-US" sz="2000" b="1" dirty="0">
                <a:solidFill>
                  <a:schemeClr val="accent1">
                    <a:lumMod val="75000"/>
                  </a:schemeClr>
                </a:solidFill>
                <a:latin typeface="Arial" pitchFamily="34" charset="0"/>
                <a:cs typeface="Arial" pitchFamily="34" charset="0"/>
              </a:rPr>
              <a:t>Student name : Chakka Satyasree</a:t>
            </a:r>
          </a:p>
          <a:p>
            <a:r>
              <a:rPr lang="en-US" sz="2000" b="1" dirty="0">
                <a:solidFill>
                  <a:schemeClr val="accent1">
                    <a:lumMod val="75000"/>
                  </a:schemeClr>
                </a:solidFill>
                <a:latin typeface="Arial"/>
                <a:cs typeface="Arial"/>
              </a:rPr>
              <a:t>College Name &amp; Department : Malla Reddy College of Engineering for Women - 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descr="A screenshot of a computer&#10;&#10;AI-generated content may be incorrect.">
            <a:extLst>
              <a:ext uri="{FF2B5EF4-FFF2-40B4-BE49-F238E27FC236}">
                <a16:creationId xmlns:a16="http://schemas.microsoft.com/office/drawing/2014/main" id="{6965CA08-387D-A425-F120-90DEC79DD581}"/>
              </a:ext>
            </a:extLst>
          </p:cNvPr>
          <p:cNvPicPr>
            <a:picLocks noChangeAspect="1"/>
          </p:cNvPicPr>
          <p:nvPr/>
        </p:nvPicPr>
        <p:blipFill>
          <a:blip r:embed="rId2"/>
          <a:stretch>
            <a:fillRect/>
          </a:stretch>
        </p:blipFill>
        <p:spPr>
          <a:xfrm>
            <a:off x="1219200" y="1396181"/>
            <a:ext cx="9910916" cy="4696780"/>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AAF630-27E2-E902-62E0-23A2E31C8B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8B6C2A-F49F-B0F8-18DD-4767039EB6FE}"/>
              </a:ext>
            </a:extLst>
          </p:cNvPr>
          <p:cNvSpPr>
            <a:spLocks noGrp="1"/>
          </p:cNvSpPr>
          <p:nvPr>
            <p:ph type="title"/>
          </p:nvPr>
        </p:nvSpPr>
        <p:spPr/>
        <p:txBody>
          <a:bodyPr/>
          <a:lstStyle/>
          <a:p>
            <a:r>
              <a:rPr lang="en-IN" dirty="0">
                <a:solidFill>
                  <a:schemeClr val="accent1"/>
                </a:solidFill>
              </a:rPr>
              <a:t>Results</a:t>
            </a:r>
          </a:p>
        </p:txBody>
      </p:sp>
      <p:pic>
        <p:nvPicPr>
          <p:cNvPr id="4" name="Picture 3" descr="A screenshot of a computer&#10;&#10;AI-generated content may be incorrect.">
            <a:extLst>
              <a:ext uri="{FF2B5EF4-FFF2-40B4-BE49-F238E27FC236}">
                <a16:creationId xmlns:a16="http://schemas.microsoft.com/office/drawing/2014/main" id="{4B49B4E8-D64E-AF2C-2AD2-E5C3EC59A033}"/>
              </a:ext>
            </a:extLst>
          </p:cNvPr>
          <p:cNvPicPr>
            <a:picLocks noChangeAspect="1"/>
          </p:cNvPicPr>
          <p:nvPr/>
        </p:nvPicPr>
        <p:blipFill>
          <a:blip r:embed="rId2"/>
          <a:stretch>
            <a:fillRect/>
          </a:stretch>
        </p:blipFill>
        <p:spPr>
          <a:xfrm>
            <a:off x="1779638" y="2379406"/>
            <a:ext cx="8790039" cy="3529781"/>
          </a:xfrm>
          <a:prstGeom prst="rect">
            <a:avLst/>
          </a:prstGeom>
        </p:spPr>
      </p:pic>
      <p:sp>
        <p:nvSpPr>
          <p:cNvPr id="6" name="TextBox 5">
            <a:extLst>
              <a:ext uri="{FF2B5EF4-FFF2-40B4-BE49-F238E27FC236}">
                <a16:creationId xmlns:a16="http://schemas.microsoft.com/office/drawing/2014/main" id="{C927916B-4BDC-DD57-389B-4DE89EE7CC8A}"/>
              </a:ext>
            </a:extLst>
          </p:cNvPr>
          <p:cNvSpPr txBox="1"/>
          <p:nvPr/>
        </p:nvSpPr>
        <p:spPr>
          <a:xfrm>
            <a:off x="1779639" y="1415587"/>
            <a:ext cx="8436078" cy="646331"/>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Search : The History and Evolution of Artificial Intelligence</a:t>
            </a:r>
          </a:p>
          <a:p>
            <a:r>
              <a:rPr lang="en-US" dirty="0">
                <a:latin typeface="Calibri" panose="020F0502020204030204" pitchFamily="34" charset="0"/>
                <a:ea typeface="Calibri" panose="020F0502020204030204" pitchFamily="34" charset="0"/>
                <a:cs typeface="Calibri" panose="020F0502020204030204" pitchFamily="34" charset="0"/>
              </a:rPr>
              <a:t>A Comprehensive Overview</a:t>
            </a:r>
          </a:p>
        </p:txBody>
      </p:sp>
    </p:spTree>
    <p:extLst>
      <p:ext uri="{BB962C8B-B14F-4D97-AF65-F5344CB8AC3E}">
        <p14:creationId xmlns:p14="http://schemas.microsoft.com/office/powerpoint/2010/main" val="2950083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245F00-6C0D-3D00-1005-01222797D4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E08F7D-F9AB-0843-03EB-AC6ED7D91E70}"/>
              </a:ext>
            </a:extLst>
          </p:cNvPr>
          <p:cNvSpPr>
            <a:spLocks noGrp="1"/>
          </p:cNvSpPr>
          <p:nvPr>
            <p:ph type="title"/>
          </p:nvPr>
        </p:nvSpPr>
        <p:spPr/>
        <p:txBody>
          <a:bodyPr/>
          <a:lstStyle/>
          <a:p>
            <a:r>
              <a:rPr lang="en-IN" dirty="0">
                <a:solidFill>
                  <a:schemeClr val="accent1"/>
                </a:solidFill>
              </a:rPr>
              <a:t>Results</a:t>
            </a:r>
          </a:p>
        </p:txBody>
      </p:sp>
      <p:pic>
        <p:nvPicPr>
          <p:cNvPr id="4" name="Picture 3" descr="A screenshot of a computer&#10;&#10;AI-generated content may be incorrect.">
            <a:extLst>
              <a:ext uri="{FF2B5EF4-FFF2-40B4-BE49-F238E27FC236}">
                <a16:creationId xmlns:a16="http://schemas.microsoft.com/office/drawing/2014/main" id="{3E37B231-8F34-508C-ADF4-779FA82A18E6}"/>
              </a:ext>
            </a:extLst>
          </p:cNvPr>
          <p:cNvPicPr>
            <a:picLocks noChangeAspect="1"/>
          </p:cNvPicPr>
          <p:nvPr/>
        </p:nvPicPr>
        <p:blipFill>
          <a:blip r:embed="rId2"/>
          <a:stretch>
            <a:fillRect/>
          </a:stretch>
        </p:blipFill>
        <p:spPr>
          <a:xfrm>
            <a:off x="1612490" y="1553497"/>
            <a:ext cx="9114504" cy="4513006"/>
          </a:xfrm>
          <a:prstGeom prst="rect">
            <a:avLst/>
          </a:prstGeom>
        </p:spPr>
      </p:pic>
    </p:spTree>
    <p:extLst>
      <p:ext uri="{BB962C8B-B14F-4D97-AF65-F5344CB8AC3E}">
        <p14:creationId xmlns:p14="http://schemas.microsoft.com/office/powerpoint/2010/main" val="2346870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8" name="Picture 7" descr="A screenshot of a computer&#10;&#10;AI-generated content may be incorrect.">
            <a:extLst>
              <a:ext uri="{FF2B5EF4-FFF2-40B4-BE49-F238E27FC236}">
                <a16:creationId xmlns:a16="http://schemas.microsoft.com/office/drawing/2014/main" id="{0EFBD904-73B4-BE9E-558B-7D067604A4C5}"/>
              </a:ext>
            </a:extLst>
          </p:cNvPr>
          <p:cNvPicPr>
            <a:picLocks noChangeAspect="1"/>
          </p:cNvPicPr>
          <p:nvPr/>
        </p:nvPicPr>
        <p:blipFill>
          <a:blip r:embed="rId2"/>
          <a:stretch>
            <a:fillRect/>
          </a:stretch>
        </p:blipFill>
        <p:spPr>
          <a:xfrm>
            <a:off x="1858296" y="2153265"/>
            <a:ext cx="8524569" cy="3810927"/>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0E17F-C551-F010-3B63-10C3960D4F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F05711-D3E4-7444-2CE2-47D812D2EA29}"/>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E6BCDEB1-360B-9B56-A532-46DB7DBAD576}"/>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descr="A screenshot of a computer&#10;&#10;AI-generated content may be incorrect.">
            <a:extLst>
              <a:ext uri="{FF2B5EF4-FFF2-40B4-BE49-F238E27FC236}">
                <a16:creationId xmlns:a16="http://schemas.microsoft.com/office/drawing/2014/main" id="{92B72363-4AE6-3D34-1D24-83E8F1F5AED8}"/>
              </a:ext>
            </a:extLst>
          </p:cNvPr>
          <p:cNvPicPr>
            <a:picLocks noChangeAspect="1"/>
          </p:cNvPicPr>
          <p:nvPr/>
        </p:nvPicPr>
        <p:blipFill>
          <a:blip r:embed="rId2"/>
          <a:stretch>
            <a:fillRect/>
          </a:stretch>
        </p:blipFill>
        <p:spPr>
          <a:xfrm>
            <a:off x="2390258" y="2347761"/>
            <a:ext cx="7411484" cy="3089478"/>
          </a:xfrm>
          <a:prstGeom prst="rect">
            <a:avLst/>
          </a:prstGeom>
        </p:spPr>
      </p:pic>
    </p:spTree>
    <p:extLst>
      <p:ext uri="{BB962C8B-B14F-4D97-AF65-F5344CB8AC3E}">
        <p14:creationId xmlns:p14="http://schemas.microsoft.com/office/powerpoint/2010/main" val="493387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The Research Agent is a transformative AI solution that redefines how academic and industrial research is conducted.</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By leveraging </a:t>
            </a:r>
            <a:r>
              <a:rPr lang="en-US" b="1" dirty="0">
                <a:latin typeface="Calibri" panose="020F0502020204030204" pitchFamily="34" charset="0"/>
                <a:ea typeface="Calibri" panose="020F0502020204030204" pitchFamily="34" charset="0"/>
                <a:cs typeface="Calibri" panose="020F0502020204030204" pitchFamily="34" charset="0"/>
              </a:rPr>
              <a:t>IBM Cloud Lite Services</a:t>
            </a:r>
            <a:r>
              <a:rPr lang="en-US" dirty="0">
                <a:latin typeface="Calibri" panose="020F0502020204030204" pitchFamily="34" charset="0"/>
                <a:ea typeface="Calibri" panose="020F0502020204030204" pitchFamily="34" charset="0"/>
                <a:cs typeface="Calibri" panose="020F0502020204030204" pitchFamily="34" charset="0"/>
              </a:rPr>
              <a:t> and </a:t>
            </a:r>
            <a:r>
              <a:rPr lang="en-US" b="1" dirty="0">
                <a:latin typeface="Calibri" panose="020F0502020204030204" pitchFamily="34" charset="0"/>
                <a:ea typeface="Calibri" panose="020F0502020204030204" pitchFamily="34" charset="0"/>
                <a:cs typeface="Calibri" panose="020F0502020204030204" pitchFamily="34" charset="0"/>
              </a:rPr>
              <a:t>IBM Granite</a:t>
            </a:r>
            <a:r>
              <a:rPr lang="en-US" dirty="0">
                <a:latin typeface="Calibri" panose="020F0502020204030204" pitchFamily="34" charset="0"/>
                <a:ea typeface="Calibri" panose="020F0502020204030204" pitchFamily="34" charset="0"/>
                <a:cs typeface="Calibri" panose="020F0502020204030204" pitchFamily="34" charset="0"/>
              </a:rPr>
              <a:t>, it automates tedious tasks like literature search, paper summarization, citation management, and research drafting — saving time, improving accuracy, and fostering innovation.</a:t>
            </a:r>
          </a:p>
          <a:p>
            <a:r>
              <a:rPr lang="en-US" dirty="0">
                <a:latin typeface="Calibri" panose="020F0502020204030204" pitchFamily="34" charset="0"/>
                <a:ea typeface="Calibri" panose="020F0502020204030204" pitchFamily="34" charset="0"/>
                <a:cs typeface="Calibri" panose="020F0502020204030204" pitchFamily="34" charset="0"/>
              </a:rPr>
              <a:t>With its ability to adapt across multiple domains and provide end-to-end research assistance, the Research Agent stands as a future‑ready companion for researchers, students, and industry professionals alike.</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It is not just a tool — it’s </a:t>
            </a:r>
            <a:r>
              <a:rPr lang="en-US" b="1" dirty="0">
                <a:latin typeface="Calibri" panose="020F0502020204030204" pitchFamily="34" charset="0"/>
                <a:ea typeface="Calibri" panose="020F0502020204030204" pitchFamily="34" charset="0"/>
                <a:cs typeface="Calibri" panose="020F0502020204030204" pitchFamily="34" charset="0"/>
              </a:rPr>
              <a:t>a partner in discovery and knowledge creation</a:t>
            </a:r>
            <a:r>
              <a:rPr lang="en-US" dirty="0">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233882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Integration with More Research Databases</a:t>
            </a:r>
            <a:endParaRPr lang="en-US" dirty="0">
              <a:latin typeface="Calibri" panose="020F0502020204030204" pitchFamily="34" charset="0"/>
              <a:ea typeface="Calibri" panose="020F0502020204030204" pitchFamily="34" charset="0"/>
              <a:cs typeface="Calibri" panose="020F0502020204030204" pitchFamily="34" charset="0"/>
            </a:endParaRPr>
          </a:p>
          <a:p>
            <a:pPr lvl="1"/>
            <a:r>
              <a:rPr lang="en-US" dirty="0">
                <a:latin typeface="Calibri" panose="020F0502020204030204" pitchFamily="34" charset="0"/>
                <a:ea typeface="Calibri" panose="020F0502020204030204" pitchFamily="34" charset="0"/>
                <a:cs typeface="Calibri" panose="020F0502020204030204" pitchFamily="34" charset="0"/>
              </a:rPr>
              <a:t>Connect with Scopus, Web of Science, Springer, and other global academic sources for broader literature access.</a:t>
            </a:r>
          </a:p>
          <a:p>
            <a:r>
              <a:rPr lang="en-US" b="1" dirty="0">
                <a:latin typeface="Calibri" panose="020F0502020204030204" pitchFamily="34" charset="0"/>
                <a:ea typeface="Calibri" panose="020F0502020204030204" pitchFamily="34" charset="0"/>
                <a:cs typeface="Calibri" panose="020F0502020204030204" pitchFamily="34" charset="0"/>
              </a:rPr>
              <a:t>Voice-Based Research Assistance</a:t>
            </a:r>
            <a:endParaRPr lang="en-US" dirty="0">
              <a:latin typeface="Calibri" panose="020F0502020204030204" pitchFamily="34" charset="0"/>
              <a:ea typeface="Calibri" panose="020F0502020204030204" pitchFamily="34" charset="0"/>
              <a:cs typeface="Calibri" panose="020F0502020204030204" pitchFamily="34" charset="0"/>
            </a:endParaRPr>
          </a:p>
          <a:p>
            <a:pPr lvl="1"/>
            <a:r>
              <a:rPr lang="en-US" dirty="0">
                <a:latin typeface="Calibri" panose="020F0502020204030204" pitchFamily="34" charset="0"/>
                <a:ea typeface="Calibri" panose="020F0502020204030204" pitchFamily="34" charset="0"/>
                <a:cs typeface="Calibri" panose="020F0502020204030204" pitchFamily="34" charset="0"/>
              </a:rPr>
              <a:t>Enable voice commands for hands-free research queries and responses.</a:t>
            </a:r>
          </a:p>
          <a:p>
            <a:r>
              <a:rPr lang="en-US" b="1" dirty="0">
                <a:latin typeface="Calibri" panose="020F0502020204030204" pitchFamily="34" charset="0"/>
                <a:ea typeface="Calibri" panose="020F0502020204030204" pitchFamily="34" charset="0"/>
                <a:cs typeface="Calibri" panose="020F0502020204030204" pitchFamily="34" charset="0"/>
              </a:rPr>
              <a:t>Multilingual Research Support</a:t>
            </a:r>
            <a:endParaRPr lang="en-US" dirty="0">
              <a:latin typeface="Calibri" panose="020F0502020204030204" pitchFamily="34" charset="0"/>
              <a:ea typeface="Calibri" panose="020F0502020204030204" pitchFamily="34" charset="0"/>
              <a:cs typeface="Calibri" panose="020F0502020204030204" pitchFamily="34" charset="0"/>
            </a:endParaRPr>
          </a:p>
          <a:p>
            <a:pPr lvl="1"/>
            <a:r>
              <a:rPr lang="en-US" dirty="0">
                <a:latin typeface="Calibri" panose="020F0502020204030204" pitchFamily="34" charset="0"/>
                <a:ea typeface="Calibri" panose="020F0502020204030204" pitchFamily="34" charset="0"/>
                <a:cs typeface="Calibri" panose="020F0502020204030204" pitchFamily="34" charset="0"/>
              </a:rPr>
              <a:t>Search, summarize, and draft research content in multiple languages to support global researchers.</a:t>
            </a:r>
          </a:p>
          <a:p>
            <a:r>
              <a:rPr lang="en-US" b="1" dirty="0">
                <a:latin typeface="Calibri" panose="020F0502020204030204" pitchFamily="34" charset="0"/>
                <a:ea typeface="Calibri" panose="020F0502020204030204" pitchFamily="34" charset="0"/>
                <a:cs typeface="Calibri" panose="020F0502020204030204" pitchFamily="34" charset="0"/>
              </a:rPr>
              <a:t>Real-Time Collaboration</a:t>
            </a:r>
            <a:endParaRPr lang="en-US" dirty="0">
              <a:latin typeface="Calibri" panose="020F0502020204030204" pitchFamily="34" charset="0"/>
              <a:ea typeface="Calibri" panose="020F0502020204030204" pitchFamily="34" charset="0"/>
              <a:cs typeface="Calibri" panose="020F0502020204030204" pitchFamily="34" charset="0"/>
            </a:endParaRPr>
          </a:p>
          <a:p>
            <a:pPr lvl="1"/>
            <a:r>
              <a:rPr lang="en-US" dirty="0">
                <a:latin typeface="Calibri" panose="020F0502020204030204" pitchFamily="34" charset="0"/>
                <a:ea typeface="Calibri" panose="020F0502020204030204" pitchFamily="34" charset="0"/>
                <a:cs typeface="Calibri" panose="020F0502020204030204" pitchFamily="34" charset="0"/>
              </a:rPr>
              <a:t>Allow multiple researchers to work together on shared research projects inside the agent.</a:t>
            </a:r>
          </a:p>
          <a:p>
            <a:r>
              <a:rPr lang="en-US" b="1" dirty="0">
                <a:latin typeface="Calibri" panose="020F0502020204030204" pitchFamily="34" charset="0"/>
                <a:ea typeface="Calibri" panose="020F0502020204030204" pitchFamily="34" charset="0"/>
                <a:cs typeface="Calibri" panose="020F0502020204030204" pitchFamily="34" charset="0"/>
              </a:rPr>
              <a:t>Advanced Data Visualization</a:t>
            </a:r>
            <a:endParaRPr lang="en-US" dirty="0">
              <a:latin typeface="Calibri" panose="020F0502020204030204" pitchFamily="34" charset="0"/>
              <a:ea typeface="Calibri" panose="020F0502020204030204" pitchFamily="34" charset="0"/>
              <a:cs typeface="Calibri" panose="020F0502020204030204" pitchFamily="34" charset="0"/>
            </a:endParaRPr>
          </a:p>
          <a:p>
            <a:pPr lvl="1"/>
            <a:r>
              <a:rPr lang="en-US" dirty="0">
                <a:latin typeface="Calibri" panose="020F0502020204030204" pitchFamily="34" charset="0"/>
                <a:ea typeface="Calibri" panose="020F0502020204030204" pitchFamily="34" charset="0"/>
                <a:cs typeface="Calibri" panose="020F0502020204030204" pitchFamily="34" charset="0"/>
              </a:rPr>
              <a:t>Convert extracted research data into interactive graphs, charts, and dashboards.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13" name="Picture 12" descr="A close-up of a certificate&#10;&#10;AI-generated content may be incorrect.">
            <a:extLst>
              <a:ext uri="{FF2B5EF4-FFF2-40B4-BE49-F238E27FC236}">
                <a16:creationId xmlns:a16="http://schemas.microsoft.com/office/drawing/2014/main" id="{94567C39-E9F7-61F9-1C53-2ADBA881E4C6}"/>
              </a:ext>
            </a:extLst>
          </p:cNvPr>
          <p:cNvPicPr>
            <a:picLocks noChangeAspect="1"/>
          </p:cNvPicPr>
          <p:nvPr/>
        </p:nvPicPr>
        <p:blipFill>
          <a:blip r:embed="rId2"/>
          <a:stretch>
            <a:fillRect/>
          </a:stretch>
        </p:blipFill>
        <p:spPr>
          <a:xfrm>
            <a:off x="1789472" y="2035278"/>
            <a:ext cx="8622890" cy="4120566"/>
          </a:xfrm>
          <a:prstGeom prst="rect">
            <a:avLst/>
          </a:prstGeom>
        </p:spPr>
      </p:pic>
      <p:sp>
        <p:nvSpPr>
          <p:cNvPr id="14" name="TextBox 13">
            <a:extLst>
              <a:ext uri="{FF2B5EF4-FFF2-40B4-BE49-F238E27FC236}">
                <a16:creationId xmlns:a16="http://schemas.microsoft.com/office/drawing/2014/main" id="{69B4120B-F99C-83E5-0CF6-7A4A33421F2C}"/>
              </a:ext>
            </a:extLst>
          </p:cNvPr>
          <p:cNvSpPr txBox="1"/>
          <p:nvPr/>
        </p:nvSpPr>
        <p:spPr>
          <a:xfrm>
            <a:off x="1789472" y="1366684"/>
            <a:ext cx="6558115" cy="369332"/>
          </a:xfrm>
          <a:prstGeom prst="rect">
            <a:avLst/>
          </a:prstGeom>
          <a:noFill/>
        </p:spPr>
        <p:txBody>
          <a:bodyPr wrap="square" rtlCol="0">
            <a:spAutoFit/>
          </a:bodyPr>
          <a:lstStyle/>
          <a:p>
            <a:r>
              <a:rPr lang="en-IN" b="1" dirty="0">
                <a:latin typeface="Calibri" panose="020F0502020204030204" pitchFamily="34" charset="0"/>
                <a:ea typeface="Calibri" panose="020F0502020204030204" pitchFamily="34" charset="0"/>
                <a:cs typeface="Calibri" panose="020F0502020204030204" pitchFamily="34" charset="0"/>
              </a:rPr>
              <a:t>Getting Started with Artificial Intelligence Certification</a:t>
            </a:r>
          </a:p>
        </p:txBody>
      </p:sp>
    </p:spTree>
    <p:extLst>
      <p:ext uri="{BB962C8B-B14F-4D97-AF65-F5344CB8AC3E}">
        <p14:creationId xmlns:p14="http://schemas.microsoft.com/office/powerpoint/2010/main" val="384733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ertificate with a yellow logo&#10;&#10;AI-generated content may be incorrect.">
            <a:extLst>
              <a:ext uri="{FF2B5EF4-FFF2-40B4-BE49-F238E27FC236}">
                <a16:creationId xmlns:a16="http://schemas.microsoft.com/office/drawing/2014/main" id="{AE90FE47-5D75-D09B-8741-F9199E08C3BC}"/>
              </a:ext>
            </a:extLst>
          </p:cNvPr>
          <p:cNvPicPr>
            <a:picLocks noChangeAspect="1"/>
          </p:cNvPicPr>
          <p:nvPr/>
        </p:nvPicPr>
        <p:blipFill>
          <a:blip r:embed="rId2"/>
          <a:stretch>
            <a:fillRect/>
          </a:stretch>
        </p:blipFill>
        <p:spPr>
          <a:xfrm>
            <a:off x="1553497" y="1730476"/>
            <a:ext cx="9094838" cy="4247537"/>
          </a:xfrm>
          <a:prstGeom prst="rect">
            <a:avLst/>
          </a:prstGeom>
        </p:spPr>
      </p:pic>
      <p:sp>
        <p:nvSpPr>
          <p:cNvPr id="5" name="TextBox 4">
            <a:extLst>
              <a:ext uri="{FF2B5EF4-FFF2-40B4-BE49-F238E27FC236}">
                <a16:creationId xmlns:a16="http://schemas.microsoft.com/office/drawing/2014/main" id="{31A50417-CB38-E58E-482A-4BE25DAB7731}"/>
              </a:ext>
            </a:extLst>
          </p:cNvPr>
          <p:cNvSpPr txBox="1"/>
          <p:nvPr/>
        </p:nvSpPr>
        <p:spPr>
          <a:xfrm>
            <a:off x="1553497" y="1170039"/>
            <a:ext cx="3126657" cy="369332"/>
          </a:xfrm>
          <a:prstGeom prst="rect">
            <a:avLst/>
          </a:prstGeom>
          <a:noFill/>
        </p:spPr>
        <p:txBody>
          <a:bodyPr wrap="square" rtlCol="0">
            <a:spAutoFit/>
          </a:bodyPr>
          <a:lstStyle/>
          <a:p>
            <a:r>
              <a:rPr lang="en-IN" b="1" dirty="0">
                <a:latin typeface="Calibri" panose="020F0502020204030204" pitchFamily="34" charset="0"/>
                <a:ea typeface="Calibri" panose="020F0502020204030204" pitchFamily="34" charset="0"/>
                <a:cs typeface="Calibri" panose="020F0502020204030204" pitchFamily="34" charset="0"/>
              </a:rPr>
              <a:t>RAG Lab Certification</a:t>
            </a:r>
          </a:p>
        </p:txBody>
      </p:sp>
    </p:spTree>
    <p:extLst>
      <p:ext uri="{BB962C8B-B14F-4D97-AF65-F5344CB8AC3E}">
        <p14:creationId xmlns:p14="http://schemas.microsoft.com/office/powerpoint/2010/main" val="1406661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DFE05-2E3E-E39A-CB15-0C2EDF56B987}"/>
            </a:ext>
          </a:extLst>
        </p:cNvPr>
        <p:cNvGrpSpPr/>
        <p:nvPr/>
      </p:nvGrpSpPr>
      <p:grpSpPr>
        <a:xfrm>
          <a:off x="0" y="0"/>
          <a:ext cx="0" cy="0"/>
          <a:chOff x="0" y="0"/>
          <a:chExt cx="0" cy="0"/>
        </a:xfrm>
      </p:grpSpPr>
      <p:sp>
        <p:nvSpPr>
          <p:cNvPr id="4" name="Rectangle 3">
            <a:hlinkClick r:id="" action="ppaction://noaction"/>
            <a:extLst>
              <a:ext uri="{FF2B5EF4-FFF2-40B4-BE49-F238E27FC236}">
                <a16:creationId xmlns:a16="http://schemas.microsoft.com/office/drawing/2014/main" id="{6A76A715-F644-58BD-4187-AD401B2BEC98}"/>
              </a:ext>
            </a:extLst>
          </p:cNvPr>
          <p:cNvSpPr/>
          <p:nvPr/>
        </p:nvSpPr>
        <p:spPr>
          <a:xfrm>
            <a:off x="416967" y="3031897"/>
            <a:ext cx="6440674" cy="369332"/>
          </a:xfrm>
          <a:prstGeom prst="rect">
            <a:avLst/>
          </a:prstGeom>
        </p:spPr>
        <p:txBody>
          <a:bodyPr wrap="none">
            <a:spAutoFit/>
          </a:bodyPr>
          <a:lstStyle/>
          <a:p>
            <a:r>
              <a:rPr lang="en-IN" dirty="0"/>
              <a:t>Git hub link : </a:t>
            </a:r>
            <a:r>
              <a:rPr lang="en-IN" dirty="0">
                <a:hlinkClick r:id="rId2" action="ppaction://hlinksldjump"/>
              </a:rPr>
              <a:t>https://github.com/Chsatyasree3/Research-Agent </a:t>
            </a:r>
            <a:endParaRPr lang="en-IN" dirty="0"/>
          </a:p>
        </p:txBody>
      </p:sp>
    </p:spTree>
    <p:extLst>
      <p:ext uri="{BB962C8B-B14F-4D97-AF65-F5344CB8AC3E}">
        <p14:creationId xmlns:p14="http://schemas.microsoft.com/office/powerpoint/2010/main" val="1748972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799302"/>
            <a:ext cx="11029615" cy="3342969"/>
          </a:xfrm>
        </p:spPr>
        <p:txBody>
          <a:bodyPr>
            <a:normAutofit/>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Research Agent : The Challenge- A Research Agent is an AI system designed to assist with academic and scientific research tasks. It can autonomously search for literature, summarize papers, and organize references. Using natural language processing, it understands research questions and retrieves relevant information. The agent can generate reports, suggest hypotheses, and even draft sections of research papers. It saves time by automating repetitive tasks like citation management and data extraction. Research Agents enhance efficiency, accuracy, and innovation in both academic and industrial R&amp;D.</a:t>
            </a:r>
            <a:br>
              <a:rPr lang="en-US" sz="2800" dirty="0">
                <a:latin typeface="Calibri"/>
                <a:ea typeface="Calibri"/>
                <a:cs typeface="Calibri"/>
              </a:rPr>
            </a:b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Watsonx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82869" y="1302026"/>
            <a:ext cx="11029615" cy="5066615"/>
          </a:xfrm>
        </p:spPr>
        <p:txBody>
          <a:bodyPr>
            <a:normAutofit fontScale="55000" lnSpcReduction="20000"/>
          </a:bodyPr>
          <a:lstStyle/>
          <a:p>
            <a:r>
              <a:rPr lang="en-US" b="1" dirty="0">
                <a:latin typeface="Calibri" panose="020F0502020204030204" pitchFamily="34" charset="0"/>
                <a:ea typeface="Calibri" panose="020F0502020204030204" pitchFamily="34" charset="0"/>
                <a:cs typeface="Calibri" panose="020F0502020204030204" pitchFamily="34" charset="0"/>
              </a:rPr>
              <a:t>1.AI That Thinks Like a Researcher</a:t>
            </a:r>
          </a:p>
          <a:p>
            <a:r>
              <a:rPr lang="en-US" dirty="0">
                <a:latin typeface="Calibri" panose="020F0502020204030204" pitchFamily="34" charset="0"/>
                <a:ea typeface="Calibri" panose="020F0502020204030204" pitchFamily="34" charset="0"/>
                <a:cs typeface="Calibri" panose="020F0502020204030204" pitchFamily="34" charset="0"/>
              </a:rPr>
              <a:t>Understands complex research questions just like a human expert</a:t>
            </a:r>
          </a:p>
          <a:p>
            <a:r>
              <a:rPr lang="en-US" dirty="0">
                <a:latin typeface="Calibri" panose="020F0502020204030204" pitchFamily="34" charset="0"/>
                <a:ea typeface="Calibri" panose="020F0502020204030204" pitchFamily="34" charset="0"/>
                <a:cs typeface="Calibri" panose="020F0502020204030204" pitchFamily="34" charset="0"/>
              </a:rPr>
              <a:t>Uses </a:t>
            </a:r>
            <a:r>
              <a:rPr lang="en-US" b="1" dirty="0">
                <a:latin typeface="Calibri" panose="020F0502020204030204" pitchFamily="34" charset="0"/>
                <a:ea typeface="Calibri" panose="020F0502020204030204" pitchFamily="34" charset="0"/>
                <a:cs typeface="Calibri" panose="020F0502020204030204" pitchFamily="34" charset="0"/>
              </a:rPr>
              <a:t>IBM Granite</a:t>
            </a:r>
            <a:r>
              <a:rPr lang="en-US" dirty="0">
                <a:latin typeface="Calibri" panose="020F0502020204030204" pitchFamily="34" charset="0"/>
                <a:ea typeface="Calibri" panose="020F0502020204030204" pitchFamily="34" charset="0"/>
                <a:cs typeface="Calibri" panose="020F0502020204030204" pitchFamily="34" charset="0"/>
              </a:rPr>
              <a:t> for advanced language understanding &amp; generation</a:t>
            </a:r>
          </a:p>
          <a:p>
            <a:r>
              <a:rPr lang="en-US" b="1" dirty="0">
                <a:latin typeface="Calibri" panose="020F0502020204030204" pitchFamily="34" charset="0"/>
                <a:ea typeface="Calibri" panose="020F0502020204030204" pitchFamily="34" charset="0"/>
                <a:cs typeface="Calibri" panose="020F0502020204030204" pitchFamily="34" charset="0"/>
              </a:rPr>
              <a:t>2. Saves Months of Work in Minutes</a:t>
            </a:r>
          </a:p>
          <a:p>
            <a:r>
              <a:rPr lang="en-US" dirty="0">
                <a:latin typeface="Calibri" panose="020F0502020204030204" pitchFamily="34" charset="0"/>
                <a:ea typeface="Calibri" panose="020F0502020204030204" pitchFamily="34" charset="0"/>
                <a:cs typeface="Calibri" panose="020F0502020204030204" pitchFamily="34" charset="0"/>
              </a:rPr>
              <a:t>Automates literature reviews, summarization, and citation formatting</a:t>
            </a:r>
          </a:p>
          <a:p>
            <a:r>
              <a:rPr lang="en-US" dirty="0">
                <a:latin typeface="Calibri" panose="020F0502020204030204" pitchFamily="34" charset="0"/>
                <a:ea typeface="Calibri" panose="020F0502020204030204" pitchFamily="34" charset="0"/>
                <a:cs typeface="Calibri" panose="020F0502020204030204" pitchFamily="34" charset="0"/>
              </a:rPr>
              <a:t>Reduces </a:t>
            </a:r>
            <a:r>
              <a:rPr lang="en-US" b="1" dirty="0">
                <a:latin typeface="Calibri" panose="020F0502020204030204" pitchFamily="34" charset="0"/>
                <a:ea typeface="Calibri" panose="020F0502020204030204" pitchFamily="34" charset="0"/>
                <a:cs typeface="Calibri" panose="020F0502020204030204" pitchFamily="34" charset="0"/>
              </a:rPr>
              <a:t>50–70%</a:t>
            </a:r>
            <a:r>
              <a:rPr lang="en-US" dirty="0">
                <a:latin typeface="Calibri" panose="020F0502020204030204" pitchFamily="34" charset="0"/>
                <a:ea typeface="Calibri" panose="020F0502020204030204" pitchFamily="34" charset="0"/>
                <a:cs typeface="Calibri" panose="020F0502020204030204" pitchFamily="34" charset="0"/>
              </a:rPr>
              <a:t> of manual research effort</a:t>
            </a:r>
          </a:p>
          <a:p>
            <a:r>
              <a:rPr lang="en-US" b="1" dirty="0">
                <a:latin typeface="Calibri" panose="020F0502020204030204" pitchFamily="34" charset="0"/>
                <a:ea typeface="Calibri" panose="020F0502020204030204" pitchFamily="34" charset="0"/>
                <a:cs typeface="Calibri" panose="020F0502020204030204" pitchFamily="34" charset="0"/>
              </a:rPr>
              <a:t>3. End-to-End Research Support</a:t>
            </a:r>
          </a:p>
          <a:p>
            <a:r>
              <a:rPr lang="en-US" dirty="0">
                <a:latin typeface="Calibri" panose="020F0502020204030204" pitchFamily="34" charset="0"/>
                <a:ea typeface="Calibri" panose="020F0502020204030204" pitchFamily="34" charset="0"/>
                <a:cs typeface="Calibri" panose="020F0502020204030204" pitchFamily="34" charset="0"/>
              </a:rPr>
              <a:t>From searching academic papers → Summarizing findings → Formatting citations → Drafting sections of research papers</a:t>
            </a:r>
          </a:p>
          <a:p>
            <a:r>
              <a:rPr lang="en-US" b="1" dirty="0">
                <a:latin typeface="Calibri" panose="020F0502020204030204" pitchFamily="34" charset="0"/>
                <a:ea typeface="Calibri" panose="020F0502020204030204" pitchFamily="34" charset="0"/>
                <a:cs typeface="Calibri" panose="020F0502020204030204" pitchFamily="34" charset="0"/>
              </a:rPr>
              <a:t>4. Multi-Domain Expertise</a:t>
            </a:r>
          </a:p>
          <a:p>
            <a:r>
              <a:rPr lang="en-US" dirty="0">
                <a:latin typeface="Calibri" panose="020F0502020204030204" pitchFamily="34" charset="0"/>
                <a:ea typeface="Calibri" panose="020F0502020204030204" pitchFamily="34" charset="0"/>
                <a:cs typeface="Calibri" panose="020F0502020204030204" pitchFamily="34" charset="0"/>
              </a:rPr>
              <a:t>Works for </a:t>
            </a:r>
            <a:r>
              <a:rPr lang="en-US" b="1" dirty="0">
                <a:latin typeface="Calibri" panose="020F0502020204030204" pitchFamily="34" charset="0"/>
                <a:ea typeface="Calibri" panose="020F0502020204030204" pitchFamily="34" charset="0"/>
                <a:cs typeface="Calibri" panose="020F0502020204030204" pitchFamily="34" charset="0"/>
              </a:rPr>
              <a:t>academic, industrial R&amp;D, and educational</a:t>
            </a:r>
            <a:r>
              <a:rPr lang="en-US" dirty="0">
                <a:latin typeface="Calibri" panose="020F0502020204030204" pitchFamily="34" charset="0"/>
                <a:ea typeface="Calibri" panose="020F0502020204030204" pitchFamily="34" charset="0"/>
                <a:cs typeface="Calibri" panose="020F0502020204030204" pitchFamily="34" charset="0"/>
              </a:rPr>
              <a:t> purposes</a:t>
            </a:r>
          </a:p>
          <a:p>
            <a:r>
              <a:rPr lang="en-US" dirty="0">
                <a:latin typeface="Calibri" panose="020F0502020204030204" pitchFamily="34" charset="0"/>
                <a:ea typeface="Calibri" panose="020F0502020204030204" pitchFamily="34" charset="0"/>
                <a:cs typeface="Calibri" panose="020F0502020204030204" pitchFamily="34" charset="0"/>
              </a:rPr>
              <a:t>Can adapt to multiple research fields instantly</a:t>
            </a:r>
          </a:p>
          <a:p>
            <a:r>
              <a:rPr lang="en-US" b="1" dirty="0">
                <a:latin typeface="Calibri" panose="020F0502020204030204" pitchFamily="34" charset="0"/>
                <a:ea typeface="Calibri" panose="020F0502020204030204" pitchFamily="34" charset="0"/>
                <a:cs typeface="Calibri" panose="020F0502020204030204" pitchFamily="34" charset="0"/>
              </a:rPr>
              <a:t>5. Powered by IBM Cloud Lite Services</a:t>
            </a:r>
          </a:p>
          <a:p>
            <a:r>
              <a:rPr lang="en-US" b="1" dirty="0">
                <a:latin typeface="Calibri" panose="020F0502020204030204" pitchFamily="34" charset="0"/>
                <a:ea typeface="Calibri" panose="020F0502020204030204" pitchFamily="34" charset="0"/>
                <a:cs typeface="Calibri" panose="020F0502020204030204" pitchFamily="34" charset="0"/>
              </a:rPr>
              <a:t>IBM Watson Discovery</a:t>
            </a:r>
            <a:r>
              <a:rPr lang="en-US" dirty="0">
                <a:latin typeface="Calibri" panose="020F0502020204030204" pitchFamily="34" charset="0"/>
                <a:ea typeface="Calibri" panose="020F0502020204030204" pitchFamily="34" charset="0"/>
                <a:cs typeface="Calibri" panose="020F0502020204030204" pitchFamily="34" charset="0"/>
              </a:rPr>
              <a:t> for intelligent search</a:t>
            </a:r>
          </a:p>
          <a:p>
            <a:r>
              <a:rPr lang="en-US" b="1" dirty="0">
                <a:latin typeface="Calibri" panose="020F0502020204030204" pitchFamily="34" charset="0"/>
                <a:ea typeface="Calibri" panose="020F0502020204030204" pitchFamily="34" charset="0"/>
                <a:cs typeface="Calibri" panose="020F0502020204030204" pitchFamily="34" charset="0"/>
              </a:rPr>
              <a:t>IBM Watson NLU</a:t>
            </a:r>
            <a:r>
              <a:rPr lang="en-US" dirty="0">
                <a:latin typeface="Calibri" panose="020F0502020204030204" pitchFamily="34" charset="0"/>
                <a:ea typeface="Calibri" panose="020F0502020204030204" pitchFamily="34" charset="0"/>
                <a:cs typeface="Calibri" panose="020F0502020204030204" pitchFamily="34" charset="0"/>
              </a:rPr>
              <a:t> for semantic analysis</a:t>
            </a:r>
          </a:p>
          <a:p>
            <a:r>
              <a:rPr lang="en-US" b="1" dirty="0">
                <a:latin typeface="Calibri" panose="020F0502020204030204" pitchFamily="34" charset="0"/>
                <a:ea typeface="Calibri" panose="020F0502020204030204" pitchFamily="34" charset="0"/>
                <a:cs typeface="Calibri" panose="020F0502020204030204" pitchFamily="34" charset="0"/>
              </a:rPr>
              <a:t>IBM Cloud Storage</a:t>
            </a:r>
            <a:r>
              <a:rPr lang="en-US" dirty="0">
                <a:latin typeface="Calibri" panose="020F0502020204030204" pitchFamily="34" charset="0"/>
                <a:ea typeface="Calibri" panose="020F0502020204030204" pitchFamily="34" charset="0"/>
                <a:cs typeface="Calibri" panose="020F0502020204030204" pitchFamily="34" charset="0"/>
              </a:rPr>
              <a:t> for secure research data management</a:t>
            </a:r>
          </a:p>
          <a:p>
            <a:r>
              <a:rPr lang="en-US" b="1" dirty="0">
                <a:latin typeface="Calibri" panose="020F0502020204030204" pitchFamily="34" charset="0"/>
                <a:ea typeface="Calibri" panose="020F0502020204030204" pitchFamily="34" charset="0"/>
                <a:cs typeface="Calibri" panose="020F0502020204030204" pitchFamily="34" charset="0"/>
              </a:rPr>
              <a:t>6. Next-Generation Collaboration Tool</a:t>
            </a:r>
          </a:p>
          <a:p>
            <a:r>
              <a:rPr lang="en-US" dirty="0">
                <a:latin typeface="Calibri" panose="020F0502020204030204" pitchFamily="34" charset="0"/>
                <a:ea typeface="Calibri" panose="020F0502020204030204" pitchFamily="34" charset="0"/>
                <a:cs typeface="Calibri" panose="020F0502020204030204" pitchFamily="34" charset="0"/>
              </a:rPr>
              <a:t>Makes research accessible for students, professors, and corporate researchers</a:t>
            </a:r>
          </a:p>
          <a:p>
            <a:r>
              <a:rPr lang="en-US" dirty="0">
                <a:latin typeface="Calibri" panose="020F0502020204030204" pitchFamily="34" charset="0"/>
                <a:ea typeface="Calibri" panose="020F0502020204030204" pitchFamily="34" charset="0"/>
                <a:cs typeface="Calibri" panose="020F0502020204030204" pitchFamily="34" charset="0"/>
              </a:rPr>
              <a:t>Can be integrated with existing research management tools like </a:t>
            </a:r>
            <a:r>
              <a:rPr lang="en-US" b="1" dirty="0">
                <a:latin typeface="Calibri" panose="020F0502020204030204" pitchFamily="34" charset="0"/>
                <a:ea typeface="Calibri" panose="020F0502020204030204" pitchFamily="34" charset="0"/>
                <a:cs typeface="Calibri" panose="020F0502020204030204" pitchFamily="34" charset="0"/>
              </a:rPr>
              <a:t>Zotero</a:t>
            </a:r>
            <a:r>
              <a:rPr lang="en-US" dirty="0">
                <a:latin typeface="Calibri" panose="020F0502020204030204" pitchFamily="34" charset="0"/>
                <a:ea typeface="Calibri" panose="020F0502020204030204" pitchFamily="34" charset="0"/>
                <a:cs typeface="Calibri" panose="020F0502020204030204" pitchFamily="34" charset="0"/>
              </a:rPr>
              <a:t> or </a:t>
            </a:r>
            <a:r>
              <a:rPr lang="en-US" b="1" dirty="0">
                <a:latin typeface="Calibri" panose="020F0502020204030204" pitchFamily="34" charset="0"/>
                <a:ea typeface="Calibri" panose="020F0502020204030204" pitchFamily="34" charset="0"/>
                <a:cs typeface="Calibri" panose="020F0502020204030204" pitchFamily="34" charset="0"/>
              </a:rPr>
              <a:t>Mendeley</a:t>
            </a:r>
            <a:endParaRPr lang="en-US"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7. Scalable &amp; Future-Ready</a:t>
            </a:r>
          </a:p>
          <a:p>
            <a:r>
              <a:rPr lang="en-US" dirty="0">
                <a:latin typeface="Calibri" panose="020F0502020204030204" pitchFamily="34" charset="0"/>
                <a:ea typeface="Calibri" panose="020F0502020204030204" pitchFamily="34" charset="0"/>
                <a:cs typeface="Calibri" panose="020F0502020204030204" pitchFamily="34" charset="0"/>
              </a:rPr>
              <a:t>Can handle </a:t>
            </a:r>
            <a:r>
              <a:rPr lang="en-US" b="1" dirty="0">
                <a:latin typeface="Calibri" panose="020F0502020204030204" pitchFamily="34" charset="0"/>
                <a:ea typeface="Calibri" panose="020F0502020204030204" pitchFamily="34" charset="0"/>
                <a:cs typeface="Calibri" panose="020F0502020204030204" pitchFamily="34" charset="0"/>
              </a:rPr>
              <a:t>thousands of research documents</a:t>
            </a:r>
            <a:r>
              <a:rPr lang="en-US" dirty="0">
                <a:latin typeface="Calibri" panose="020F0502020204030204" pitchFamily="34" charset="0"/>
                <a:ea typeface="Calibri" panose="020F0502020204030204" pitchFamily="34" charset="0"/>
                <a:cs typeface="Calibri" panose="020F0502020204030204" pitchFamily="34" charset="0"/>
              </a:rPr>
              <a:t> in real time</a:t>
            </a:r>
          </a:p>
          <a:p>
            <a:r>
              <a:rPr lang="en-US" dirty="0">
                <a:latin typeface="Calibri" panose="020F0502020204030204" pitchFamily="34" charset="0"/>
                <a:ea typeface="Calibri" panose="020F0502020204030204" pitchFamily="34" charset="0"/>
                <a:cs typeface="Calibri" panose="020F0502020204030204" pitchFamily="34" charset="0"/>
              </a:rPr>
              <a:t>Learns &amp; improves continuously with new research data</a:t>
            </a:r>
            <a:br>
              <a:rPr lang="en-US" sz="2800" dirty="0">
                <a:latin typeface="Calibri" panose="020F0502020204030204" pitchFamily="34" charset="0"/>
                <a:ea typeface="Calibri" panose="020F0502020204030204" pitchFamily="34" charset="0"/>
                <a:cs typeface="Calibri" panose="020F0502020204030204" pitchFamily="34" charset="0"/>
              </a:rPr>
            </a:b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fontScale="92500" lnSpcReduction="10000"/>
          </a:bodyPr>
          <a:lstStyle/>
          <a:p>
            <a:r>
              <a:rPr lang="en-US" b="1" dirty="0">
                <a:latin typeface="Calibri" panose="020F0502020204030204" pitchFamily="34" charset="0"/>
                <a:ea typeface="Calibri" panose="020F0502020204030204" pitchFamily="34" charset="0"/>
                <a:cs typeface="Calibri" panose="020F0502020204030204" pitchFamily="34" charset="0"/>
              </a:rPr>
              <a:t>Academic Researchers &amp; Professors</a:t>
            </a:r>
            <a:endParaRPr lang="en-US" dirty="0">
              <a:latin typeface="Calibri" panose="020F0502020204030204" pitchFamily="34" charset="0"/>
              <a:ea typeface="Calibri" panose="020F0502020204030204" pitchFamily="34" charset="0"/>
              <a:cs typeface="Calibri" panose="020F0502020204030204" pitchFamily="34" charset="0"/>
            </a:endParaRPr>
          </a:p>
          <a:p>
            <a:pPr lvl="1"/>
            <a:r>
              <a:rPr lang="en-US" dirty="0">
                <a:latin typeface="Calibri" panose="020F0502020204030204" pitchFamily="34" charset="0"/>
                <a:ea typeface="Calibri" panose="020F0502020204030204" pitchFamily="34" charset="0"/>
                <a:cs typeface="Calibri" panose="020F0502020204030204" pitchFamily="34" charset="0"/>
              </a:rPr>
              <a:t>To speed up literature reviews, manage citations, and draft research papers.</a:t>
            </a:r>
          </a:p>
          <a:p>
            <a:r>
              <a:rPr lang="en-US" b="1" dirty="0">
                <a:latin typeface="Calibri" panose="020F0502020204030204" pitchFamily="34" charset="0"/>
                <a:ea typeface="Calibri" panose="020F0502020204030204" pitchFamily="34" charset="0"/>
                <a:cs typeface="Calibri" panose="020F0502020204030204" pitchFamily="34" charset="0"/>
              </a:rPr>
              <a:t>PhD &amp; Postgraduate Students</a:t>
            </a:r>
            <a:endParaRPr lang="en-US" dirty="0">
              <a:latin typeface="Calibri" panose="020F0502020204030204" pitchFamily="34" charset="0"/>
              <a:ea typeface="Calibri" panose="020F0502020204030204" pitchFamily="34" charset="0"/>
              <a:cs typeface="Calibri" panose="020F0502020204030204" pitchFamily="34" charset="0"/>
            </a:endParaRPr>
          </a:p>
          <a:p>
            <a:pPr lvl="1"/>
            <a:r>
              <a:rPr lang="en-US" dirty="0">
                <a:latin typeface="Calibri" panose="020F0502020204030204" pitchFamily="34" charset="0"/>
                <a:ea typeface="Calibri" panose="020F0502020204030204" pitchFamily="34" charset="0"/>
                <a:cs typeface="Calibri" panose="020F0502020204030204" pitchFamily="34" charset="0"/>
              </a:rPr>
              <a:t>To find relevant papers, summarize findings, and structure their research work.</a:t>
            </a:r>
          </a:p>
          <a:p>
            <a:r>
              <a:rPr lang="en-US" b="1" dirty="0">
                <a:latin typeface="Calibri" panose="020F0502020204030204" pitchFamily="34" charset="0"/>
                <a:ea typeface="Calibri" panose="020F0502020204030204" pitchFamily="34" charset="0"/>
                <a:cs typeface="Calibri" panose="020F0502020204030204" pitchFamily="34" charset="0"/>
              </a:rPr>
              <a:t>Undergraduate Students</a:t>
            </a:r>
            <a:endParaRPr lang="en-US" dirty="0">
              <a:latin typeface="Calibri" panose="020F0502020204030204" pitchFamily="34" charset="0"/>
              <a:ea typeface="Calibri" panose="020F0502020204030204" pitchFamily="34" charset="0"/>
              <a:cs typeface="Calibri" panose="020F0502020204030204" pitchFamily="34" charset="0"/>
            </a:endParaRPr>
          </a:p>
          <a:p>
            <a:pPr lvl="1"/>
            <a:r>
              <a:rPr lang="en-US" dirty="0">
                <a:latin typeface="Calibri" panose="020F0502020204030204" pitchFamily="34" charset="0"/>
                <a:ea typeface="Calibri" panose="020F0502020204030204" pitchFamily="34" charset="0"/>
                <a:cs typeface="Calibri" panose="020F0502020204030204" pitchFamily="34" charset="0"/>
              </a:rPr>
              <a:t>To assist in preparing final-year projects and mini research reports.</a:t>
            </a:r>
          </a:p>
          <a:p>
            <a:r>
              <a:rPr lang="en-US" b="1" dirty="0">
                <a:latin typeface="Calibri" panose="020F0502020204030204" pitchFamily="34" charset="0"/>
                <a:ea typeface="Calibri" panose="020F0502020204030204" pitchFamily="34" charset="0"/>
                <a:cs typeface="Calibri" panose="020F0502020204030204" pitchFamily="34" charset="0"/>
              </a:rPr>
              <a:t>Industry R&amp;D Teams</a:t>
            </a:r>
            <a:endParaRPr lang="en-US" dirty="0">
              <a:latin typeface="Calibri" panose="020F0502020204030204" pitchFamily="34" charset="0"/>
              <a:ea typeface="Calibri" panose="020F0502020204030204" pitchFamily="34" charset="0"/>
              <a:cs typeface="Calibri" panose="020F0502020204030204" pitchFamily="34" charset="0"/>
            </a:endParaRPr>
          </a:p>
          <a:p>
            <a:pPr lvl="1"/>
            <a:r>
              <a:rPr lang="en-US" dirty="0">
                <a:latin typeface="Calibri" panose="020F0502020204030204" pitchFamily="34" charset="0"/>
                <a:ea typeface="Calibri" panose="020F0502020204030204" pitchFamily="34" charset="0"/>
                <a:cs typeface="Calibri" panose="020F0502020204030204" pitchFamily="34" charset="0"/>
              </a:rPr>
              <a:t>For patent search, competitor research, and trend analysis.</a:t>
            </a:r>
          </a:p>
          <a:p>
            <a:r>
              <a:rPr lang="en-US" b="1" dirty="0">
                <a:latin typeface="Calibri" panose="020F0502020204030204" pitchFamily="34" charset="0"/>
                <a:ea typeface="Calibri" panose="020F0502020204030204" pitchFamily="34" charset="0"/>
                <a:cs typeface="Calibri" panose="020F0502020204030204" pitchFamily="34" charset="0"/>
              </a:rPr>
              <a:t>Corporate Analysts &amp; Data Scientists</a:t>
            </a:r>
            <a:endParaRPr lang="en-US" dirty="0">
              <a:latin typeface="Calibri" panose="020F0502020204030204" pitchFamily="34" charset="0"/>
              <a:ea typeface="Calibri" panose="020F0502020204030204" pitchFamily="34" charset="0"/>
              <a:cs typeface="Calibri" panose="020F0502020204030204" pitchFamily="34" charset="0"/>
            </a:endParaRPr>
          </a:p>
          <a:p>
            <a:pPr lvl="1"/>
            <a:r>
              <a:rPr lang="en-US" dirty="0">
                <a:latin typeface="Calibri" panose="020F0502020204030204" pitchFamily="34" charset="0"/>
                <a:ea typeface="Calibri" panose="020F0502020204030204" pitchFamily="34" charset="0"/>
                <a:cs typeface="Calibri" panose="020F0502020204030204" pitchFamily="34" charset="0"/>
              </a:rPr>
              <a:t>To quickly analyze technical research and market reports.</a:t>
            </a:r>
          </a:p>
          <a:p>
            <a:r>
              <a:rPr lang="en-US" b="1" dirty="0">
                <a:latin typeface="Calibri" panose="020F0502020204030204" pitchFamily="34" charset="0"/>
                <a:ea typeface="Calibri" panose="020F0502020204030204" pitchFamily="34" charset="0"/>
                <a:cs typeface="Calibri" panose="020F0502020204030204" pitchFamily="34" charset="0"/>
              </a:rPr>
              <a:t>Educational Institutions</a:t>
            </a:r>
            <a:endParaRPr lang="en-US" dirty="0">
              <a:latin typeface="Calibri" panose="020F0502020204030204" pitchFamily="34" charset="0"/>
              <a:ea typeface="Calibri" panose="020F0502020204030204" pitchFamily="34" charset="0"/>
              <a:cs typeface="Calibri" panose="020F0502020204030204" pitchFamily="34" charset="0"/>
            </a:endParaRPr>
          </a:p>
          <a:p>
            <a:pPr lvl="1"/>
            <a:r>
              <a:rPr lang="en-US" dirty="0">
                <a:latin typeface="Calibri" panose="020F0502020204030204" pitchFamily="34" charset="0"/>
                <a:ea typeface="Calibri" panose="020F0502020204030204" pitchFamily="34" charset="0"/>
                <a:cs typeface="Calibri" panose="020F0502020204030204" pitchFamily="34" charset="0"/>
              </a:rPr>
              <a:t>As a tool for guiding students in research methodology and content creation.</a:t>
            </a:r>
          </a:p>
          <a:p>
            <a:r>
              <a:rPr lang="en-US" b="1" dirty="0">
                <a:latin typeface="Calibri" panose="020F0502020204030204" pitchFamily="34" charset="0"/>
                <a:ea typeface="Calibri" panose="020F0502020204030204" pitchFamily="34" charset="0"/>
                <a:cs typeface="Calibri" panose="020F0502020204030204" pitchFamily="34" charset="0"/>
              </a:rPr>
              <a:t>Independent Researchers &amp; Innovators</a:t>
            </a:r>
            <a:endParaRPr lang="en-US" dirty="0">
              <a:latin typeface="Calibri" panose="020F0502020204030204" pitchFamily="34" charset="0"/>
              <a:ea typeface="Calibri" panose="020F0502020204030204" pitchFamily="34" charset="0"/>
              <a:cs typeface="Calibri" panose="020F0502020204030204" pitchFamily="34" charset="0"/>
            </a:endParaRPr>
          </a:p>
          <a:p>
            <a:pPr lvl="1"/>
            <a:r>
              <a:rPr lang="en-US" dirty="0">
                <a:latin typeface="Calibri" panose="020F0502020204030204" pitchFamily="34" charset="0"/>
                <a:ea typeface="Calibri" panose="020F0502020204030204" pitchFamily="34" charset="0"/>
                <a:cs typeface="Calibri" panose="020F0502020204030204" pitchFamily="34" charset="0"/>
              </a:rPr>
              <a:t>To explore new ideas and validate research hypotheses efficiently.</a:t>
            </a: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descr="A screenshot of a computer&#10;&#10;AI-generated content may be incorrect.">
            <a:extLst>
              <a:ext uri="{FF2B5EF4-FFF2-40B4-BE49-F238E27FC236}">
                <a16:creationId xmlns:a16="http://schemas.microsoft.com/office/drawing/2014/main" id="{49C072F5-F311-AE86-9D42-CDEBF0447A0D}"/>
              </a:ext>
            </a:extLst>
          </p:cNvPr>
          <p:cNvPicPr>
            <a:picLocks noChangeAspect="1"/>
          </p:cNvPicPr>
          <p:nvPr/>
        </p:nvPicPr>
        <p:blipFill>
          <a:blip r:embed="rId2"/>
          <a:stretch>
            <a:fillRect/>
          </a:stretch>
        </p:blipFill>
        <p:spPr>
          <a:xfrm>
            <a:off x="1032387" y="1366684"/>
            <a:ext cx="10373032" cy="4689987"/>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Content Placeholder 5" descr="A screenshot of a computer&#10;&#10;AI-generated content may be incorrect.">
            <a:extLst>
              <a:ext uri="{FF2B5EF4-FFF2-40B4-BE49-F238E27FC236}">
                <a16:creationId xmlns:a16="http://schemas.microsoft.com/office/drawing/2014/main" id="{83EBED9B-BBE1-5081-0084-B91BFF34EEC3}"/>
              </a:ext>
            </a:extLst>
          </p:cNvPr>
          <p:cNvPicPr>
            <a:picLocks noGrp="1" noChangeAspect="1"/>
          </p:cNvPicPr>
          <p:nvPr>
            <p:ph idx="1"/>
          </p:nvPr>
        </p:nvPicPr>
        <p:blipFill>
          <a:blip r:embed="rId2"/>
          <a:stretch>
            <a:fillRect/>
          </a:stretch>
        </p:blipFill>
        <p:spPr>
          <a:xfrm>
            <a:off x="1068664" y="1301750"/>
            <a:ext cx="10218768" cy="4673600"/>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1324</TotalTime>
  <Words>715</Words>
  <Application>Microsoft Office PowerPoint</Application>
  <PresentationFormat>Widescreen</PresentationFormat>
  <Paragraphs>93</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Franklin Gothic Book</vt:lpstr>
      <vt:lpstr>Franklin Gothic Demi</vt:lpstr>
      <vt:lpstr>Wingdings 2</vt:lpstr>
      <vt:lpstr>DividendVTI</vt:lpstr>
      <vt:lpstr>Research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Results</vt:lpstr>
      <vt:lpstr>Results</vt:lpstr>
      <vt:lpstr>Results</vt:lpstr>
      <vt:lpstr>Conclusion</vt:lpstr>
      <vt:lpstr>PowerPoint Presentation</vt:lpstr>
      <vt:lpstr>IBM Certifications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Satyasree Chakka</cp:lastModifiedBy>
  <cp:revision>147</cp:revision>
  <dcterms:created xsi:type="dcterms:W3CDTF">2021-05-26T16:50:10Z</dcterms:created>
  <dcterms:modified xsi:type="dcterms:W3CDTF">2025-08-01T13:50:31Z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