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ch, Christian" initials="GC [3] [2] [2] [2] [2] [2] [2] [2] [4] [2] [5] [2] [2] [2] [2] [2] [2] [2] [2] [2] [2] [2] [2] [2]" lastIdx="1" clrIdx="0"/>
  <p:cmAuthor id="2" name="Heldner, Celine" initials="HC [1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80"/>
  </p:normalViewPr>
  <p:slideViewPr>
    <p:cSldViewPr snapToGrid="0" snapToObjects="1">
      <p:cViewPr varScale="1">
        <p:scale>
          <a:sx n="143" d="100"/>
          <a:sy n="143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2" dt="2017-12-03T17:54:43.298" idx="1">
    <p:pos x="3508" y="1515"/>
    <p:text>10 Funktionen? Einzeiler Funktionen? 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07:51:44.6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EA3FE-20BC-6F48-BA7F-1A2DAAA82A0E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8E737-9EA3-AE4C-B785-0EB944A2E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91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3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Let an sich ist nur eine </a:t>
            </a:r>
            <a:r>
              <a:rPr lang="de-DE" err="1" smtClean="0"/>
              <a:t>Scoping</a:t>
            </a:r>
            <a:r>
              <a:rPr lang="de-DE" baseline="0" smtClean="0"/>
              <a:t> </a:t>
            </a:r>
            <a:r>
              <a:rPr lang="de-DE" baseline="0" err="1" smtClean="0"/>
              <a:t>Function</a:t>
            </a:r>
            <a:r>
              <a:rPr lang="de-DE" baseline="0" smtClean="0"/>
              <a:t>, welche einen lokalen </a:t>
            </a:r>
            <a:r>
              <a:rPr lang="de-DE" baseline="0" err="1" smtClean="0"/>
              <a:t>Scope</a:t>
            </a:r>
            <a:r>
              <a:rPr lang="de-DE" baseline="0" smtClean="0"/>
              <a:t> generiert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Let alleine hat wenig </a:t>
            </a:r>
            <a:r>
              <a:rPr lang="de-DE" baseline="0" err="1" smtClean="0"/>
              <a:t>Anwendsgebiete</a:t>
            </a:r>
            <a:endParaRPr lang="de-DE" baseline="0" smtClean="0"/>
          </a:p>
          <a:p>
            <a:pPr marL="171450" indent="-171450">
              <a:buFontTx/>
              <a:buChar char="-"/>
            </a:pPr>
            <a:r>
              <a:rPr lang="de-DE" baseline="0" smtClean="0"/>
              <a:t>Wirklich mächtig und häufig benutzt wird sie zusammen mit dem Safe Call Operator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7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Hier</a:t>
            </a:r>
            <a:r>
              <a:rPr lang="de-DE" baseline="0" smtClean="0"/>
              <a:t> wird let zusammen mit dem </a:t>
            </a:r>
            <a:r>
              <a:rPr lang="de-DE" baseline="0" err="1" smtClean="0"/>
              <a:t>SafeCall</a:t>
            </a:r>
            <a:r>
              <a:rPr lang="de-DE" baseline="0" smtClean="0"/>
              <a:t> Operator ? Ausgeführt.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Der Block innerhalb von let wird nur ausgeführt wenn </a:t>
            </a:r>
            <a:r>
              <a:rPr lang="de-DE" baseline="0" err="1" smtClean="0"/>
              <a:t>config</a:t>
            </a:r>
            <a:r>
              <a:rPr lang="de-DE" baseline="0" smtClean="0"/>
              <a:t> ungleich null ist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Alternative zu if != null wie bereits am ersten Tag erwähnt.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5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smtClean="0"/>
              <a:t>Nach let wahrscheinlich eine der am häufigsten verwendeten Funktionen der Std. </a:t>
            </a:r>
            <a:r>
              <a:rPr lang="de-DE" baseline="0" err="1" smtClean="0"/>
              <a:t>lib</a:t>
            </a:r>
            <a:endParaRPr lang="de-DE" baseline="0" smtClean="0"/>
          </a:p>
          <a:p>
            <a:pPr marL="171450" indent="-171450">
              <a:buFontTx/>
              <a:buChar char="-"/>
            </a:pPr>
            <a:r>
              <a:rPr lang="de-DE" baseline="0" err="1" smtClean="0"/>
              <a:t>Apply</a:t>
            </a:r>
            <a:r>
              <a:rPr lang="de-DE" baseline="0" smtClean="0"/>
              <a:t> ist eine Ext. Funktion welche für alle Typen definiert ist</a:t>
            </a:r>
          </a:p>
          <a:p>
            <a:pPr marL="171450" indent="-171450">
              <a:buFontTx/>
              <a:buChar char="-"/>
            </a:pPr>
            <a:r>
              <a:rPr lang="de-DE" baseline="0" err="1" smtClean="0"/>
              <a:t>Apply</a:t>
            </a:r>
            <a:r>
              <a:rPr lang="de-DE" baseline="0" smtClean="0"/>
              <a:t> erschafft einen Block in welchem der Receiver also das Objekt auf dem </a:t>
            </a:r>
            <a:r>
              <a:rPr lang="de-DE" baseline="0" err="1" smtClean="0"/>
              <a:t>Apply</a:t>
            </a:r>
            <a:r>
              <a:rPr lang="de-DE" baseline="0" smtClean="0"/>
              <a:t> ausgeführt worden ist als </a:t>
            </a:r>
            <a:r>
              <a:rPr lang="de-DE" baseline="0" err="1" smtClean="0"/>
              <a:t>this</a:t>
            </a:r>
            <a:r>
              <a:rPr lang="de-DE" baseline="0" smtClean="0"/>
              <a:t> behandelt wird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D.h. der Block verhält sich so als ob ihr innerhalb des Objektes arbeiten würdet.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Eignet sich </a:t>
            </a:r>
            <a:r>
              <a:rPr lang="de-DE" baseline="0" err="1" smtClean="0"/>
              <a:t>äussert</a:t>
            </a:r>
            <a:r>
              <a:rPr lang="de-DE" baseline="0" smtClean="0"/>
              <a:t> gut für die Initialisierung von Werten und </a:t>
            </a:r>
            <a:r>
              <a:rPr lang="de-DE" baseline="0" err="1" smtClean="0"/>
              <a:t>erseztzt</a:t>
            </a:r>
            <a:r>
              <a:rPr lang="de-DE" baseline="0" smtClean="0"/>
              <a:t> teilweise das </a:t>
            </a:r>
            <a:r>
              <a:rPr lang="de-DE" baseline="0" err="1" smtClean="0"/>
              <a:t>Builder</a:t>
            </a:r>
            <a:r>
              <a:rPr lang="de-DE" baseline="0" smtClean="0"/>
              <a:t> Pattern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err="1" smtClean="0"/>
              <a:t>With</a:t>
            </a:r>
            <a:r>
              <a:rPr lang="de-DE" baseline="0" smtClean="0"/>
              <a:t> sieht aus auf den ersten Blick ähnlich aus wie </a:t>
            </a:r>
            <a:r>
              <a:rPr lang="de-DE" baseline="0" err="1" smtClean="0"/>
              <a:t>Apply</a:t>
            </a:r>
            <a:endParaRPr lang="de-DE" baseline="0" smtClean="0"/>
          </a:p>
          <a:p>
            <a:pPr marL="171450" indent="-171450">
              <a:buFontTx/>
              <a:buChar char="-"/>
            </a:pPr>
            <a:r>
              <a:rPr lang="de-DE" err="1" smtClean="0"/>
              <a:t>With</a:t>
            </a:r>
            <a:r>
              <a:rPr lang="de-DE" smtClean="0"/>
              <a:t> ist keine Extension Funktion, d.h. das</a:t>
            </a:r>
            <a:r>
              <a:rPr lang="de-DE" baseline="0" smtClean="0"/>
              <a:t> Objekt auf dem gearbeitet werden soll, muss explizit mitgegeben werden</a:t>
            </a:r>
          </a:p>
          <a:p>
            <a:pPr marL="171450" indent="-171450">
              <a:buFontTx/>
              <a:buChar char="-"/>
            </a:pPr>
            <a:r>
              <a:rPr lang="de-DE" baseline="0" err="1" smtClean="0"/>
              <a:t>Ausserdem</a:t>
            </a:r>
            <a:r>
              <a:rPr lang="de-DE" baseline="0" smtClean="0"/>
              <a:t> wird bei </a:t>
            </a:r>
            <a:r>
              <a:rPr lang="de-DE" baseline="0" err="1" smtClean="0"/>
              <a:t>with</a:t>
            </a:r>
            <a:r>
              <a:rPr lang="de-DE" baseline="0" smtClean="0"/>
              <a:t> nicht der Receiver zurückgegeben sondern der Ausdruck der letzten Zeile innerhalb des </a:t>
            </a:r>
            <a:r>
              <a:rPr lang="de-DE" baseline="0" err="1" smtClean="0"/>
              <a:t>with</a:t>
            </a:r>
            <a:r>
              <a:rPr lang="de-DE" baseline="0" smtClean="0"/>
              <a:t> Blocks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6F046-DAEE-564C-A51D-C858FADAFF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10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36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2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43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3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21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41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84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93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2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7933-3FFD-F844-A5C9-EE5B1B34CED0}" type="datetimeFigureOut">
              <a:rPr lang="de-DE" smtClean="0"/>
              <a:t>15.12.17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C5FB-0936-4E42-B0D1-57384D84A5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69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3980" y="513567"/>
            <a:ext cx="10515600" cy="5899759"/>
          </a:xfrm>
        </p:spPr>
        <p:txBody>
          <a:bodyPr>
            <a:normAutofit/>
          </a:bodyPr>
          <a:lstStyle/>
          <a:p>
            <a:r>
              <a:rPr lang="de-DE" sz="6000" smtClean="0"/>
              <a:t>Kotlin </a:t>
            </a:r>
            <a:r>
              <a:rPr lang="mr-IN" sz="6000" smtClean="0"/>
              <a:t>–</a:t>
            </a:r>
            <a:r>
              <a:rPr lang="de-DE" sz="6000" smtClean="0"/>
              <a:t> Std. </a:t>
            </a:r>
            <a:r>
              <a:rPr lang="de-DE" sz="6000" err="1" smtClean="0"/>
              <a:t>libs</a:t>
            </a:r>
            <a:r>
              <a:rPr lang="de-DE" sz="6000" smtClean="0"/>
              <a:t/>
            </a:r>
            <a:br>
              <a:rPr lang="de-DE" sz="6000" smtClean="0"/>
            </a:br>
            <a:r>
              <a:rPr lang="de-DE" sz="3600" err="1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de-DE" sz="36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err="1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de-DE" sz="36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err="1" smtClean="0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de-DE" sz="3600" smtClean="0">
                <a:solidFill>
                  <a:schemeClr val="bg1">
                    <a:lumMod val="50000"/>
                  </a:schemeClr>
                </a:solidFill>
              </a:rPr>
              <a:t>-liners </a:t>
            </a:r>
            <a:r>
              <a:rPr lang="de-DE" sz="3600" err="1" smtClean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e-DE" sz="36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err="1" smtClean="0">
                <a:solidFill>
                  <a:schemeClr val="bg1">
                    <a:lumMod val="50000"/>
                  </a:schemeClr>
                </a:solidFill>
              </a:rPr>
              <a:t>change</a:t>
            </a:r>
            <a:r>
              <a:rPr lang="de-DE" sz="36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36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err="1" smtClean="0">
                <a:solidFill>
                  <a:schemeClr val="bg1">
                    <a:lumMod val="50000"/>
                  </a:schemeClr>
                </a:solidFill>
              </a:rPr>
              <a:t>world</a:t>
            </a:r>
            <a:endParaRPr lang="de-DE" sz="3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Use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2948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err="1" smtClean="0"/>
              <a:t>Use</a:t>
            </a:r>
            <a:r>
              <a:rPr lang="de-CH" sz="4000" smtClean="0"/>
              <a:t> - Anhang</a:t>
            </a:r>
            <a:endParaRPr lang="de-DE" sz="4000"/>
          </a:p>
        </p:txBody>
      </p:sp>
      <p:sp>
        <p:nvSpPr>
          <p:cNvPr id="3" name="Textfeld 2"/>
          <p:cNvSpPr txBox="1"/>
          <p:nvPr/>
        </p:nvSpPr>
        <p:spPr>
          <a:xfrm>
            <a:off x="838199" y="2222695"/>
            <a:ext cx="883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Beispiel: Erzeuge eine Property Objekt und lade direkt eine Konfiguration einer Datei hinein: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38199" y="2950919"/>
            <a:ext cx="75320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>
                <a:solidFill>
                  <a:srgbClr val="808080"/>
                </a:solidFill>
              </a:rPr>
              <a:t>// Kotlin</a:t>
            </a:r>
            <a:br>
              <a:rPr lang="de-DE" i="1">
                <a:solidFill>
                  <a:srgbClr val="808080"/>
                </a:solidFill>
              </a:rPr>
            </a:br>
            <a:r>
              <a:rPr lang="de-DE" b="1" err="1">
                <a:solidFill>
                  <a:srgbClr val="000080"/>
                </a:solidFill>
              </a:rPr>
              <a:t>fun</a:t>
            </a:r>
            <a:r>
              <a:rPr lang="de-DE" b="1">
                <a:solidFill>
                  <a:srgbClr val="000080"/>
                </a:solidFill>
              </a:rPr>
              <a:t> </a:t>
            </a:r>
            <a:r>
              <a:rPr lang="de-DE" err="1"/>
              <a:t>readProperties</a:t>
            </a:r>
            <a:r>
              <a:rPr lang="de-DE"/>
              <a:t>() = Properties().</a:t>
            </a:r>
            <a:r>
              <a:rPr lang="de-DE" err="1"/>
              <a:t>apply</a:t>
            </a:r>
            <a:r>
              <a:rPr lang="de-DE"/>
              <a:t> </a:t>
            </a:r>
            <a:r>
              <a:rPr lang="de-DE" b="1"/>
              <a:t>{</a:t>
            </a:r>
            <a:br>
              <a:rPr lang="de-DE" b="1"/>
            </a:br>
            <a:r>
              <a:rPr lang="de-DE" b="1"/>
              <a:t>    </a:t>
            </a:r>
            <a:r>
              <a:rPr lang="de-DE"/>
              <a:t>    </a:t>
            </a:r>
            <a:r>
              <a:rPr lang="de-DE" err="1"/>
              <a:t>FileInputStream</a:t>
            </a:r>
            <a:r>
              <a:rPr lang="de-DE"/>
              <a:t>(</a:t>
            </a:r>
            <a:r>
              <a:rPr lang="de-DE" b="1">
                <a:solidFill>
                  <a:srgbClr val="008000"/>
                </a:solidFill>
              </a:rPr>
              <a:t>"</a:t>
            </a:r>
            <a:r>
              <a:rPr lang="de-DE" b="1" err="1">
                <a:solidFill>
                  <a:srgbClr val="008000"/>
                </a:solidFill>
              </a:rPr>
              <a:t>config.properties</a:t>
            </a:r>
            <a:r>
              <a:rPr lang="de-DE" b="1">
                <a:solidFill>
                  <a:srgbClr val="008000"/>
                </a:solidFill>
              </a:rPr>
              <a:t>"</a:t>
            </a:r>
            <a:r>
              <a:rPr lang="de-DE"/>
              <a:t>).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b="1"/>
              <a:t>{ </a:t>
            </a:r>
            <a:r>
              <a:rPr lang="de-DE" err="1"/>
              <a:t>fis</a:t>
            </a:r>
            <a:r>
              <a:rPr lang="de-DE"/>
              <a:t> </a:t>
            </a:r>
            <a:r>
              <a:rPr lang="de-DE" b="1"/>
              <a:t>-&gt;</a:t>
            </a:r>
            <a:br>
              <a:rPr lang="de-DE" b="1"/>
            </a:br>
            <a:r>
              <a:rPr lang="de-DE" b="1"/>
              <a:t>    </a:t>
            </a:r>
            <a:r>
              <a:rPr lang="de-DE"/>
              <a:t>        </a:t>
            </a:r>
            <a:r>
              <a:rPr lang="de-DE" err="1"/>
              <a:t>load</a:t>
            </a:r>
            <a:r>
              <a:rPr lang="de-DE"/>
              <a:t>(</a:t>
            </a:r>
            <a:r>
              <a:rPr lang="de-DE" err="1"/>
              <a:t>fis</a:t>
            </a:r>
            <a:r>
              <a:rPr lang="de-DE"/>
              <a:t>) </a:t>
            </a:r>
            <a:r>
              <a:rPr lang="de-DE" i="1">
                <a:solidFill>
                  <a:srgbClr val="808080"/>
                </a:solidFill>
              </a:rPr>
              <a:t>// </a:t>
            </a:r>
            <a:r>
              <a:rPr lang="de-DE" i="1" err="1">
                <a:solidFill>
                  <a:srgbClr val="808080"/>
                </a:solidFill>
              </a:rPr>
              <a:t>this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is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of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the</a:t>
            </a:r>
            <a:r>
              <a:rPr lang="de-DE" i="1">
                <a:solidFill>
                  <a:srgbClr val="808080"/>
                </a:solidFill>
              </a:rPr>
              <a:t> type Properties</a:t>
            </a:r>
            <a:br>
              <a:rPr lang="de-DE" i="1">
                <a:solidFill>
                  <a:srgbClr val="808080"/>
                </a:solidFill>
              </a:rPr>
            </a:br>
            <a:r>
              <a:rPr lang="de-DE" i="1">
                <a:solidFill>
                  <a:srgbClr val="808080"/>
                </a:solidFill>
              </a:rPr>
              <a:t>    </a:t>
            </a:r>
            <a:r>
              <a:rPr lang="de-DE"/>
              <a:t>    </a:t>
            </a:r>
            <a:r>
              <a:rPr lang="de-DE" b="1"/>
              <a:t>}</a:t>
            </a:r>
            <a:br>
              <a:rPr lang="de-DE" b="1"/>
            </a:br>
            <a:r>
              <a:rPr lang="de-DE" b="1"/>
              <a:t>}</a:t>
            </a:r>
            <a:br>
              <a:rPr lang="de-DE" b="1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- Also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smtClean="0"/>
              <a:t>Also</a:t>
            </a:r>
            <a:endParaRPr lang="de-DE" sz="4000"/>
          </a:p>
        </p:txBody>
      </p:sp>
      <p:sp>
        <p:nvSpPr>
          <p:cNvPr id="5" name="Rechteck 4"/>
          <p:cNvSpPr/>
          <p:nvPr/>
        </p:nvSpPr>
        <p:spPr>
          <a:xfrm>
            <a:off x="838199" y="2189257"/>
            <a:ext cx="340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000080"/>
                </a:solidFill>
              </a:rPr>
              <a:t>fun </a:t>
            </a:r>
            <a:r>
              <a:rPr lang="de-DE"/>
              <a:t>&lt;T&gt; </a:t>
            </a:r>
            <a:r>
              <a:rPr lang="de-DE" err="1"/>
              <a:t>T.also</a:t>
            </a:r>
            <a:r>
              <a:rPr lang="de-DE"/>
              <a:t>(block: (T) -&gt; Unit): 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199" y="2895716"/>
            <a:ext cx="1097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Also ist eine Extension Funktion welche auf allen Objekten ausgeführt werden kann. Sie führt die gegeben Funktion</a:t>
            </a:r>
          </a:p>
          <a:p>
            <a:r>
              <a:rPr lang="de-DE" smtClean="0"/>
              <a:t>mit </a:t>
            </a:r>
            <a:r>
              <a:rPr lang="de-DE" b="1" err="1" smtClean="0"/>
              <a:t>this</a:t>
            </a:r>
            <a:r>
              <a:rPr lang="de-DE" smtClean="0"/>
              <a:t> also das Objekt auf welchen Also() aufgerufen worden ist auf und gibt </a:t>
            </a:r>
            <a:r>
              <a:rPr lang="de-DE" b="1" err="1" smtClean="0"/>
              <a:t>this</a:t>
            </a:r>
            <a:r>
              <a:rPr lang="de-DE" b="1" smtClean="0"/>
              <a:t> zurück</a:t>
            </a:r>
            <a:r>
              <a:rPr lang="de-DE" smtClean="0"/>
              <a:t>.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38199" y="387917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/>
              <a:t>Val </a:t>
            </a:r>
            <a:r>
              <a:rPr lang="de-DE" err="1"/>
              <a:t>person</a:t>
            </a:r>
            <a:r>
              <a:rPr lang="de-DE"/>
              <a:t> = Person(</a:t>
            </a:r>
            <a:r>
              <a:rPr lang="de-DE" b="1">
                <a:solidFill>
                  <a:srgbClr val="008000"/>
                </a:solidFill>
              </a:rPr>
              <a:t>"Chris"</a:t>
            </a:r>
            <a:r>
              <a:rPr lang="de-DE"/>
              <a:t>,</a:t>
            </a:r>
            <a:r>
              <a:rPr lang="de-DE">
                <a:solidFill>
                  <a:srgbClr val="0000FF"/>
                </a:solidFill>
              </a:rPr>
              <a:t>36</a:t>
            </a:r>
            <a:r>
              <a:rPr lang="de-DE"/>
              <a:t>)</a:t>
            </a:r>
            <a:br>
              <a:rPr lang="de-DE"/>
            </a:br>
            <a:r>
              <a:rPr lang="de-DE"/>
              <a:t>Val </a:t>
            </a:r>
            <a:r>
              <a:rPr lang="de-DE" err="1"/>
              <a:t>result</a:t>
            </a:r>
            <a:r>
              <a:rPr lang="de-DE"/>
              <a:t> = </a:t>
            </a:r>
            <a:r>
              <a:rPr lang="de-DE" err="1"/>
              <a:t>person.also</a:t>
            </a:r>
            <a:r>
              <a:rPr lang="de-DE"/>
              <a:t>{</a:t>
            </a:r>
            <a:r>
              <a:rPr lang="de-DE" err="1"/>
              <a:t>person</a:t>
            </a:r>
            <a:r>
              <a:rPr lang="de-DE"/>
              <a:t> -&gt; </a:t>
            </a:r>
            <a:r>
              <a:rPr lang="de-DE" err="1"/>
              <a:t>person.age</a:t>
            </a:r>
            <a:r>
              <a:rPr lang="de-DE"/>
              <a:t> += </a:t>
            </a:r>
            <a:r>
              <a:rPr lang="de-DE">
                <a:solidFill>
                  <a:srgbClr val="0000FF"/>
                </a:solidFill>
              </a:rPr>
              <a:t>50</a:t>
            </a:r>
            <a:r>
              <a:rPr lang="de-DE"/>
              <a:t>}</a:t>
            </a:r>
            <a:br>
              <a:rPr lang="de-DE"/>
            </a:br>
            <a:r>
              <a:rPr lang="de-DE"/>
              <a:t/>
            </a:r>
            <a:br>
              <a:rPr lang="de-DE"/>
            </a:br>
            <a:r>
              <a:rPr lang="de-DE"/>
              <a:t>Println(</a:t>
            </a:r>
            <a:r>
              <a:rPr lang="de-DE" err="1"/>
              <a:t>person</a:t>
            </a:r>
            <a:r>
              <a:rPr lang="de-DE"/>
              <a:t>)</a:t>
            </a:r>
            <a:br>
              <a:rPr lang="de-DE"/>
            </a:br>
            <a:r>
              <a:rPr lang="de-DE"/>
              <a:t>Println(</a:t>
            </a:r>
            <a:r>
              <a:rPr lang="de-DE" err="1"/>
              <a:t>result</a:t>
            </a:r>
            <a:r>
              <a:rPr lang="de-DE"/>
              <a:t>)</a:t>
            </a:r>
            <a:br>
              <a:rPr lang="de-DE"/>
            </a:br>
            <a:r>
              <a:rPr lang="de-DE"/>
              <a:t/>
            </a:r>
            <a:br>
              <a:rPr lang="de-DE"/>
            </a:br>
            <a:r>
              <a:rPr lang="de-DE"/>
              <a:t>Output:</a:t>
            </a:r>
            <a:br>
              <a:rPr lang="de-DE"/>
            </a:br>
            <a:r>
              <a:rPr lang="de-DE"/>
              <a:t>Person(</a:t>
            </a:r>
            <a:r>
              <a:rPr lang="de-DE" err="1"/>
              <a:t>name</a:t>
            </a:r>
            <a:r>
              <a:rPr lang="de-DE"/>
              <a:t>=</a:t>
            </a:r>
            <a:r>
              <a:rPr lang="de-DE" err="1"/>
              <a:t>Chris,age</a:t>
            </a:r>
            <a:r>
              <a:rPr lang="de-DE"/>
              <a:t>=</a:t>
            </a:r>
            <a:r>
              <a:rPr lang="de-DE">
                <a:solidFill>
                  <a:srgbClr val="0000FF"/>
                </a:solidFill>
              </a:rPr>
              <a:t>86</a:t>
            </a:r>
            <a:r>
              <a:rPr lang="de-DE"/>
              <a:t>)</a:t>
            </a:r>
            <a:br>
              <a:rPr lang="de-DE"/>
            </a:br>
            <a:r>
              <a:rPr lang="de-DE"/>
              <a:t>Person(</a:t>
            </a:r>
            <a:r>
              <a:rPr lang="de-DE" err="1"/>
              <a:t>name</a:t>
            </a:r>
            <a:r>
              <a:rPr lang="de-DE"/>
              <a:t>=</a:t>
            </a:r>
            <a:r>
              <a:rPr lang="de-DE" err="1"/>
              <a:t>Chris,age</a:t>
            </a:r>
            <a:r>
              <a:rPr lang="de-DE"/>
              <a:t>=</a:t>
            </a:r>
            <a:r>
              <a:rPr lang="de-DE">
                <a:solidFill>
                  <a:srgbClr val="0000FF"/>
                </a:solidFill>
              </a:rPr>
              <a:t>86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25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mr-IN" sz="280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Cheat Sheet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5674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Cheat Sheet - </a:t>
            </a:r>
            <a:r>
              <a:rPr lang="de-DE" sz="4000" err="1" smtClean="0"/>
              <a:t>Introduction</a:t>
            </a:r>
            <a:endParaRPr lang="de-DE" sz="4000"/>
          </a:p>
        </p:txBody>
      </p:sp>
      <p:sp>
        <p:nvSpPr>
          <p:cNvPr id="3" name="Rechteck 2"/>
          <p:cNvSpPr/>
          <p:nvPr/>
        </p:nvSpPr>
        <p:spPr>
          <a:xfrm>
            <a:off x="838199" y="2129361"/>
            <a:ext cx="6096000" cy="31393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mr-IN" b="1" err="1">
                <a:solidFill>
                  <a:srgbClr val="000080"/>
                </a:solidFill>
              </a:rPr>
              <a:t>class</a:t>
            </a:r>
            <a:r>
              <a:rPr lang="mr-IN" b="1">
                <a:solidFill>
                  <a:srgbClr val="000080"/>
                </a:solidFill>
              </a:rPr>
              <a:t> </a:t>
            </a:r>
            <a:r>
              <a:rPr lang="mr-IN" err="1"/>
              <a:t>MyClass</a:t>
            </a:r>
            <a:r>
              <a:rPr lang="mr-IN"/>
              <a:t> {</a:t>
            </a:r>
            <a:br>
              <a:rPr lang="mr-IN"/>
            </a:br>
            <a:r>
              <a:rPr lang="mr-IN"/>
              <a:t>    </a:t>
            </a:r>
            <a:r>
              <a:rPr lang="mr-IN" b="1" err="1">
                <a:solidFill>
                  <a:srgbClr val="000080"/>
                </a:solidFill>
              </a:rPr>
              <a:t>fun</a:t>
            </a:r>
            <a:r>
              <a:rPr lang="mr-IN" b="1">
                <a:solidFill>
                  <a:srgbClr val="000080"/>
                </a:solidFill>
              </a:rPr>
              <a:t> </a:t>
            </a:r>
            <a:r>
              <a:rPr lang="mr-IN" err="1"/>
              <a:t>test</a:t>
            </a:r>
            <a:r>
              <a:rPr lang="mr-IN"/>
              <a:t>() {</a:t>
            </a:r>
            <a:br>
              <a:rPr lang="mr-IN"/>
            </a:br>
            <a:r>
              <a:rPr lang="mr-IN"/>
              <a:t>        </a:t>
            </a:r>
            <a:r>
              <a:rPr lang="mr-IN" b="1">
                <a:solidFill>
                  <a:srgbClr val="000080"/>
                </a:solidFill>
              </a:rPr>
              <a:t>val </a:t>
            </a:r>
            <a:r>
              <a:rPr lang="mr-IN" err="1"/>
              <a:t>str</a:t>
            </a:r>
            <a:r>
              <a:rPr lang="mr-IN"/>
              <a:t>: </a:t>
            </a:r>
            <a:r>
              <a:rPr lang="mr-IN" err="1"/>
              <a:t>String</a:t>
            </a:r>
            <a:r>
              <a:rPr lang="mr-IN"/>
              <a:t> = </a:t>
            </a:r>
            <a:r>
              <a:rPr lang="mr-IN" b="1">
                <a:solidFill>
                  <a:srgbClr val="008000"/>
                </a:solidFill>
              </a:rPr>
              <a:t>"..."</a:t>
            </a:r>
            <a:br>
              <a:rPr lang="mr-IN" b="1">
                <a:solidFill>
                  <a:srgbClr val="008000"/>
                </a:solidFill>
              </a:rPr>
            </a:br>
            <a:r>
              <a:rPr lang="mr-IN" b="1">
                <a:solidFill>
                  <a:srgbClr val="008000"/>
                </a:solidFill>
              </a:rPr>
              <a:t/>
            </a:r>
            <a:br>
              <a:rPr lang="mr-IN" b="1">
                <a:solidFill>
                  <a:srgbClr val="008000"/>
                </a:solidFill>
              </a:rPr>
            </a:br>
            <a:r>
              <a:rPr lang="mr-IN" b="1">
                <a:solidFill>
                  <a:srgbClr val="008000"/>
                </a:solidFill>
              </a:rPr>
              <a:t>        </a:t>
            </a:r>
            <a:r>
              <a:rPr lang="mr-IN" b="1">
                <a:solidFill>
                  <a:srgbClr val="000080"/>
                </a:solidFill>
              </a:rPr>
              <a:t>val </a:t>
            </a:r>
            <a:r>
              <a:rPr lang="mr-IN" err="1"/>
              <a:t>result</a:t>
            </a:r>
            <a:r>
              <a:rPr lang="mr-IN"/>
              <a:t> = </a:t>
            </a:r>
            <a:r>
              <a:rPr lang="mr-IN" err="1"/>
              <a:t>str.</a:t>
            </a:r>
            <a:r>
              <a:rPr lang="mr-IN" i="1" err="1"/>
              <a:t>let</a:t>
            </a:r>
            <a:r>
              <a:rPr lang="mr-IN" i="1"/>
              <a:t> </a:t>
            </a:r>
            <a:r>
              <a:rPr lang="mr-IN" b="1"/>
              <a:t>{</a:t>
            </a:r>
            <a:br>
              <a:rPr lang="mr-IN" b="1"/>
            </a:br>
            <a:r>
              <a:rPr lang="mr-IN" b="1"/>
              <a:t>            </a:t>
            </a:r>
            <a:r>
              <a:rPr lang="mr-IN" i="1" err="1"/>
              <a:t>print</a:t>
            </a:r>
            <a:r>
              <a:rPr lang="mr-IN"/>
              <a:t>(</a:t>
            </a:r>
            <a:r>
              <a:rPr lang="mr-IN" b="1" err="1">
                <a:solidFill>
                  <a:srgbClr val="000080"/>
                </a:solidFill>
              </a:rPr>
              <a:t>this</a:t>
            </a:r>
            <a:r>
              <a:rPr lang="mr-IN"/>
              <a:t>) </a:t>
            </a:r>
            <a:r>
              <a:rPr lang="mr-IN" i="1">
                <a:solidFill>
                  <a:srgbClr val="808080"/>
                </a:solidFill>
              </a:rPr>
              <a:t>// </a:t>
            </a:r>
            <a:r>
              <a:rPr lang="mr-IN" i="1" err="1">
                <a:solidFill>
                  <a:srgbClr val="808080"/>
                </a:solidFill>
              </a:rPr>
              <a:t>Receiver</a:t>
            </a:r>
            <a:r>
              <a:rPr lang="mr-IN" i="1">
                <a:solidFill>
                  <a:srgbClr val="808080"/>
                </a:solidFill>
              </a:rPr>
              <a:t/>
            </a:r>
            <a:br>
              <a:rPr lang="mr-IN" i="1">
                <a:solidFill>
                  <a:srgbClr val="808080"/>
                </a:solidFill>
              </a:rPr>
            </a:br>
            <a:r>
              <a:rPr lang="mr-IN" i="1">
                <a:solidFill>
                  <a:srgbClr val="808080"/>
                </a:solidFill>
              </a:rPr>
              <a:t>            </a:t>
            </a:r>
            <a:r>
              <a:rPr lang="mr-IN" i="1" err="1"/>
              <a:t>print</a:t>
            </a:r>
            <a:r>
              <a:rPr lang="mr-IN"/>
              <a:t>(</a:t>
            </a:r>
            <a:r>
              <a:rPr lang="mr-IN" b="1" err="1"/>
              <a:t>it</a:t>
            </a:r>
            <a:r>
              <a:rPr lang="mr-IN"/>
              <a:t>) </a:t>
            </a:r>
            <a:r>
              <a:rPr lang="mr-IN" i="1">
                <a:solidFill>
                  <a:srgbClr val="808080"/>
                </a:solidFill>
              </a:rPr>
              <a:t>// </a:t>
            </a:r>
            <a:r>
              <a:rPr lang="mr-IN" i="1" err="1">
                <a:solidFill>
                  <a:srgbClr val="808080"/>
                </a:solidFill>
              </a:rPr>
              <a:t>Argument</a:t>
            </a:r>
            <a:r>
              <a:rPr lang="mr-IN" i="1">
                <a:solidFill>
                  <a:srgbClr val="808080"/>
                </a:solidFill>
              </a:rPr>
              <a:t/>
            </a:r>
            <a:br>
              <a:rPr lang="mr-IN" i="1">
                <a:solidFill>
                  <a:srgbClr val="808080"/>
                </a:solidFill>
              </a:rPr>
            </a:br>
            <a:r>
              <a:rPr lang="mr-IN" i="1">
                <a:solidFill>
                  <a:srgbClr val="808080"/>
                </a:solidFill>
              </a:rPr>
              <a:t>            </a:t>
            </a:r>
            <a:r>
              <a:rPr lang="mr-IN">
                <a:solidFill>
                  <a:srgbClr val="0000FF"/>
                </a:solidFill>
              </a:rPr>
              <a:t>42 </a:t>
            </a:r>
            <a:r>
              <a:rPr lang="mr-IN" i="1">
                <a:solidFill>
                  <a:srgbClr val="808080"/>
                </a:solidFill>
              </a:rPr>
              <a:t>// </a:t>
            </a:r>
            <a:r>
              <a:rPr lang="mr-IN" i="1" err="1">
                <a:solidFill>
                  <a:srgbClr val="808080"/>
                </a:solidFill>
              </a:rPr>
              <a:t>Block</a:t>
            </a:r>
            <a:r>
              <a:rPr lang="mr-IN" i="1">
                <a:solidFill>
                  <a:srgbClr val="808080"/>
                </a:solidFill>
              </a:rPr>
              <a:t> </a:t>
            </a:r>
            <a:r>
              <a:rPr lang="mr-IN" i="1" err="1">
                <a:solidFill>
                  <a:srgbClr val="808080"/>
                </a:solidFill>
              </a:rPr>
              <a:t>return</a:t>
            </a:r>
            <a:r>
              <a:rPr lang="mr-IN" i="1">
                <a:solidFill>
                  <a:srgbClr val="808080"/>
                </a:solidFill>
              </a:rPr>
              <a:t> </a:t>
            </a:r>
            <a:r>
              <a:rPr lang="mr-IN" i="1" err="1">
                <a:solidFill>
                  <a:srgbClr val="808080"/>
                </a:solidFill>
              </a:rPr>
              <a:t>value</a:t>
            </a:r>
            <a:r>
              <a:rPr lang="mr-IN" i="1">
                <a:solidFill>
                  <a:srgbClr val="808080"/>
                </a:solidFill>
              </a:rPr>
              <a:t/>
            </a:r>
            <a:br>
              <a:rPr lang="mr-IN" i="1">
                <a:solidFill>
                  <a:srgbClr val="808080"/>
                </a:solidFill>
              </a:rPr>
            </a:br>
            <a:r>
              <a:rPr lang="mr-IN" i="1">
                <a:solidFill>
                  <a:srgbClr val="808080"/>
                </a:solidFill>
              </a:rPr>
              <a:t>        </a:t>
            </a:r>
            <a:r>
              <a:rPr lang="mr-IN" b="1"/>
              <a:t>}</a:t>
            </a:r>
            <a:br>
              <a:rPr lang="mr-IN" b="1"/>
            </a:br>
            <a:r>
              <a:rPr lang="mr-IN" b="1"/>
              <a:t>    </a:t>
            </a:r>
            <a:r>
              <a:rPr lang="mr-IN"/>
              <a:t>}</a:t>
            </a:r>
            <a:br>
              <a:rPr lang="mr-IN"/>
            </a:br>
            <a:r>
              <a:rPr lang="mr-IN"/>
              <a:t>}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512381" y="2129361"/>
            <a:ext cx="517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This (Receiver):</a:t>
            </a:r>
          </a:p>
          <a:p>
            <a:r>
              <a:rPr lang="de-DE" smtClean="0"/>
              <a:t>This ist eine Instanz von </a:t>
            </a:r>
            <a:r>
              <a:rPr lang="de-DE" err="1" smtClean="0"/>
              <a:t>MyClass</a:t>
            </a:r>
            <a:r>
              <a:rPr lang="de-DE" smtClean="0"/>
              <a:t> (</a:t>
            </a:r>
            <a:r>
              <a:rPr lang="de-DE" err="1" smtClean="0"/>
              <a:t>this@MyClass</a:t>
            </a:r>
            <a:r>
              <a:rPr lang="de-DE" smtClean="0"/>
              <a:t>) weil</a:t>
            </a:r>
          </a:p>
          <a:p>
            <a:r>
              <a:rPr lang="de-DE" err="1" smtClean="0"/>
              <a:t>test</a:t>
            </a:r>
            <a:r>
              <a:rPr lang="de-DE" smtClean="0"/>
              <a:t>() eine Methode von </a:t>
            </a:r>
            <a:r>
              <a:rPr lang="de-DE" err="1" smtClean="0"/>
              <a:t>MyClass</a:t>
            </a:r>
            <a:r>
              <a:rPr lang="de-DE" smtClean="0"/>
              <a:t> ist.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512380" y="3237356"/>
            <a:ext cx="518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err="1" smtClean="0"/>
              <a:t>It</a:t>
            </a:r>
            <a:r>
              <a:rPr lang="de-DE" b="1" smtClean="0"/>
              <a:t> (Argument):</a:t>
            </a:r>
          </a:p>
          <a:p>
            <a:r>
              <a:rPr lang="de-DE" err="1" smtClean="0"/>
              <a:t>It</a:t>
            </a:r>
            <a:r>
              <a:rPr lang="de-DE" smtClean="0"/>
              <a:t> ist der String “...“ auf dem wir let ausgeführt haben.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2380" y="4160686"/>
            <a:ext cx="5347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42 (Rückgabe Wert):</a:t>
            </a:r>
          </a:p>
          <a:p>
            <a:r>
              <a:rPr lang="de-DE" smtClean="0"/>
              <a:t>42 ist das Resultat war wir aus dem Block zurückgeben.</a:t>
            </a:r>
            <a:endParaRPr lang="de-DE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/>
          </p:nvPr>
        </p:nvGraphicFramePr>
        <p:xfrm>
          <a:off x="3566055" y="554568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Funktion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Receiver</a:t>
                      </a:r>
                      <a:r>
                        <a:rPr lang="de-DE" baseline="0" smtClean="0"/>
                        <a:t> (</a:t>
                      </a:r>
                      <a:r>
                        <a:rPr lang="de-DE" baseline="0" err="1" smtClean="0"/>
                        <a:t>this</a:t>
                      </a:r>
                      <a:r>
                        <a:rPr lang="de-DE" baseline="0" smtClean="0"/>
                        <a:t>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Argument (</a:t>
                      </a:r>
                      <a:r>
                        <a:rPr lang="de-DE" err="1" smtClean="0"/>
                        <a:t>It</a:t>
                      </a:r>
                      <a:r>
                        <a:rPr lang="de-DE" smtClean="0"/>
                        <a:t>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Result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Let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This@MyClass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String(“...“)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Int(42)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0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mr-IN" sz="280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Cheat Sheet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5906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Cheat Sheet </a:t>
            </a:r>
            <a:r>
              <a:rPr lang="mr-IN" sz="4000" smtClean="0"/>
              <a:t>–</a:t>
            </a:r>
            <a:r>
              <a:rPr lang="de-DE" sz="4000" smtClean="0"/>
              <a:t> </a:t>
            </a:r>
            <a:r>
              <a:rPr lang="de-DE" sz="4000" err="1" smtClean="0"/>
              <a:t>for</a:t>
            </a:r>
            <a:r>
              <a:rPr lang="de-DE" sz="4000" smtClean="0"/>
              <a:t> </a:t>
            </a:r>
            <a:r>
              <a:rPr lang="de-DE" sz="4000" err="1" smtClean="0"/>
              <a:t>the</a:t>
            </a:r>
            <a:r>
              <a:rPr lang="de-DE" sz="4000" smtClean="0"/>
              <a:t> </a:t>
            </a:r>
            <a:r>
              <a:rPr lang="de-DE" sz="4000" err="1" smtClean="0"/>
              <a:t>Std.kt</a:t>
            </a:r>
            <a:endParaRPr lang="de-DE" sz="400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/>
          </p:nvPr>
        </p:nvGraphicFramePr>
        <p:xfrm>
          <a:off x="838199" y="214823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Funktion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Receiver</a:t>
                      </a:r>
                      <a:r>
                        <a:rPr lang="de-DE" baseline="0" smtClean="0"/>
                        <a:t> (</a:t>
                      </a:r>
                      <a:r>
                        <a:rPr lang="de-DE" baseline="0" err="1" smtClean="0"/>
                        <a:t>this</a:t>
                      </a:r>
                      <a:r>
                        <a:rPr lang="de-DE" baseline="0" smtClean="0"/>
                        <a:t>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Argument (</a:t>
                      </a:r>
                      <a:r>
                        <a:rPr lang="de-DE" err="1" smtClean="0"/>
                        <a:t>It</a:t>
                      </a:r>
                      <a:r>
                        <a:rPr lang="de-DE" smtClean="0"/>
                        <a:t>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Result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Let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This@MyClass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String(“...“)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Int(42)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run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String(“...“)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n</a:t>
                      </a:r>
                      <a:r>
                        <a:rPr lang="de-DE" smtClean="0"/>
                        <a:t>/a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Int(42)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run</a:t>
                      </a:r>
                      <a:r>
                        <a:rPr lang="de-DE" smtClean="0"/>
                        <a:t>*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this@MyClass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n</a:t>
                      </a:r>
                      <a:r>
                        <a:rPr lang="de-DE" smtClean="0"/>
                        <a:t>/a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Int(42)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with</a:t>
                      </a:r>
                      <a:r>
                        <a:rPr lang="de-DE" smtClean="0"/>
                        <a:t>*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String(„...“)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n</a:t>
                      </a:r>
                      <a:r>
                        <a:rPr lang="de-DE" smtClean="0"/>
                        <a:t>/a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Int(42)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apply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String(„...“)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n</a:t>
                      </a:r>
                      <a:r>
                        <a:rPr lang="de-DE" smtClean="0"/>
                        <a:t>/a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String(„...“)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also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this@MyClass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String(„...“)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String(„...“)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38199" y="5162843"/>
            <a:ext cx="100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* = Keine Extension Funktionen. Diese Methoden müssen auf die „alte“ Art und Weise ausgeführt werden.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0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2497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err="1" smtClean="0"/>
              <a:t>Standart.kt</a:t>
            </a:r>
            <a:endParaRPr lang="de-DE" sz="4000"/>
          </a:p>
        </p:txBody>
      </p:sp>
      <p:sp>
        <p:nvSpPr>
          <p:cNvPr id="5" name="Textfeld 4"/>
          <p:cNvSpPr txBox="1"/>
          <p:nvPr/>
        </p:nvSpPr>
        <p:spPr>
          <a:xfrm>
            <a:off x="838199" y="2053883"/>
            <a:ext cx="10717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Standart.kt</a:t>
            </a:r>
            <a:r>
              <a:rPr lang="de-DE"/>
              <a:t> ist Teil de Kotlin Standard Bibliothek und definiert dabei eine eigene </a:t>
            </a:r>
            <a:r>
              <a:rPr lang="de-DE" smtClean="0"/>
              <a:t>wesentliche </a:t>
            </a:r>
            <a:r>
              <a:rPr lang="de-DE"/>
              <a:t>Funktion. Wirklich </a:t>
            </a:r>
          </a:p>
          <a:p>
            <a:r>
              <a:rPr lang="de-DE"/>
              <a:t>bemerkenswert ist die Tatsache, dass die Bibliothek gerade mal </a:t>
            </a:r>
            <a:r>
              <a:rPr lang="de-DE" b="1"/>
              <a:t>134</a:t>
            </a:r>
            <a:r>
              <a:rPr lang="de-DE"/>
              <a:t> Zeilen lang ist, und die meisten enthaltenen </a:t>
            </a:r>
          </a:p>
          <a:p>
            <a:r>
              <a:rPr lang="de-DE"/>
              <a:t>Funktionen Ein-Zeiler ist sind. Es gibt insgesamt </a:t>
            </a:r>
            <a:r>
              <a:rPr lang="de-DE" b="1"/>
              <a:t>10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4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- Let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141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smtClean="0"/>
              <a:t>TODO</a:t>
            </a:r>
            <a:endParaRPr lang="de-DE" sz="4000"/>
          </a:p>
        </p:txBody>
      </p:sp>
      <p:sp>
        <p:nvSpPr>
          <p:cNvPr id="8" name="Rechteck 7"/>
          <p:cNvSpPr/>
          <p:nvPr/>
        </p:nvSpPr>
        <p:spPr>
          <a:xfrm>
            <a:off x="838199" y="2104851"/>
            <a:ext cx="6596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>
                <a:solidFill>
                  <a:srgbClr val="000080"/>
                </a:solidFill>
              </a:rPr>
              <a:t>public inline </a:t>
            </a:r>
            <a:r>
              <a:rPr lang="de-DE" b="1" err="1">
                <a:solidFill>
                  <a:srgbClr val="000080"/>
                </a:solidFill>
              </a:rPr>
              <a:t>fun</a:t>
            </a:r>
            <a:r>
              <a:rPr lang="de-DE" b="1">
                <a:solidFill>
                  <a:srgbClr val="000080"/>
                </a:solidFill>
              </a:rPr>
              <a:t> </a:t>
            </a:r>
            <a:r>
              <a:rPr lang="de-DE"/>
              <a:t>TODO(): </a:t>
            </a:r>
            <a:r>
              <a:rPr lang="de-DE" err="1"/>
              <a:t>Nothing</a:t>
            </a:r>
            <a:r>
              <a:rPr lang="de-DE"/>
              <a:t> = </a:t>
            </a:r>
            <a:r>
              <a:rPr lang="de-DE" b="1" err="1">
                <a:solidFill>
                  <a:srgbClr val="000080"/>
                </a:solidFill>
              </a:rPr>
              <a:t>throw</a:t>
            </a:r>
            <a:r>
              <a:rPr lang="de-DE" b="1">
                <a:solidFill>
                  <a:srgbClr val="000080"/>
                </a:solidFill>
              </a:rPr>
              <a:t> </a:t>
            </a:r>
            <a:r>
              <a:rPr lang="de-DE" err="1"/>
              <a:t>NotImplementedError</a:t>
            </a:r>
            <a:r>
              <a:rPr lang="de-DE"/>
              <a:t>()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38199" y="2627933"/>
            <a:ext cx="10616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Jeder kennt folgendes:</a:t>
            </a:r>
          </a:p>
          <a:p>
            <a:endParaRPr lang="de-DE"/>
          </a:p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// TODO </a:t>
            </a:r>
            <a:r>
              <a:rPr lang="de-DE" err="1" smtClean="0">
                <a:solidFill>
                  <a:schemeClr val="bg1">
                    <a:lumMod val="50000"/>
                  </a:schemeClr>
                </a:solidFill>
              </a:rPr>
              <a:t>blablaba</a:t>
            </a:r>
            <a:endParaRPr lang="de-DE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/>
              <a:t>u</a:t>
            </a:r>
            <a:r>
              <a:rPr lang="de-DE" smtClean="0"/>
              <a:t>nd dann ein paar Stunden oder Tage später..... Oh </a:t>
            </a:r>
            <a:r>
              <a:rPr lang="de-DE" err="1" smtClean="0"/>
              <a:t>xxxxx</a:t>
            </a:r>
            <a:r>
              <a:rPr lang="de-DE" smtClean="0"/>
              <a:t> da war ja noch ein TODO, keine Wunder das mein Test</a:t>
            </a:r>
          </a:p>
          <a:p>
            <a:r>
              <a:rPr lang="de-DE"/>
              <a:t>n</a:t>
            </a:r>
            <a:r>
              <a:rPr lang="de-DE" smtClean="0"/>
              <a:t>icht funktioniert.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38199" y="4639564"/>
            <a:ext cx="1019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Deshalb gibt es in der Kotlin Std. </a:t>
            </a:r>
            <a:r>
              <a:rPr lang="de-DE" err="1" smtClean="0"/>
              <a:t>Lib</a:t>
            </a:r>
            <a:r>
              <a:rPr lang="de-DE" smtClean="0"/>
              <a:t> zwei Funktionen TODO() und TODO(</a:t>
            </a:r>
            <a:r>
              <a:rPr lang="de-DE" err="1" smtClean="0"/>
              <a:t>reason</a:t>
            </a:r>
            <a:r>
              <a:rPr lang="de-DE" smtClean="0"/>
              <a:t>: String) welche immer eine</a:t>
            </a:r>
          </a:p>
          <a:p>
            <a:r>
              <a:rPr lang="de-DE" err="1" smtClean="0"/>
              <a:t>NotYetImplemented</a:t>
            </a:r>
            <a:r>
              <a:rPr lang="de-DE" smtClean="0"/>
              <a:t> </a:t>
            </a:r>
            <a:r>
              <a:rPr lang="de-DE" err="1" smtClean="0"/>
              <a:t>Exception</a:t>
            </a:r>
            <a:r>
              <a:rPr lang="de-DE" smtClean="0"/>
              <a:t> </a:t>
            </a:r>
            <a:r>
              <a:rPr lang="de-DE" err="1" smtClean="0"/>
              <a:t>zurückgegben</a:t>
            </a:r>
            <a:r>
              <a:rPr lang="de-DE" smtClean="0"/>
              <a:t>.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8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- Let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82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smtClean="0"/>
              <a:t>Let</a:t>
            </a:r>
            <a:endParaRPr lang="de-DE" sz="4000"/>
          </a:p>
        </p:txBody>
      </p:sp>
      <p:sp>
        <p:nvSpPr>
          <p:cNvPr id="3" name="Rechteck 2"/>
          <p:cNvSpPr/>
          <p:nvPr/>
        </p:nvSpPr>
        <p:spPr>
          <a:xfrm>
            <a:off x="838199" y="2104851"/>
            <a:ext cx="4036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 err="1">
                <a:solidFill>
                  <a:srgbClr val="000080"/>
                </a:solidFill>
              </a:rPr>
              <a:t>fun</a:t>
            </a:r>
            <a:r>
              <a:rPr lang="mr-IN" b="1">
                <a:solidFill>
                  <a:srgbClr val="000080"/>
                </a:solidFill>
              </a:rPr>
              <a:t> </a:t>
            </a:r>
            <a:r>
              <a:rPr lang="mr-IN"/>
              <a:t>&lt;</a:t>
            </a:r>
            <a:r>
              <a:rPr lang="mr-IN" err="1">
                <a:solidFill>
                  <a:srgbClr val="20999D"/>
                </a:solidFill>
              </a:rPr>
              <a:t>T</a:t>
            </a:r>
            <a:r>
              <a:rPr lang="mr-IN"/>
              <a:t>, </a:t>
            </a:r>
            <a:r>
              <a:rPr lang="mr-IN" err="1">
                <a:solidFill>
                  <a:srgbClr val="20999D"/>
                </a:solidFill>
              </a:rPr>
              <a:t>R</a:t>
            </a:r>
            <a:r>
              <a:rPr lang="mr-IN"/>
              <a:t>&gt; </a:t>
            </a:r>
            <a:r>
              <a:rPr lang="mr-IN" err="1">
                <a:solidFill>
                  <a:srgbClr val="20999D"/>
                </a:solidFill>
              </a:rPr>
              <a:t>T</a:t>
            </a:r>
            <a:r>
              <a:rPr lang="mr-IN" err="1"/>
              <a:t>.let</a:t>
            </a:r>
            <a:r>
              <a:rPr lang="mr-IN"/>
              <a:t>(</a:t>
            </a:r>
            <a:r>
              <a:rPr lang="mr-IN" err="1"/>
              <a:t>f</a:t>
            </a:r>
            <a:r>
              <a:rPr lang="mr-IN"/>
              <a:t>: (</a:t>
            </a:r>
            <a:r>
              <a:rPr lang="mr-IN" err="1">
                <a:solidFill>
                  <a:srgbClr val="20999D"/>
                </a:solidFill>
              </a:rPr>
              <a:t>T</a:t>
            </a:r>
            <a:r>
              <a:rPr lang="mr-IN"/>
              <a:t>) -&gt; </a:t>
            </a:r>
            <a:r>
              <a:rPr lang="mr-IN" err="1">
                <a:solidFill>
                  <a:srgbClr val="20999D"/>
                </a:solidFill>
              </a:rPr>
              <a:t>R</a:t>
            </a:r>
            <a:r>
              <a:rPr lang="mr-IN"/>
              <a:t>): </a:t>
            </a:r>
            <a:r>
              <a:rPr lang="mr-IN" err="1">
                <a:solidFill>
                  <a:srgbClr val="20999D"/>
                </a:solidFill>
              </a:rPr>
              <a:t>R</a:t>
            </a:r>
            <a:r>
              <a:rPr lang="mr-IN">
                <a:solidFill>
                  <a:srgbClr val="20999D"/>
                </a:solidFill>
              </a:rPr>
              <a:t> </a:t>
            </a:r>
            <a:r>
              <a:rPr lang="mr-IN"/>
              <a:t>= </a:t>
            </a:r>
            <a:r>
              <a:rPr lang="mr-IN" err="1"/>
              <a:t>f</a:t>
            </a:r>
            <a:r>
              <a:rPr lang="mr-IN"/>
              <a:t>(</a:t>
            </a:r>
            <a:r>
              <a:rPr lang="mr-IN" b="1" err="1">
                <a:solidFill>
                  <a:srgbClr val="000080"/>
                </a:solidFill>
              </a:rPr>
              <a:t>this</a:t>
            </a:r>
            <a:r>
              <a:rPr lang="mr-IN"/>
              <a:t>)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38199" y="2726904"/>
            <a:ext cx="10317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Let() ist eine </a:t>
            </a:r>
            <a:r>
              <a:rPr lang="de-DE" err="1" smtClean="0"/>
              <a:t>scoping</a:t>
            </a:r>
            <a:r>
              <a:rPr lang="de-DE" smtClean="0"/>
              <a:t> Funktion.: Verwendet wird sie dann, wann immer eine Variable für einen bestimmten </a:t>
            </a:r>
          </a:p>
          <a:p>
            <a:r>
              <a:rPr lang="de-DE" err="1" smtClean="0"/>
              <a:t>Scope</a:t>
            </a:r>
            <a:r>
              <a:rPr lang="de-DE" smtClean="0"/>
              <a:t> generiert werden soll, aber nicht darüber hinaus.</a:t>
            </a:r>
          </a:p>
          <a:p>
            <a:endParaRPr lang="de-DE"/>
          </a:p>
          <a:p>
            <a:r>
              <a:rPr lang="de-DE" smtClean="0"/>
              <a:t>Beispiel: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38199" y="4026315"/>
            <a:ext cx="7841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err="1"/>
              <a:t>DbConnection.getConnection</a:t>
            </a:r>
            <a:r>
              <a:rPr lang="de-DE"/>
              <a:t>().let { </a:t>
            </a:r>
            <a:r>
              <a:rPr lang="de-DE" err="1"/>
              <a:t>connection</a:t>
            </a:r>
            <a:r>
              <a:rPr lang="de-DE"/>
              <a:t> -&gt;</a:t>
            </a:r>
            <a:br>
              <a:rPr lang="de-DE"/>
            </a:br>
            <a:r>
              <a:rPr lang="de-DE"/>
              <a:t>}</a:t>
            </a:r>
            <a:br>
              <a:rPr lang="de-DE"/>
            </a:br>
            <a:r>
              <a:rPr lang="de-DE" i="1">
                <a:solidFill>
                  <a:srgbClr val="808080"/>
                </a:solidFill>
              </a:rPr>
              <a:t>// </a:t>
            </a:r>
            <a:r>
              <a:rPr lang="de-DE" i="1" err="1">
                <a:solidFill>
                  <a:srgbClr val="808080"/>
                </a:solidFill>
              </a:rPr>
              <a:t>connection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is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no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longer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visible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here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7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- Let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2804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smtClean="0"/>
              <a:t>Let</a:t>
            </a:r>
            <a:r>
              <a:rPr lang="de-DE" sz="4000" smtClean="0"/>
              <a:t> - Anhang</a:t>
            </a:r>
            <a:endParaRPr lang="de-DE" sz="4000"/>
          </a:p>
        </p:txBody>
      </p:sp>
      <p:sp>
        <p:nvSpPr>
          <p:cNvPr id="5" name="Textfeld 4"/>
          <p:cNvSpPr txBox="1"/>
          <p:nvPr/>
        </p:nvSpPr>
        <p:spPr>
          <a:xfrm>
            <a:off x="838199" y="2194559"/>
            <a:ext cx="711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Let() kann auch als Alternative gegen einen Null-Check verwendet werden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38198" y="2990725"/>
            <a:ext cx="108520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>
                <a:solidFill>
                  <a:srgbClr val="000080"/>
                </a:solidFill>
              </a:rPr>
              <a:t>val </a:t>
            </a:r>
            <a:r>
              <a:rPr lang="de-DE" i="1" err="1">
                <a:solidFill>
                  <a:srgbClr val="660E7A"/>
                </a:solidFill>
              </a:rPr>
              <a:t>map</a:t>
            </a:r>
            <a:r>
              <a:rPr lang="de-DE" i="1">
                <a:solidFill>
                  <a:srgbClr val="660E7A"/>
                </a:solidFill>
              </a:rPr>
              <a:t> </a:t>
            </a:r>
            <a:r>
              <a:rPr lang="de-DE"/>
              <a:t>: </a:t>
            </a:r>
            <a:r>
              <a:rPr lang="de-DE" err="1"/>
              <a:t>Map</a:t>
            </a:r>
            <a:r>
              <a:rPr lang="de-DE"/>
              <a:t>&lt;String, String&gt; = ...</a:t>
            </a:r>
            <a:br>
              <a:rPr lang="de-DE"/>
            </a:br>
            <a:r>
              <a:rPr lang="de-DE" b="1">
                <a:solidFill>
                  <a:srgbClr val="000080"/>
                </a:solidFill>
              </a:rPr>
              <a:t>val </a:t>
            </a:r>
            <a:r>
              <a:rPr lang="de-DE" i="1" err="1">
                <a:solidFill>
                  <a:srgbClr val="660E7A"/>
                </a:solidFill>
              </a:rPr>
              <a:t>config</a:t>
            </a:r>
            <a:r>
              <a:rPr lang="de-DE" i="1">
                <a:solidFill>
                  <a:srgbClr val="660E7A"/>
                </a:solidFill>
              </a:rPr>
              <a:t> </a:t>
            </a:r>
            <a:r>
              <a:rPr lang="de-DE"/>
              <a:t>= </a:t>
            </a:r>
            <a:r>
              <a:rPr lang="de-DE" err="1"/>
              <a:t>map</a:t>
            </a:r>
            <a:r>
              <a:rPr lang="de-DE"/>
              <a:t>[</a:t>
            </a:r>
            <a:r>
              <a:rPr lang="de-DE" err="1"/>
              <a:t>key</a:t>
            </a:r>
            <a:r>
              <a:rPr lang="de-DE"/>
              <a:t>]</a:t>
            </a:r>
            <a:br>
              <a:rPr lang="de-DE"/>
            </a:br>
            <a:r>
              <a:rPr lang="de-DE" i="1">
                <a:solidFill>
                  <a:srgbClr val="808080"/>
                </a:solidFill>
              </a:rPr>
              <a:t>// </a:t>
            </a:r>
            <a:r>
              <a:rPr lang="de-DE" i="1" err="1">
                <a:solidFill>
                  <a:srgbClr val="808080"/>
                </a:solidFill>
              </a:rPr>
              <a:t>config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is</a:t>
            </a:r>
            <a:r>
              <a:rPr lang="de-DE" i="1">
                <a:solidFill>
                  <a:srgbClr val="808080"/>
                </a:solidFill>
              </a:rPr>
              <a:t> a "</a:t>
            </a:r>
            <a:r>
              <a:rPr lang="de-DE" i="1" err="1">
                <a:solidFill>
                  <a:srgbClr val="808080"/>
                </a:solidFill>
              </a:rPr>
              <a:t>Config</a:t>
            </a:r>
            <a:r>
              <a:rPr lang="de-DE" i="1">
                <a:solidFill>
                  <a:srgbClr val="808080"/>
                </a:solidFill>
              </a:rPr>
              <a:t>?"</a:t>
            </a:r>
            <a:br>
              <a:rPr lang="de-DE" i="1">
                <a:solidFill>
                  <a:srgbClr val="808080"/>
                </a:solidFill>
              </a:rPr>
            </a:br>
            <a:r>
              <a:rPr lang="de-DE" err="1"/>
              <a:t>config</a:t>
            </a:r>
            <a:r>
              <a:rPr lang="de-DE"/>
              <a:t>?.let {</a:t>
            </a:r>
            <a:br>
              <a:rPr lang="de-DE"/>
            </a:br>
            <a:r>
              <a:rPr lang="de-DE"/>
              <a:t>        </a:t>
            </a:r>
            <a:r>
              <a:rPr lang="de-DE" i="1">
                <a:solidFill>
                  <a:srgbClr val="808080"/>
                </a:solidFill>
              </a:rPr>
              <a:t>// </a:t>
            </a:r>
            <a:r>
              <a:rPr lang="de-DE" i="1" smtClean="0">
                <a:solidFill>
                  <a:srgbClr val="808080"/>
                </a:solidFill>
              </a:rPr>
              <a:t> Dieser ganze Block wird nicht ausgeführt wenn „</a:t>
            </a:r>
            <a:r>
              <a:rPr lang="de-DE" i="1" err="1" smtClean="0">
                <a:solidFill>
                  <a:srgbClr val="808080"/>
                </a:solidFill>
              </a:rPr>
              <a:t>config</a:t>
            </a:r>
            <a:r>
              <a:rPr lang="de-DE" i="1" smtClean="0">
                <a:solidFill>
                  <a:srgbClr val="808080"/>
                </a:solidFill>
              </a:rPr>
              <a:t>“ null ist.</a:t>
            </a:r>
          </a:p>
          <a:p>
            <a:r>
              <a:rPr lang="de-DE" i="1" smtClean="0">
                <a:solidFill>
                  <a:srgbClr val="808080"/>
                </a:solidFill>
              </a:rPr>
              <a:t>    </a:t>
            </a:r>
            <a:r>
              <a:rPr lang="de-DE"/>
              <a:t>    </a:t>
            </a:r>
            <a:r>
              <a:rPr lang="de-DE" i="1">
                <a:solidFill>
                  <a:srgbClr val="808080"/>
                </a:solidFill>
              </a:rPr>
              <a:t>// </a:t>
            </a:r>
            <a:r>
              <a:rPr lang="de-DE" i="1" smtClean="0">
                <a:solidFill>
                  <a:srgbClr val="808080"/>
                </a:solidFill>
              </a:rPr>
              <a:t>Zusätzlich wird die Variable automatisch zu einem „</a:t>
            </a:r>
            <a:r>
              <a:rPr lang="de-DE" i="1" err="1" smtClean="0">
                <a:solidFill>
                  <a:srgbClr val="808080"/>
                </a:solidFill>
              </a:rPr>
              <a:t>Config</a:t>
            </a:r>
            <a:r>
              <a:rPr lang="de-DE" i="1" smtClean="0">
                <a:solidFill>
                  <a:srgbClr val="808080"/>
                </a:solidFill>
              </a:rPr>
              <a:t>“ Objekt </a:t>
            </a:r>
            <a:r>
              <a:rPr lang="de-DE" i="1" err="1" smtClean="0">
                <a:solidFill>
                  <a:srgbClr val="808080"/>
                </a:solidFill>
              </a:rPr>
              <a:t>gecasted</a:t>
            </a:r>
            <a:r>
              <a:rPr lang="de-DE" i="1" smtClean="0">
                <a:solidFill>
                  <a:srgbClr val="808080"/>
                </a:solidFill>
              </a:rPr>
              <a:t>.   </a:t>
            </a:r>
          </a:p>
          <a:p>
            <a:r>
              <a:rPr lang="de-DE" smtClean="0"/>
              <a:t>}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Apply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1369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err="1" smtClean="0"/>
              <a:t>Apply</a:t>
            </a:r>
            <a:endParaRPr lang="de-DE" sz="4000"/>
          </a:p>
        </p:txBody>
      </p:sp>
      <p:sp>
        <p:nvSpPr>
          <p:cNvPr id="3" name="Rechteck 2"/>
          <p:cNvSpPr/>
          <p:nvPr/>
        </p:nvSpPr>
        <p:spPr>
          <a:xfrm>
            <a:off x="838199" y="2203325"/>
            <a:ext cx="502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>
                <a:solidFill>
                  <a:srgbClr val="000080"/>
                </a:solidFill>
              </a:rPr>
              <a:t>fun </a:t>
            </a:r>
            <a:r>
              <a:rPr lang="mr-IN"/>
              <a:t>&lt;</a:t>
            </a:r>
            <a:r>
              <a:rPr lang="mr-IN" err="1">
                <a:solidFill>
                  <a:srgbClr val="20999D"/>
                </a:solidFill>
              </a:rPr>
              <a:t>T</a:t>
            </a:r>
            <a:r>
              <a:rPr lang="mr-IN"/>
              <a:t>&gt; </a:t>
            </a:r>
            <a:r>
              <a:rPr lang="mr-IN" err="1">
                <a:solidFill>
                  <a:srgbClr val="20999D"/>
                </a:solidFill>
              </a:rPr>
              <a:t>T</a:t>
            </a:r>
            <a:r>
              <a:rPr lang="mr-IN" err="1"/>
              <a:t>.apply</a:t>
            </a:r>
            <a:r>
              <a:rPr lang="mr-IN"/>
              <a:t>(</a:t>
            </a:r>
            <a:r>
              <a:rPr lang="mr-IN" err="1"/>
              <a:t>f</a:t>
            </a:r>
            <a:r>
              <a:rPr lang="mr-IN"/>
              <a:t>: </a:t>
            </a:r>
            <a:r>
              <a:rPr lang="mr-IN" err="1">
                <a:solidFill>
                  <a:srgbClr val="20999D"/>
                </a:solidFill>
              </a:rPr>
              <a:t>T</a:t>
            </a:r>
            <a:r>
              <a:rPr lang="mr-IN"/>
              <a:t>.() -&gt; </a:t>
            </a:r>
            <a:r>
              <a:rPr lang="mr-IN" err="1"/>
              <a:t>Unit</a:t>
            </a:r>
            <a:r>
              <a:rPr lang="mr-IN"/>
              <a:t>): </a:t>
            </a:r>
            <a:r>
              <a:rPr lang="mr-IN" err="1">
                <a:solidFill>
                  <a:srgbClr val="20999D"/>
                </a:solidFill>
              </a:rPr>
              <a:t>T</a:t>
            </a:r>
            <a:r>
              <a:rPr lang="mr-IN">
                <a:solidFill>
                  <a:srgbClr val="20999D"/>
                </a:solidFill>
              </a:rPr>
              <a:t> </a:t>
            </a:r>
            <a:r>
              <a:rPr lang="mr-IN"/>
              <a:t>{ </a:t>
            </a:r>
            <a:r>
              <a:rPr lang="mr-IN" err="1"/>
              <a:t>f</a:t>
            </a:r>
            <a:r>
              <a:rPr lang="mr-IN"/>
              <a:t>(); </a:t>
            </a:r>
            <a:r>
              <a:rPr lang="mr-IN" b="1" err="1">
                <a:solidFill>
                  <a:srgbClr val="000080"/>
                </a:solidFill>
              </a:rPr>
              <a:t>return</a:t>
            </a:r>
            <a:r>
              <a:rPr lang="mr-IN"/>
              <a:t> </a:t>
            </a:r>
            <a:r>
              <a:rPr lang="mr-IN" b="1" err="1">
                <a:solidFill>
                  <a:srgbClr val="000080"/>
                </a:solidFill>
              </a:rPr>
              <a:t>this</a:t>
            </a:r>
            <a:r>
              <a:rPr lang="mr-IN"/>
              <a:t> }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38199" y="2923852"/>
            <a:ext cx="10881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Apply</a:t>
            </a:r>
            <a:r>
              <a:rPr lang="de-DE" smtClean="0"/>
              <a:t>() </a:t>
            </a:r>
            <a:r>
              <a:rPr lang="de-DE" err="1" smtClean="0"/>
              <a:t>definert</a:t>
            </a:r>
            <a:r>
              <a:rPr lang="de-DE" smtClean="0"/>
              <a:t> eine Extension Funktion auf allen Typen. Wenn sie ausgeführt wird, wird der </a:t>
            </a:r>
            <a:r>
              <a:rPr lang="de-DE" err="1" smtClean="0"/>
              <a:t>Closure</a:t>
            </a:r>
            <a:r>
              <a:rPr lang="de-DE" smtClean="0"/>
              <a:t> welcher</a:t>
            </a:r>
          </a:p>
          <a:p>
            <a:r>
              <a:rPr lang="de-DE" smtClean="0"/>
              <a:t>als Parameter übergeben wurde ausgeführt und anschließend wird das Empfänger (Receiver) Objekt auf welchem</a:t>
            </a:r>
          </a:p>
          <a:p>
            <a:r>
              <a:rPr lang="de-DE" smtClean="0"/>
              <a:t>der </a:t>
            </a:r>
            <a:r>
              <a:rPr lang="de-DE" err="1" smtClean="0"/>
              <a:t>Closure</a:t>
            </a:r>
            <a:r>
              <a:rPr lang="de-DE" smtClean="0"/>
              <a:t> ausgeführt wurde zurückgegeben.</a:t>
            </a:r>
          </a:p>
        </p:txBody>
      </p:sp>
      <p:sp>
        <p:nvSpPr>
          <p:cNvPr id="7" name="Rechteck 6"/>
          <p:cNvSpPr/>
          <p:nvPr/>
        </p:nvSpPr>
        <p:spPr>
          <a:xfrm>
            <a:off x="838199" y="41983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>
                <a:solidFill>
                  <a:srgbClr val="000080"/>
                </a:solidFill>
              </a:rPr>
              <a:t>val </a:t>
            </a:r>
            <a:r>
              <a:rPr lang="de-DE" i="1" err="1">
                <a:solidFill>
                  <a:srgbClr val="660E7A"/>
                </a:solidFill>
              </a:rPr>
              <a:t>recyclerView</a:t>
            </a:r>
            <a:r>
              <a:rPr lang="de-DE"/>
              <a:t>: </a:t>
            </a:r>
            <a:r>
              <a:rPr lang="de-DE" err="1"/>
              <a:t>ReyclerView</a:t>
            </a:r>
            <a:r>
              <a:rPr lang="de-DE"/>
              <a:t> = </a:t>
            </a:r>
            <a:r>
              <a:rPr lang="de-DE" err="1"/>
              <a:t>RecyclerView</a:t>
            </a:r>
            <a:r>
              <a:rPr lang="de-DE"/>
              <a:t>().</a:t>
            </a:r>
            <a:r>
              <a:rPr lang="de-DE" err="1"/>
              <a:t>apply</a:t>
            </a:r>
            <a:r>
              <a:rPr lang="de-DE" b="1"/>
              <a:t>{</a:t>
            </a:r>
            <a:br>
              <a:rPr lang="de-DE" b="1"/>
            </a:br>
            <a:r>
              <a:rPr lang="de-DE" b="1"/>
              <a:t>    </a:t>
            </a:r>
            <a:r>
              <a:rPr lang="de-DE" err="1"/>
              <a:t>setHasFixedSize</a:t>
            </a:r>
            <a:r>
              <a:rPr lang="de-DE"/>
              <a:t> = </a:t>
            </a:r>
            <a:r>
              <a:rPr lang="de-DE" b="1" err="1">
                <a:solidFill>
                  <a:srgbClr val="000080"/>
                </a:solidFill>
              </a:rPr>
              <a:t>true</a:t>
            </a:r>
            <a:r>
              <a:rPr lang="de-DE" b="1">
                <a:solidFill>
                  <a:srgbClr val="000080"/>
                </a:solidFill>
              </a:rPr>
              <a:t/>
            </a:r>
            <a:br>
              <a:rPr lang="de-DE" b="1">
                <a:solidFill>
                  <a:srgbClr val="000080"/>
                </a:solidFill>
              </a:rPr>
            </a:br>
            <a:r>
              <a:rPr lang="de-DE" b="1">
                <a:solidFill>
                  <a:srgbClr val="000080"/>
                </a:solidFill>
              </a:rPr>
              <a:t>    </a:t>
            </a:r>
            <a:r>
              <a:rPr lang="de-DE" err="1"/>
              <a:t>layoutManager</a:t>
            </a:r>
            <a:r>
              <a:rPr lang="de-DE"/>
              <a:t> = </a:t>
            </a:r>
            <a:r>
              <a:rPr lang="de-DE" err="1"/>
              <a:t>LinearLayoutManager</a:t>
            </a:r>
            <a:r>
              <a:rPr lang="de-DE"/>
              <a:t>(</a:t>
            </a:r>
            <a:r>
              <a:rPr lang="de-DE" err="1"/>
              <a:t>context</a:t>
            </a:r>
            <a:r>
              <a:rPr lang="de-DE"/>
              <a:t>)</a:t>
            </a:r>
            <a:br>
              <a:rPr lang="de-DE"/>
            </a:br>
            <a:r>
              <a:rPr lang="de-DE"/>
              <a:t>    </a:t>
            </a:r>
            <a:r>
              <a:rPr lang="de-DE" err="1"/>
              <a:t>adapter</a:t>
            </a:r>
            <a:r>
              <a:rPr lang="de-DE"/>
              <a:t> = </a:t>
            </a:r>
            <a:r>
              <a:rPr lang="de-DE" err="1"/>
              <a:t>MyAdapter</a:t>
            </a:r>
            <a:r>
              <a:rPr lang="de-DE"/>
              <a:t>(</a:t>
            </a:r>
            <a:r>
              <a:rPr lang="de-DE" err="1"/>
              <a:t>context</a:t>
            </a:r>
            <a:r>
              <a:rPr lang="de-DE"/>
              <a:t>)</a:t>
            </a:r>
            <a:br>
              <a:rPr lang="de-DE"/>
            </a:br>
            <a:r>
              <a:rPr lang="de-DE"/>
              <a:t>    </a:t>
            </a:r>
            <a:r>
              <a:rPr lang="de-DE" err="1"/>
              <a:t>clearOnScrollListener</a:t>
            </a:r>
            <a:r>
              <a:rPr lang="de-DE"/>
              <a:t>()</a:t>
            </a:r>
            <a:br>
              <a:rPr lang="de-DE"/>
            </a:br>
            <a:r>
              <a:rPr lang="de-DE" b="1"/>
              <a:t>}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2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1199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err="1" smtClean="0"/>
              <a:t>With</a:t>
            </a:r>
            <a:endParaRPr lang="de-DE" sz="4000"/>
          </a:p>
        </p:txBody>
      </p:sp>
      <p:sp>
        <p:nvSpPr>
          <p:cNvPr id="6" name="Textfeld 5"/>
          <p:cNvSpPr txBox="1"/>
          <p:nvPr/>
        </p:nvSpPr>
        <p:spPr>
          <a:xfrm>
            <a:off x="838199" y="2923852"/>
            <a:ext cx="11229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With</a:t>
            </a:r>
            <a:r>
              <a:rPr lang="de-DE" smtClean="0"/>
              <a:t>() ist hilfreich wenn man mehrere Methoden auf dem gleichen Objekt ausführen möchte. Der Unterschied</a:t>
            </a:r>
          </a:p>
          <a:p>
            <a:r>
              <a:rPr lang="de-DE" smtClean="0"/>
              <a:t>zu </a:t>
            </a:r>
            <a:r>
              <a:rPr lang="de-DE" err="1" smtClean="0"/>
              <a:t>apply</a:t>
            </a:r>
            <a:r>
              <a:rPr lang="de-DE" smtClean="0"/>
              <a:t>() besteht darin das bei </a:t>
            </a:r>
            <a:r>
              <a:rPr lang="de-DE" err="1" smtClean="0"/>
              <a:t>Apply</a:t>
            </a:r>
            <a:r>
              <a:rPr lang="de-DE" smtClean="0"/>
              <a:t> das Receiver (Also das Objekt auf dem </a:t>
            </a:r>
            <a:r>
              <a:rPr lang="de-DE" err="1" smtClean="0"/>
              <a:t>apply</a:t>
            </a:r>
            <a:r>
              <a:rPr lang="de-DE" smtClean="0"/>
              <a:t>() ausgeführt worden ist) </a:t>
            </a:r>
          </a:p>
          <a:p>
            <a:r>
              <a:rPr lang="de-DE" smtClean="0"/>
              <a:t>zurückgegeben wird und bei </a:t>
            </a:r>
            <a:r>
              <a:rPr lang="de-DE" err="1" smtClean="0"/>
              <a:t>with</a:t>
            </a:r>
            <a:r>
              <a:rPr lang="de-DE" smtClean="0"/>
              <a:t>() wird das Resultat des letzten Ausdrucks innerhalb des </a:t>
            </a:r>
            <a:r>
              <a:rPr lang="de-DE" err="1" smtClean="0"/>
              <a:t>With</a:t>
            </a:r>
            <a:r>
              <a:rPr lang="de-DE" smtClean="0"/>
              <a:t>-Blocks zurückgegeben.</a:t>
            </a:r>
          </a:p>
          <a:p>
            <a:r>
              <a:rPr lang="de-DE" smtClean="0"/>
              <a:t>Zudem ist </a:t>
            </a:r>
            <a:r>
              <a:rPr lang="de-DE" err="1" smtClean="0"/>
              <a:t>with</a:t>
            </a:r>
            <a:r>
              <a:rPr lang="de-DE" smtClean="0"/>
              <a:t>() keine Extension, d.h. das Objekt auf dem gearbeitet werden soll muss mitgegeben werden.</a:t>
            </a:r>
          </a:p>
        </p:txBody>
      </p:sp>
      <p:sp>
        <p:nvSpPr>
          <p:cNvPr id="5" name="Rechteck 4"/>
          <p:cNvSpPr/>
          <p:nvPr/>
        </p:nvSpPr>
        <p:spPr>
          <a:xfrm>
            <a:off x="838199" y="2203325"/>
            <a:ext cx="514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err="1">
                <a:solidFill>
                  <a:srgbClr val="000080"/>
                </a:solidFill>
              </a:rPr>
              <a:t>fun</a:t>
            </a:r>
            <a:r>
              <a:rPr lang="de-DE" b="1">
                <a:solidFill>
                  <a:srgbClr val="000080"/>
                </a:solidFill>
              </a:rPr>
              <a:t> </a:t>
            </a:r>
            <a:r>
              <a:rPr lang="de-DE"/>
              <a:t>&lt;</a:t>
            </a:r>
            <a:r>
              <a:rPr lang="de-DE">
                <a:solidFill>
                  <a:srgbClr val="20999D"/>
                </a:solidFill>
              </a:rPr>
              <a:t>T</a:t>
            </a:r>
            <a:r>
              <a:rPr lang="de-DE"/>
              <a:t>, </a:t>
            </a:r>
            <a:r>
              <a:rPr lang="de-DE">
                <a:solidFill>
                  <a:srgbClr val="20999D"/>
                </a:solidFill>
              </a:rPr>
              <a:t>R</a:t>
            </a:r>
            <a:r>
              <a:rPr lang="de-DE"/>
              <a:t>&gt; </a:t>
            </a:r>
            <a:r>
              <a:rPr lang="de-DE" err="1"/>
              <a:t>with</a:t>
            </a:r>
            <a:r>
              <a:rPr lang="de-DE"/>
              <a:t>(</a:t>
            </a:r>
            <a:r>
              <a:rPr lang="de-DE" err="1"/>
              <a:t>receiver</a:t>
            </a:r>
            <a:r>
              <a:rPr lang="de-DE"/>
              <a:t>: </a:t>
            </a:r>
            <a:r>
              <a:rPr lang="de-DE">
                <a:solidFill>
                  <a:srgbClr val="20999D"/>
                </a:solidFill>
              </a:rPr>
              <a:t>T</a:t>
            </a:r>
            <a:r>
              <a:rPr lang="de-DE"/>
              <a:t>, f: </a:t>
            </a:r>
            <a:r>
              <a:rPr lang="de-DE">
                <a:solidFill>
                  <a:srgbClr val="20999D"/>
                </a:solidFill>
              </a:rPr>
              <a:t>T</a:t>
            </a:r>
            <a:r>
              <a:rPr lang="de-DE"/>
              <a:t>.() -&gt; </a:t>
            </a:r>
            <a:r>
              <a:rPr lang="de-DE">
                <a:solidFill>
                  <a:srgbClr val="20999D"/>
                </a:solidFill>
              </a:rPr>
              <a:t>R</a:t>
            </a:r>
            <a:r>
              <a:rPr lang="de-DE"/>
              <a:t>): </a:t>
            </a:r>
            <a:r>
              <a:rPr lang="de-DE">
                <a:solidFill>
                  <a:srgbClr val="20999D"/>
                </a:solidFill>
              </a:rPr>
              <a:t>R </a:t>
            </a:r>
            <a:r>
              <a:rPr lang="de-DE"/>
              <a:t>= </a:t>
            </a:r>
            <a:r>
              <a:rPr lang="de-DE" err="1"/>
              <a:t>receiver.f</a:t>
            </a:r>
            <a:r>
              <a:rPr lang="de-DE"/>
              <a:t>()</a:t>
            </a:r>
          </a:p>
        </p:txBody>
      </p:sp>
      <p:sp>
        <p:nvSpPr>
          <p:cNvPr id="8" name="Rechteck 7"/>
          <p:cNvSpPr/>
          <p:nvPr/>
        </p:nvSpPr>
        <p:spPr>
          <a:xfrm>
            <a:off x="838199" y="41983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>
                <a:solidFill>
                  <a:srgbClr val="000080"/>
                </a:solidFill>
              </a:rPr>
              <a:t>val </a:t>
            </a:r>
            <a:r>
              <a:rPr lang="de-DE" i="1" err="1">
                <a:solidFill>
                  <a:srgbClr val="660E7A"/>
                </a:solidFill>
              </a:rPr>
              <a:t>w</a:t>
            </a:r>
            <a:r>
              <a:rPr lang="de-DE" i="1">
                <a:solidFill>
                  <a:srgbClr val="660E7A"/>
                </a:solidFill>
              </a:rPr>
              <a:t> </a:t>
            </a:r>
            <a:r>
              <a:rPr lang="de-DE"/>
              <a:t>= </a:t>
            </a:r>
            <a:r>
              <a:rPr lang="de-DE" err="1"/>
              <a:t>Window</a:t>
            </a:r>
            <a:r>
              <a:rPr lang="de-DE"/>
              <a:t>()</a:t>
            </a:r>
            <a:br>
              <a:rPr lang="de-DE"/>
            </a:br>
            <a:r>
              <a:rPr lang="de-DE" err="1"/>
              <a:t>with</a:t>
            </a:r>
            <a:r>
              <a:rPr lang="de-DE"/>
              <a:t>(</a:t>
            </a:r>
            <a:r>
              <a:rPr lang="de-DE" err="1"/>
              <a:t>w</a:t>
            </a:r>
            <a:r>
              <a:rPr lang="de-DE"/>
              <a:t>) {</a:t>
            </a:r>
            <a:br>
              <a:rPr lang="de-DE"/>
            </a:br>
            <a:r>
              <a:rPr lang="de-DE"/>
              <a:t>      </a:t>
            </a:r>
            <a:r>
              <a:rPr lang="de-DE" err="1"/>
              <a:t>setWidth</a:t>
            </a:r>
            <a:r>
              <a:rPr lang="de-DE"/>
              <a:t>(</a:t>
            </a:r>
            <a:r>
              <a:rPr lang="de-DE">
                <a:solidFill>
                  <a:srgbClr val="0000FF"/>
                </a:solidFill>
              </a:rPr>
              <a:t>100</a:t>
            </a:r>
            <a:r>
              <a:rPr lang="de-DE"/>
              <a:t>)</a:t>
            </a:r>
            <a:br>
              <a:rPr lang="de-DE"/>
            </a:br>
            <a:r>
              <a:rPr lang="de-DE"/>
              <a:t>      </a:t>
            </a:r>
            <a:r>
              <a:rPr lang="de-DE" err="1"/>
              <a:t>setHeight</a:t>
            </a:r>
            <a:r>
              <a:rPr lang="de-DE"/>
              <a:t>(</a:t>
            </a:r>
            <a:r>
              <a:rPr lang="de-DE">
                <a:solidFill>
                  <a:srgbClr val="0000FF"/>
                </a:solidFill>
              </a:rPr>
              <a:t>200</a:t>
            </a:r>
            <a:r>
              <a:rPr lang="de-DE"/>
              <a:t>)</a:t>
            </a:r>
            <a:br>
              <a:rPr lang="de-DE"/>
            </a:br>
            <a:r>
              <a:rPr lang="de-DE"/>
              <a:t>      </a:t>
            </a:r>
            <a:r>
              <a:rPr lang="de-DE" err="1"/>
              <a:t>setBackground</a:t>
            </a:r>
            <a:r>
              <a:rPr lang="de-DE"/>
              <a:t>(RED)</a:t>
            </a:r>
            <a:br>
              <a:rPr lang="de-DE"/>
            </a:br>
            <a:r>
              <a:rPr lang="de-DE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03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- Run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1002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smtClean="0"/>
              <a:t>Run</a:t>
            </a:r>
            <a:endParaRPr lang="de-DE" sz="4000"/>
          </a:p>
        </p:txBody>
      </p:sp>
      <p:sp>
        <p:nvSpPr>
          <p:cNvPr id="3" name="Rechteck 2"/>
          <p:cNvSpPr/>
          <p:nvPr/>
        </p:nvSpPr>
        <p:spPr>
          <a:xfrm>
            <a:off x="838199" y="2203323"/>
            <a:ext cx="3831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 err="1">
                <a:solidFill>
                  <a:srgbClr val="000080"/>
                </a:solidFill>
              </a:rPr>
              <a:t>fun</a:t>
            </a:r>
            <a:r>
              <a:rPr lang="mr-IN" b="1">
                <a:solidFill>
                  <a:srgbClr val="000080"/>
                </a:solidFill>
              </a:rPr>
              <a:t> </a:t>
            </a:r>
            <a:r>
              <a:rPr lang="mr-IN"/>
              <a:t>&lt;</a:t>
            </a:r>
            <a:r>
              <a:rPr lang="mr-IN" err="1">
                <a:solidFill>
                  <a:srgbClr val="20999D"/>
                </a:solidFill>
              </a:rPr>
              <a:t>T</a:t>
            </a:r>
            <a:r>
              <a:rPr lang="mr-IN"/>
              <a:t>, </a:t>
            </a:r>
            <a:r>
              <a:rPr lang="mr-IN" err="1">
                <a:solidFill>
                  <a:srgbClr val="20999D"/>
                </a:solidFill>
              </a:rPr>
              <a:t>R</a:t>
            </a:r>
            <a:r>
              <a:rPr lang="mr-IN"/>
              <a:t>&gt; </a:t>
            </a:r>
            <a:r>
              <a:rPr lang="mr-IN" err="1">
                <a:solidFill>
                  <a:srgbClr val="20999D"/>
                </a:solidFill>
              </a:rPr>
              <a:t>T</a:t>
            </a:r>
            <a:r>
              <a:rPr lang="mr-IN" err="1"/>
              <a:t>.run</a:t>
            </a:r>
            <a:r>
              <a:rPr lang="mr-IN"/>
              <a:t>(</a:t>
            </a:r>
            <a:r>
              <a:rPr lang="mr-IN" err="1"/>
              <a:t>f</a:t>
            </a:r>
            <a:r>
              <a:rPr lang="mr-IN"/>
              <a:t>: </a:t>
            </a:r>
            <a:r>
              <a:rPr lang="mr-IN" err="1">
                <a:solidFill>
                  <a:srgbClr val="20999D"/>
                </a:solidFill>
              </a:rPr>
              <a:t>T</a:t>
            </a:r>
            <a:r>
              <a:rPr lang="mr-IN"/>
              <a:t>.() -&gt; </a:t>
            </a:r>
            <a:r>
              <a:rPr lang="mr-IN" err="1">
                <a:solidFill>
                  <a:srgbClr val="20999D"/>
                </a:solidFill>
              </a:rPr>
              <a:t>R</a:t>
            </a:r>
            <a:r>
              <a:rPr lang="mr-IN"/>
              <a:t>): </a:t>
            </a:r>
            <a:r>
              <a:rPr lang="mr-IN" err="1">
                <a:solidFill>
                  <a:srgbClr val="20999D"/>
                </a:solidFill>
              </a:rPr>
              <a:t>R</a:t>
            </a:r>
            <a:r>
              <a:rPr lang="mr-IN">
                <a:solidFill>
                  <a:srgbClr val="20999D"/>
                </a:solidFill>
              </a:rPr>
              <a:t> </a:t>
            </a:r>
            <a:r>
              <a:rPr lang="mr-IN"/>
              <a:t>= </a:t>
            </a:r>
            <a:r>
              <a:rPr lang="mr-IN" err="1"/>
              <a:t>f</a:t>
            </a:r>
            <a:r>
              <a:rPr lang="mr-IN"/>
              <a:t>()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38199" y="2923848"/>
            <a:ext cx="104076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Run sieht auf den ersten Blick extrem simpel aus, ist jedoch eine Kombination von </a:t>
            </a:r>
            <a:r>
              <a:rPr lang="de-DE" err="1" smtClean="0"/>
              <a:t>with</a:t>
            </a:r>
            <a:r>
              <a:rPr lang="de-DE" smtClean="0"/>
              <a:t>() und let(). Sie ist wie </a:t>
            </a:r>
          </a:p>
          <a:p>
            <a:r>
              <a:rPr lang="de-DE" err="1" smtClean="0"/>
              <a:t>apply</a:t>
            </a:r>
            <a:r>
              <a:rPr lang="de-DE" smtClean="0"/>
              <a:t>() ein </a:t>
            </a:r>
            <a:r>
              <a:rPr lang="de-DE" err="1" smtClean="0"/>
              <a:t>Funktions</a:t>
            </a:r>
            <a:r>
              <a:rPr lang="de-DE" smtClean="0"/>
              <a:t> </a:t>
            </a:r>
            <a:r>
              <a:rPr lang="de-DE" err="1" smtClean="0"/>
              <a:t>Literal</a:t>
            </a:r>
            <a:r>
              <a:rPr lang="de-DE" smtClean="0"/>
              <a:t> welches keinen Parameter entgegen nimm, aber das Objekt als </a:t>
            </a:r>
            <a:r>
              <a:rPr lang="de-DE" b="1" err="1" smtClean="0"/>
              <a:t>this</a:t>
            </a:r>
            <a:r>
              <a:rPr lang="de-DE" smtClean="0"/>
              <a:t> übernimmt.</a:t>
            </a:r>
          </a:p>
          <a:p>
            <a:r>
              <a:rPr lang="de-DE" smtClean="0"/>
              <a:t>Sie sollte mit Lambdas verwendet werden welche keinen Wert zurückgeben sondern nur Nebeneffekte </a:t>
            </a:r>
          </a:p>
          <a:p>
            <a:r>
              <a:rPr lang="de-DE" smtClean="0"/>
              <a:t>generieren.</a:t>
            </a:r>
          </a:p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838199" y="44011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/>
              <a:t>webview.</a:t>
            </a:r>
            <a:r>
              <a:rPr lang="de-DE" err="1"/>
              <a:t>settings</a:t>
            </a:r>
            <a:r>
              <a:rPr lang="de-DE"/>
              <a:t>?.</a:t>
            </a:r>
            <a:r>
              <a:rPr lang="de-DE" err="1"/>
              <a:t>run</a:t>
            </a:r>
            <a:r>
              <a:rPr lang="de-DE"/>
              <a:t> {</a:t>
            </a:r>
            <a:br>
              <a:rPr lang="de-DE"/>
            </a:br>
            <a:r>
              <a:rPr lang="de-DE"/>
              <a:t>    </a:t>
            </a:r>
            <a:r>
              <a:rPr lang="de-DE" err="1"/>
              <a:t>javaScriptEnabled</a:t>
            </a:r>
            <a:r>
              <a:rPr lang="de-DE"/>
              <a:t> = </a:t>
            </a:r>
            <a:r>
              <a:rPr lang="de-DE" b="1" err="1">
                <a:solidFill>
                  <a:srgbClr val="000080"/>
                </a:solidFill>
              </a:rPr>
              <a:t>true</a:t>
            </a:r>
            <a:r>
              <a:rPr lang="de-DE" b="1">
                <a:solidFill>
                  <a:srgbClr val="000080"/>
                </a:solidFill>
              </a:rPr>
              <a:t/>
            </a:r>
            <a:br>
              <a:rPr lang="de-DE" b="1">
                <a:solidFill>
                  <a:srgbClr val="000080"/>
                </a:solidFill>
              </a:rPr>
            </a:br>
            <a:r>
              <a:rPr lang="de-DE" b="1">
                <a:solidFill>
                  <a:srgbClr val="000080"/>
                </a:solidFill>
              </a:rPr>
              <a:t>    </a:t>
            </a:r>
            <a:r>
              <a:rPr lang="de-DE" err="1"/>
              <a:t>databaseEnabled</a:t>
            </a:r>
            <a:r>
              <a:rPr lang="de-DE"/>
              <a:t> = </a:t>
            </a:r>
            <a:r>
              <a:rPr lang="de-DE" b="1" err="1">
                <a:solidFill>
                  <a:srgbClr val="000080"/>
                </a:solidFill>
              </a:rPr>
              <a:t>true</a:t>
            </a:r>
            <a:r>
              <a:rPr lang="de-DE" b="1">
                <a:solidFill>
                  <a:srgbClr val="000080"/>
                </a:solidFill>
              </a:rPr>
              <a:t/>
            </a:r>
            <a:br>
              <a:rPr lang="de-DE" b="1">
                <a:solidFill>
                  <a:srgbClr val="000080"/>
                </a:solidFill>
              </a:rPr>
            </a:br>
            <a:r>
              <a:rPr lang="de-DE"/>
              <a:t>}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6314" y="365126"/>
            <a:ext cx="6397486" cy="483014"/>
          </a:xfrm>
        </p:spPr>
        <p:txBody>
          <a:bodyPr>
            <a:normAutofit/>
          </a:bodyPr>
          <a:lstStyle/>
          <a:p>
            <a:pPr algn="r"/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Std.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Libs</a:t>
            </a:r>
            <a:r>
              <a:rPr lang="de-CH" sz="280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de-CH" sz="2800" err="1" smtClean="0">
                <a:solidFill>
                  <a:schemeClr val="bg1">
                    <a:lumMod val="50000"/>
                  </a:schemeClr>
                </a:solidFill>
              </a:rPr>
              <a:t>Use</a:t>
            </a:r>
            <a:endParaRPr lang="de-DE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199" y="1144244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err="1" smtClean="0"/>
              <a:t>Use</a:t>
            </a:r>
            <a:endParaRPr lang="de-DE" sz="4000"/>
          </a:p>
        </p:txBody>
      </p:sp>
      <p:sp>
        <p:nvSpPr>
          <p:cNvPr id="5" name="Rechteck 4"/>
          <p:cNvSpPr/>
          <p:nvPr/>
        </p:nvSpPr>
        <p:spPr>
          <a:xfrm>
            <a:off x="838199" y="2203324"/>
            <a:ext cx="4401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000080"/>
                </a:solidFill>
              </a:rPr>
              <a:t>fun </a:t>
            </a:r>
            <a:r>
              <a:rPr lang="de-DE"/>
              <a:t>&lt;T : </a:t>
            </a:r>
            <a:r>
              <a:rPr lang="de-DE" err="1"/>
              <a:t>Closeable</a:t>
            </a:r>
            <a:r>
              <a:rPr lang="de-DE"/>
              <a:t>, R&gt; </a:t>
            </a:r>
            <a:r>
              <a:rPr lang="de-DE" err="1"/>
              <a:t>T.use</a:t>
            </a:r>
            <a:r>
              <a:rPr lang="de-DE"/>
              <a:t>(block: (T) -&gt; R): 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199" y="2923850"/>
            <a:ext cx="10328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Use</a:t>
            </a:r>
            <a:r>
              <a:rPr lang="de-DE" smtClean="0"/>
              <a:t>() ist das </a:t>
            </a:r>
            <a:r>
              <a:rPr lang="de-DE" err="1" smtClean="0"/>
              <a:t>Äqivalent</a:t>
            </a:r>
            <a:r>
              <a:rPr lang="de-DE" smtClean="0"/>
              <a:t> zu </a:t>
            </a:r>
            <a:r>
              <a:rPr lang="de-DE" err="1" smtClean="0"/>
              <a:t>Java‘s</a:t>
            </a:r>
            <a:r>
              <a:rPr lang="de-DE" smtClean="0"/>
              <a:t> Try-</a:t>
            </a:r>
            <a:r>
              <a:rPr lang="de-DE" err="1" smtClean="0"/>
              <a:t>With</a:t>
            </a:r>
            <a:r>
              <a:rPr lang="de-DE" smtClean="0"/>
              <a:t>-Resources und </a:t>
            </a:r>
            <a:r>
              <a:rPr lang="de-DE" err="1" smtClean="0"/>
              <a:t>C#‘s</a:t>
            </a:r>
            <a:r>
              <a:rPr lang="de-DE" smtClean="0"/>
              <a:t> </a:t>
            </a:r>
            <a:r>
              <a:rPr lang="de-DE" err="1" smtClean="0"/>
              <a:t>using</a:t>
            </a:r>
            <a:r>
              <a:rPr lang="de-DE" smtClean="0"/>
              <a:t> Ausdrucks. Diese Funktion kann auf allen</a:t>
            </a:r>
          </a:p>
          <a:p>
            <a:r>
              <a:rPr lang="de-DE" smtClean="0"/>
              <a:t>Objekten des Typ „</a:t>
            </a:r>
            <a:r>
              <a:rPr lang="de-DE" err="1" smtClean="0"/>
              <a:t>Closable</a:t>
            </a:r>
            <a:r>
              <a:rPr lang="de-DE" smtClean="0"/>
              <a:t>“ ausgeführt werden und schließt den Receiver beim verlassen des Ausdrucks.</a:t>
            </a:r>
          </a:p>
        </p:txBody>
      </p:sp>
      <p:sp>
        <p:nvSpPr>
          <p:cNvPr id="8" name="Rechteck 7"/>
          <p:cNvSpPr/>
          <p:nvPr/>
        </p:nvSpPr>
        <p:spPr>
          <a:xfrm>
            <a:off x="838198" y="3799231"/>
            <a:ext cx="76586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>
                <a:solidFill>
                  <a:srgbClr val="808080"/>
                </a:solidFill>
              </a:rPr>
              <a:t>// Java 1.7 </a:t>
            </a:r>
            <a:r>
              <a:rPr lang="de-DE" i="1" err="1">
                <a:solidFill>
                  <a:srgbClr val="808080"/>
                </a:solidFill>
              </a:rPr>
              <a:t>and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above</a:t>
            </a:r>
            <a:r>
              <a:rPr lang="de-DE" i="1">
                <a:solidFill>
                  <a:srgbClr val="808080"/>
                </a:solidFill>
              </a:rPr>
              <a:t/>
            </a:r>
            <a:br>
              <a:rPr lang="de-DE" i="1">
                <a:solidFill>
                  <a:srgbClr val="808080"/>
                </a:solidFill>
              </a:rPr>
            </a:br>
            <a:r>
              <a:rPr lang="de-DE"/>
              <a:t>Properties </a:t>
            </a:r>
            <a:r>
              <a:rPr lang="de-DE" err="1"/>
              <a:t>prop</a:t>
            </a:r>
            <a:r>
              <a:rPr lang="de-DE"/>
              <a:t> = </a:t>
            </a:r>
            <a:r>
              <a:rPr lang="de-DE" err="1"/>
              <a:t>new</a:t>
            </a:r>
            <a:r>
              <a:rPr lang="de-DE"/>
              <a:t> Properties();</a:t>
            </a:r>
            <a:br>
              <a:rPr lang="de-DE"/>
            </a:br>
            <a:r>
              <a:rPr lang="de-DE" b="1" err="1">
                <a:solidFill>
                  <a:srgbClr val="000080"/>
                </a:solidFill>
              </a:rPr>
              <a:t>try</a:t>
            </a:r>
            <a:r>
              <a:rPr lang="de-DE"/>
              <a:t> (</a:t>
            </a:r>
            <a:r>
              <a:rPr lang="de-DE" err="1"/>
              <a:t>FileInputStream</a:t>
            </a:r>
            <a:r>
              <a:rPr lang="de-DE"/>
              <a:t> </a:t>
            </a:r>
            <a:r>
              <a:rPr lang="de-DE" err="1"/>
              <a:t>fis</a:t>
            </a:r>
            <a:r>
              <a:rPr lang="de-DE"/>
              <a:t> = </a:t>
            </a:r>
            <a:r>
              <a:rPr lang="de-DE" err="1"/>
              <a:t>new</a:t>
            </a:r>
            <a:r>
              <a:rPr lang="de-DE"/>
              <a:t> </a:t>
            </a:r>
            <a:r>
              <a:rPr lang="de-DE" err="1"/>
              <a:t>FileInputStream</a:t>
            </a:r>
            <a:r>
              <a:rPr lang="de-DE"/>
              <a:t>(</a:t>
            </a:r>
            <a:r>
              <a:rPr lang="de-DE" b="1">
                <a:solidFill>
                  <a:srgbClr val="008000"/>
                </a:solidFill>
              </a:rPr>
              <a:t>"</a:t>
            </a:r>
            <a:r>
              <a:rPr lang="de-DE" b="1" err="1">
                <a:solidFill>
                  <a:srgbClr val="008000"/>
                </a:solidFill>
              </a:rPr>
              <a:t>config.properties</a:t>
            </a:r>
            <a:r>
              <a:rPr lang="de-DE" b="1">
                <a:solidFill>
                  <a:srgbClr val="008000"/>
                </a:solidFill>
              </a:rPr>
              <a:t>"</a:t>
            </a:r>
            <a:r>
              <a:rPr lang="de-DE"/>
              <a:t>)) {</a:t>
            </a:r>
            <a:br>
              <a:rPr lang="de-DE"/>
            </a:br>
            <a:r>
              <a:rPr lang="de-DE"/>
              <a:t>        </a:t>
            </a:r>
            <a:r>
              <a:rPr lang="de-DE" err="1"/>
              <a:t>prop.load</a:t>
            </a:r>
            <a:r>
              <a:rPr lang="de-DE"/>
              <a:t>(</a:t>
            </a:r>
            <a:r>
              <a:rPr lang="de-DE" err="1"/>
              <a:t>fis</a:t>
            </a:r>
            <a:r>
              <a:rPr lang="de-DE"/>
              <a:t>);</a:t>
            </a:r>
            <a:br>
              <a:rPr lang="de-DE"/>
            </a:br>
            <a:r>
              <a:rPr lang="de-DE"/>
              <a:t>}</a:t>
            </a:r>
            <a:br>
              <a:rPr lang="de-DE"/>
            </a:br>
            <a:r>
              <a:rPr lang="de-DE" i="1" smtClean="0">
                <a:solidFill>
                  <a:srgbClr val="808080"/>
                </a:solidFill>
              </a:rPr>
              <a:t>// </a:t>
            </a:r>
            <a:r>
              <a:rPr lang="de-DE" i="1">
                <a:solidFill>
                  <a:srgbClr val="808080"/>
                </a:solidFill>
              </a:rPr>
              <a:t>Kotlin</a:t>
            </a:r>
            <a:br>
              <a:rPr lang="de-DE" i="1">
                <a:solidFill>
                  <a:srgbClr val="808080"/>
                </a:solidFill>
              </a:rPr>
            </a:br>
            <a:r>
              <a:rPr lang="de-DE" b="1">
                <a:solidFill>
                  <a:srgbClr val="000080"/>
                </a:solidFill>
              </a:rPr>
              <a:t>val </a:t>
            </a:r>
            <a:r>
              <a:rPr lang="de-DE" i="1" err="1">
                <a:solidFill>
                  <a:srgbClr val="660E7A"/>
                </a:solidFill>
              </a:rPr>
              <a:t>prop</a:t>
            </a:r>
            <a:r>
              <a:rPr lang="de-DE" i="1">
                <a:solidFill>
                  <a:srgbClr val="660E7A"/>
                </a:solidFill>
              </a:rPr>
              <a:t> </a:t>
            </a:r>
            <a:r>
              <a:rPr lang="de-DE"/>
              <a:t>= Properties()</a:t>
            </a:r>
            <a:br>
              <a:rPr lang="de-DE"/>
            </a:br>
            <a:r>
              <a:rPr lang="de-DE" err="1"/>
              <a:t>FileInputStream</a:t>
            </a:r>
            <a:r>
              <a:rPr lang="de-DE"/>
              <a:t>(</a:t>
            </a:r>
            <a:r>
              <a:rPr lang="de-DE" b="1">
                <a:solidFill>
                  <a:srgbClr val="008000"/>
                </a:solidFill>
              </a:rPr>
              <a:t>"</a:t>
            </a:r>
            <a:r>
              <a:rPr lang="de-DE" b="1" err="1">
                <a:solidFill>
                  <a:srgbClr val="008000"/>
                </a:solidFill>
              </a:rPr>
              <a:t>config.properties</a:t>
            </a:r>
            <a:r>
              <a:rPr lang="de-DE" b="1">
                <a:solidFill>
                  <a:srgbClr val="008000"/>
                </a:solidFill>
              </a:rPr>
              <a:t>"</a:t>
            </a:r>
            <a:r>
              <a:rPr lang="de-DE"/>
              <a:t>).</a:t>
            </a:r>
            <a:r>
              <a:rPr lang="de-DE" err="1"/>
              <a:t>use</a:t>
            </a:r>
            <a:r>
              <a:rPr lang="de-DE"/>
              <a:t> {</a:t>
            </a:r>
            <a:br>
              <a:rPr lang="de-DE"/>
            </a:br>
            <a:r>
              <a:rPr lang="de-DE"/>
              <a:t>        </a:t>
            </a:r>
            <a:r>
              <a:rPr lang="de-DE" err="1"/>
              <a:t>prop.load</a:t>
            </a:r>
            <a:r>
              <a:rPr lang="de-DE"/>
              <a:t>(</a:t>
            </a:r>
            <a:r>
              <a:rPr lang="de-DE" err="1"/>
              <a:t>it</a:t>
            </a:r>
            <a:r>
              <a:rPr lang="de-DE"/>
              <a:t>)</a:t>
            </a:r>
            <a:br>
              <a:rPr lang="de-DE"/>
            </a:br>
            <a:r>
              <a:rPr lang="de-DE" smtClean="0"/>
              <a:t>}</a:t>
            </a:r>
            <a:r>
              <a:rPr lang="de-DE" i="1">
                <a:solidFill>
                  <a:srgbClr val="808080"/>
                </a:solidFill>
              </a:rPr>
              <a:t> // </a:t>
            </a:r>
            <a:r>
              <a:rPr lang="de-DE" i="1" err="1">
                <a:solidFill>
                  <a:srgbClr val="808080"/>
                </a:solidFill>
              </a:rPr>
              <a:t>FileInputStream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automatically</a:t>
            </a:r>
            <a:r>
              <a:rPr lang="de-DE" i="1">
                <a:solidFill>
                  <a:srgbClr val="808080"/>
                </a:solidFill>
              </a:rPr>
              <a:t> </a:t>
            </a:r>
            <a:r>
              <a:rPr lang="de-DE" i="1" err="1">
                <a:solidFill>
                  <a:srgbClr val="808080"/>
                </a:solidFill>
              </a:rPr>
              <a:t>closed</a:t>
            </a:r>
            <a:endParaRPr lang="de-DE"/>
          </a:p>
          <a:p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6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Macintosh PowerPoint</Application>
  <PresentationFormat>Breitbild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Office-Design</vt:lpstr>
      <vt:lpstr>Kotlin – Std. libs or how one-liners can change the world</vt:lpstr>
      <vt:lpstr>Std. Libs - Introduction</vt:lpstr>
      <vt:lpstr>Std. Libs - Let</vt:lpstr>
      <vt:lpstr>Std. Libs - Let</vt:lpstr>
      <vt:lpstr>Std. Libs - Let</vt:lpstr>
      <vt:lpstr>Std. Libs - Apply</vt:lpstr>
      <vt:lpstr>Std. Libs - With</vt:lpstr>
      <vt:lpstr>Std. Libs - Run</vt:lpstr>
      <vt:lpstr>Std. Libs - Use</vt:lpstr>
      <vt:lpstr>Std. Libs - Use</vt:lpstr>
      <vt:lpstr>Std. Libs - Also</vt:lpstr>
      <vt:lpstr>Std. Libs – Cheat Sheet</vt:lpstr>
      <vt:lpstr>Std. Libs – Cheat Sheet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– Std. libs or how one-liners can change the world</dc:title>
  <dc:creator>Gauch, Christian</dc:creator>
  <cp:lastModifiedBy>Gauch, Christian</cp:lastModifiedBy>
  <cp:revision>1</cp:revision>
  <dcterms:created xsi:type="dcterms:W3CDTF">2017-12-15T14:36:39Z</dcterms:created>
  <dcterms:modified xsi:type="dcterms:W3CDTF">2017-12-15T14:37:39Z</dcterms:modified>
</cp:coreProperties>
</file>