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0" r:id="rId4"/>
    <p:sldId id="258" r:id="rId5"/>
    <p:sldId id="259" r:id="rId6"/>
    <p:sldId id="261" r:id="rId7"/>
    <p:sldId id="280" r:id="rId8"/>
    <p:sldId id="264" r:id="rId9"/>
    <p:sldId id="265" r:id="rId10"/>
    <p:sldId id="266" r:id="rId11"/>
    <p:sldId id="267" r:id="rId12"/>
    <p:sldId id="268" r:id="rId13"/>
    <p:sldId id="294" r:id="rId14"/>
    <p:sldId id="295" r:id="rId15"/>
    <p:sldId id="296" r:id="rId16"/>
    <p:sldId id="297" r:id="rId17"/>
    <p:sldId id="314" r:id="rId18"/>
    <p:sldId id="298" r:id="rId19"/>
    <p:sldId id="310" r:id="rId20"/>
    <p:sldId id="311" r:id="rId21"/>
    <p:sldId id="299" r:id="rId22"/>
    <p:sldId id="300" r:id="rId23"/>
    <p:sldId id="301" r:id="rId24"/>
    <p:sldId id="302" r:id="rId25"/>
    <p:sldId id="263" r:id="rId26"/>
    <p:sldId id="262" r:id="rId27"/>
    <p:sldId id="284" r:id="rId28"/>
    <p:sldId id="293" r:id="rId29"/>
    <p:sldId id="286" r:id="rId30"/>
    <p:sldId id="269" r:id="rId31"/>
    <p:sldId id="287" r:id="rId32"/>
    <p:sldId id="306" r:id="rId33"/>
    <p:sldId id="303" r:id="rId34"/>
    <p:sldId id="288" r:id="rId35"/>
    <p:sldId id="305" r:id="rId36"/>
    <p:sldId id="289" r:id="rId37"/>
    <p:sldId id="273" r:id="rId38"/>
    <p:sldId id="312" r:id="rId39"/>
    <p:sldId id="313" r:id="rId40"/>
    <p:sldId id="304" r:id="rId41"/>
    <p:sldId id="307" r:id="rId42"/>
    <p:sldId id="292" r:id="rId43"/>
    <p:sldId id="309" r:id="rId44"/>
    <p:sldId id="27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E38CCDE-3104-4C41-9E0B-2FED6ED316E6}">
          <p14:sldIdLst>
            <p14:sldId id="256"/>
            <p14:sldId id="257"/>
            <p14:sldId id="260"/>
            <p14:sldId id="258"/>
            <p14:sldId id="259"/>
            <p14:sldId id="261"/>
            <p14:sldId id="280"/>
            <p14:sldId id="264"/>
            <p14:sldId id="265"/>
            <p14:sldId id="266"/>
            <p14:sldId id="267"/>
            <p14:sldId id="268"/>
            <p14:sldId id="294"/>
            <p14:sldId id="295"/>
            <p14:sldId id="296"/>
            <p14:sldId id="297"/>
            <p14:sldId id="314"/>
            <p14:sldId id="298"/>
            <p14:sldId id="310"/>
            <p14:sldId id="311"/>
            <p14:sldId id="299"/>
            <p14:sldId id="300"/>
            <p14:sldId id="301"/>
            <p14:sldId id="302"/>
            <p14:sldId id="263"/>
            <p14:sldId id="262"/>
            <p14:sldId id="284"/>
            <p14:sldId id="293"/>
            <p14:sldId id="286"/>
            <p14:sldId id="269"/>
            <p14:sldId id="287"/>
            <p14:sldId id="306"/>
            <p14:sldId id="303"/>
            <p14:sldId id="288"/>
            <p14:sldId id="305"/>
            <p14:sldId id="289"/>
            <p14:sldId id="273"/>
            <p14:sldId id="312"/>
            <p14:sldId id="313"/>
            <p14:sldId id="304"/>
            <p14:sldId id="307"/>
            <p14:sldId id="292"/>
            <p14:sldId id="30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6B48-BF29-73DB-2110-6B7F08C8B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AB04F-8419-DB32-3761-24BBC5C48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353D81-66F1-A840-5B2A-5F151AA958BB}"/>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C3BF295A-475A-B67A-42A8-3F71A171E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3804B-4B23-822B-5090-DEBC75E2DBDE}"/>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77956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B82A-11D1-AAC7-E8CE-87CEF96E9B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F2DCA-BE18-18E8-428B-7E5FDF81E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4D1FA2-84D8-9D59-A481-236A861E8AB9}"/>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4CC0211E-482D-4BE5-FB4B-3A7F1F701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14CAD-CA96-ED8A-ED5A-E2A1B81701BB}"/>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304055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1E7D8-AE12-E274-EFB7-49FCFCED4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C2BFF5-75B6-93D1-15D5-5015D09CB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46A6F-58BD-CCD4-C8DD-7F04B8EC5630}"/>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595EFA06-2C90-EC5E-DBEF-426218ECC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127CE0-DF9C-83EB-DCE3-4C33C9564CC3}"/>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421309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041A-8A84-3354-9B01-521EC9509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B69-3EAB-589B-31EE-D76729B61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A663D-29D3-4274-B5D3-084C06E99EB0}"/>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851F671C-D10A-14C0-C8E4-436866CF0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AA64F-7125-FCD1-92A9-FAE7D93C4C84}"/>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117726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1C23-CDEB-8686-9008-FF361D1DC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CEF97D-D020-440B-6299-08F1B1C3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926CC1-BCD2-1C4D-5124-31ED00A93144}"/>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4A36ACA4-5FE2-B19E-830B-7A7D599DD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F1E9C-2433-90A0-D9CD-D84BC70F7BAB}"/>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38879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15EF-E79F-FABB-07EB-4E7460D9C3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C3434-A6A8-86D0-7A77-176C78CD9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66A17E-EADB-BC18-16C1-BDBFE7204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52012B-F70C-8AE5-413C-8E34AC35293B}"/>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6" name="Footer Placeholder 5">
            <a:extLst>
              <a:ext uri="{FF2B5EF4-FFF2-40B4-BE49-F238E27FC236}">
                <a16:creationId xmlns:a16="http://schemas.microsoft.com/office/drawing/2014/main" id="{1C1F21B6-A570-23B4-767E-7EDA1F6AB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8C60D6-CCAF-7C04-1A11-685E06ECDF9B}"/>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23854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DFCE-191B-1C9D-E34C-AE2CA45800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93121-D7CF-21B7-D6D5-81C4538FA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870C6-7C44-C3A7-BD36-0F59D4862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F46E15-4D55-A4FE-BBBD-37D96B6AE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04DC49-7668-60C6-BAFD-26948EC8C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D86463-D4C1-822A-56D2-B17EF7724FE4}"/>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8" name="Footer Placeholder 7">
            <a:extLst>
              <a:ext uri="{FF2B5EF4-FFF2-40B4-BE49-F238E27FC236}">
                <a16:creationId xmlns:a16="http://schemas.microsoft.com/office/drawing/2014/main" id="{AA822B04-F606-89C7-786E-43DD7E07F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AED0C-209E-8C18-2E5A-D3B8B9FADAFE}"/>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42784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E53E-13D3-B531-6F61-8167581446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9F3FCB-451B-A1E7-44D2-B7450C5919B7}"/>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4" name="Footer Placeholder 3">
            <a:extLst>
              <a:ext uri="{FF2B5EF4-FFF2-40B4-BE49-F238E27FC236}">
                <a16:creationId xmlns:a16="http://schemas.microsoft.com/office/drawing/2014/main" id="{8FCA967F-127A-113A-519A-B87ED34F1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9BE969-9DD7-64FB-ED6F-9696ED1C6F01}"/>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14691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9CB29-1176-E6F4-C8BA-F1BFFBA32DF6}"/>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3" name="Footer Placeholder 2">
            <a:extLst>
              <a:ext uri="{FF2B5EF4-FFF2-40B4-BE49-F238E27FC236}">
                <a16:creationId xmlns:a16="http://schemas.microsoft.com/office/drawing/2014/main" id="{C90D5B35-6C90-35EA-17FD-3A9F35C21A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356AEE-E7B6-605C-190B-89C1A5648F23}"/>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37073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5580-B3A3-6C22-9A03-409AE6AE0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94416B-5521-D1B5-8B08-CB6D7CA3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65A8B-5E80-6CFB-484D-4F6E68712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BFF56-CCFE-FFD1-C320-16A333427D19}"/>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6" name="Footer Placeholder 5">
            <a:extLst>
              <a:ext uri="{FF2B5EF4-FFF2-40B4-BE49-F238E27FC236}">
                <a16:creationId xmlns:a16="http://schemas.microsoft.com/office/drawing/2014/main" id="{1E0974F5-8832-2942-295E-5DD2CD298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791A6B-16BB-8612-C509-02DBDD22BC98}"/>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346337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030A-6A09-3CC1-123C-6777F34D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0BD095-E24E-66EB-B319-299787DC3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C4F94E-D19B-6214-DEA7-BAFBEAF4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9B3A-944C-5748-C7C4-260D1DEA4DA2}"/>
              </a:ext>
            </a:extLst>
          </p:cNvPr>
          <p:cNvSpPr>
            <a:spLocks noGrp="1"/>
          </p:cNvSpPr>
          <p:nvPr>
            <p:ph type="dt" sz="half" idx="10"/>
          </p:nvPr>
        </p:nvSpPr>
        <p:spPr/>
        <p:txBody>
          <a:bodyPr/>
          <a:lstStyle/>
          <a:p>
            <a:fld id="{8A9E5EA8-43AC-4378-A42C-ABAA55D7B0A4}" type="datetimeFigureOut">
              <a:rPr lang="en-IN" smtClean="0"/>
              <a:t>10-11-2022</a:t>
            </a:fld>
            <a:endParaRPr lang="en-IN"/>
          </a:p>
        </p:txBody>
      </p:sp>
      <p:sp>
        <p:nvSpPr>
          <p:cNvPr id="6" name="Footer Placeholder 5">
            <a:extLst>
              <a:ext uri="{FF2B5EF4-FFF2-40B4-BE49-F238E27FC236}">
                <a16:creationId xmlns:a16="http://schemas.microsoft.com/office/drawing/2014/main" id="{E433EB64-8F7F-7F53-2CCF-6109CBFF3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B3EDDC-1D1E-1319-1DEC-016644BA635B}"/>
              </a:ext>
            </a:extLst>
          </p:cNvPr>
          <p:cNvSpPr>
            <a:spLocks noGrp="1"/>
          </p:cNvSpPr>
          <p:nvPr>
            <p:ph type="sldNum" sz="quarter" idx="12"/>
          </p:nvPr>
        </p:nvSpPr>
        <p:spPr/>
        <p:txBody>
          <a:bodyPr/>
          <a:lstStyle/>
          <a:p>
            <a:fld id="{AD410AB7-316A-4CDD-A57A-E2945DCC8317}" type="slidenum">
              <a:rPr lang="en-IN" smtClean="0"/>
              <a:t>‹#›</a:t>
            </a:fld>
            <a:endParaRPr lang="en-IN"/>
          </a:p>
        </p:txBody>
      </p:sp>
    </p:spTree>
    <p:extLst>
      <p:ext uri="{BB962C8B-B14F-4D97-AF65-F5344CB8AC3E}">
        <p14:creationId xmlns:p14="http://schemas.microsoft.com/office/powerpoint/2010/main" val="330879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F54D6-AF76-49F1-C390-8213D48E0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417F8-9DEA-3DC4-8EC1-7603BCF0A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1BDAD-ADB1-EF1A-3027-D7E51D2AD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E5EA8-43AC-4378-A42C-ABAA55D7B0A4}" type="datetimeFigureOut">
              <a:rPr lang="en-IN" smtClean="0"/>
              <a:t>10-11-2022</a:t>
            </a:fld>
            <a:endParaRPr lang="en-IN"/>
          </a:p>
        </p:txBody>
      </p:sp>
      <p:sp>
        <p:nvSpPr>
          <p:cNvPr id="5" name="Footer Placeholder 4">
            <a:extLst>
              <a:ext uri="{FF2B5EF4-FFF2-40B4-BE49-F238E27FC236}">
                <a16:creationId xmlns:a16="http://schemas.microsoft.com/office/drawing/2014/main" id="{C6DC2FAA-9DEE-B82D-E613-5E239B014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A74E4E-0EC5-9941-6D37-848D4FD4A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10AB7-316A-4CDD-A57A-E2945DCC8317}" type="slidenum">
              <a:rPr lang="en-IN" smtClean="0"/>
              <a:t>‹#›</a:t>
            </a:fld>
            <a:endParaRPr lang="en-IN"/>
          </a:p>
        </p:txBody>
      </p:sp>
    </p:spTree>
    <p:extLst>
      <p:ext uri="{BB962C8B-B14F-4D97-AF65-F5344CB8AC3E}">
        <p14:creationId xmlns:p14="http://schemas.microsoft.com/office/powerpoint/2010/main" val="329252942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1E7B-C90F-CC9C-C71D-7C6763719FF7}"/>
              </a:ext>
            </a:extLst>
          </p:cNvPr>
          <p:cNvSpPr>
            <a:spLocks noGrp="1"/>
          </p:cNvSpPr>
          <p:nvPr>
            <p:ph type="ctrTitle"/>
          </p:nvPr>
        </p:nvSpPr>
        <p:spPr>
          <a:xfrm>
            <a:off x="1110342" y="801188"/>
            <a:ext cx="10567851" cy="1289229"/>
          </a:xfrm>
        </p:spPr>
        <p:txBody>
          <a:bodyPr>
            <a:normAutofit fontScale="90000"/>
          </a:bodyPr>
          <a:lstStyle/>
          <a:p>
            <a:pPr algn="l"/>
            <a:r>
              <a:rPr lang="en-US" sz="4000" b="1" dirty="0">
                <a:latin typeface="Times New Roman" panose="02020603050405020304" pitchFamily="18" charset="0"/>
                <a:cs typeface="Times New Roman" panose="02020603050405020304" pitchFamily="18" charset="0"/>
              </a:rPr>
              <a:t>FACIAL EXPRESSION RECOGNITION USING LOCAL DIRECTIONAL TERNARY PATTERN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C37449-779A-B081-18BA-AFE8E613A772}"/>
              </a:ext>
            </a:extLst>
          </p:cNvPr>
          <p:cNvSpPr>
            <a:spLocks noGrp="1"/>
          </p:cNvSpPr>
          <p:nvPr>
            <p:ph type="subTitle" idx="1"/>
          </p:nvPr>
        </p:nvSpPr>
        <p:spPr>
          <a:xfrm>
            <a:off x="7908273" y="3639671"/>
            <a:ext cx="4095469" cy="2294237"/>
          </a:xfrm>
        </p:spPr>
        <p:txBody>
          <a:bodyPr>
            <a:noAutofit/>
          </a:bodyPr>
          <a:lstStyle/>
          <a:p>
            <a:pPr algn="l"/>
            <a:r>
              <a:rPr lang="en-IN" b="1" dirty="0">
                <a:latin typeface="Times New Roman" panose="02020603050405020304" pitchFamily="18" charset="0"/>
                <a:ea typeface="Tahoma" panose="020B0604030504040204" pitchFamily="34" charset="0"/>
                <a:cs typeface="Times New Roman" panose="02020603050405020304" pitchFamily="18" charset="0"/>
              </a:rPr>
              <a:t>BATCH NO : 04 </a:t>
            </a:r>
          </a:p>
          <a:p>
            <a:pPr algn="l"/>
            <a:r>
              <a:rPr lang="en-IN" dirty="0">
                <a:latin typeface="Times New Roman" panose="02020603050405020304" pitchFamily="18" charset="0"/>
                <a:ea typeface="Tahoma" panose="020B0604030504040204" pitchFamily="34" charset="0"/>
                <a:cs typeface="Times New Roman" panose="02020603050405020304" pitchFamily="18" charset="0"/>
              </a:rPr>
              <a:t>CH. Teja Srinivas Y19IT016</a:t>
            </a:r>
          </a:p>
          <a:p>
            <a:pPr algn="l"/>
            <a:r>
              <a:rPr lang="en-IN" dirty="0">
                <a:latin typeface="Times New Roman" panose="02020603050405020304" pitchFamily="18" charset="0"/>
                <a:ea typeface="Tahoma" panose="020B0604030504040204" pitchFamily="34" charset="0"/>
                <a:cs typeface="Times New Roman" panose="02020603050405020304" pitchFamily="18" charset="0"/>
              </a:rPr>
              <a:t>K. </a:t>
            </a:r>
            <a:r>
              <a:rPr lang="en-IN" dirty="0" err="1">
                <a:latin typeface="Times New Roman" panose="02020603050405020304" pitchFamily="18" charset="0"/>
                <a:ea typeface="Tahoma" panose="020B0604030504040204" pitchFamily="34" charset="0"/>
                <a:cs typeface="Times New Roman" panose="02020603050405020304" pitchFamily="18" charset="0"/>
              </a:rPr>
              <a:t>Harshavardhan</a:t>
            </a:r>
            <a:r>
              <a:rPr lang="en-IN" dirty="0">
                <a:latin typeface="Times New Roman" panose="02020603050405020304" pitchFamily="18" charset="0"/>
                <a:ea typeface="Tahoma" panose="020B0604030504040204" pitchFamily="34" charset="0"/>
                <a:cs typeface="Times New Roman" panose="02020603050405020304" pitchFamily="18" charset="0"/>
              </a:rPr>
              <a:t> Y19IT062</a:t>
            </a:r>
          </a:p>
          <a:p>
            <a:pPr algn="l"/>
            <a:r>
              <a:rPr lang="en-IN" dirty="0">
                <a:latin typeface="Times New Roman" panose="02020603050405020304" pitchFamily="18" charset="0"/>
                <a:ea typeface="Tahoma" panose="020B0604030504040204" pitchFamily="34" charset="0"/>
                <a:cs typeface="Times New Roman" panose="02020603050405020304" pitchFamily="18" charset="0"/>
              </a:rPr>
              <a:t>A. Shyam Sundar Y19IT001</a:t>
            </a:r>
          </a:p>
          <a:p>
            <a:r>
              <a:rPr lang="en-IN" dirty="0">
                <a:latin typeface="Times New Roman" panose="02020603050405020304" pitchFamily="18" charset="0"/>
                <a:ea typeface="Tahoma" panose="020B0604030504040204" pitchFamily="34" charset="0"/>
                <a:cs typeface="Times New Roman" panose="02020603050405020304" pitchFamily="18" charset="0"/>
              </a:rPr>
              <a:t>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a:p>
            <a:endParaRPr lang="en-IN" b="1"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Real Time Facial Expression Recognition on Streaming Data">
            <a:extLst>
              <a:ext uri="{FF2B5EF4-FFF2-40B4-BE49-F238E27FC236}">
                <a16:creationId xmlns:a16="http://schemas.microsoft.com/office/drawing/2014/main" id="{B113DBA3-C3F4-EA2E-B4DA-FE0EB9285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347" y="2510117"/>
            <a:ext cx="4095469" cy="36307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01B2925-F7FA-E732-C961-FE88807FEBA1}"/>
              </a:ext>
            </a:extLst>
          </p:cNvPr>
          <p:cNvSpPr txBox="1"/>
          <p:nvPr/>
        </p:nvSpPr>
        <p:spPr>
          <a:xfrm>
            <a:off x="188258" y="3886200"/>
            <a:ext cx="3110753"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Guided By</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Smt. N. Neelima Mam</a:t>
            </a:r>
          </a:p>
        </p:txBody>
      </p:sp>
    </p:spTree>
    <p:extLst>
      <p:ext uri="{BB962C8B-B14F-4D97-AF65-F5344CB8AC3E}">
        <p14:creationId xmlns:p14="http://schemas.microsoft.com/office/powerpoint/2010/main" val="94038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C68F4-A8F9-2872-AE71-B0C88A3A0114}"/>
              </a:ext>
            </a:extLst>
          </p:cNvPr>
          <p:cNvSpPr>
            <a:spLocks noGrp="1"/>
          </p:cNvSpPr>
          <p:nvPr>
            <p:ph idx="1"/>
          </p:nvPr>
        </p:nvSpPr>
        <p:spPr>
          <a:xfrm>
            <a:off x="1097280" y="1864659"/>
            <a:ext cx="9997440" cy="1945341"/>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A local binary pattern is called uniform if the binary pattern contains at most two bitwise transitions from 0 to 1 or vice versa when the bit pattern is considered circular. For example, the patterns 00000000 (0 transitions),  </a:t>
            </a:r>
            <a:r>
              <a:rPr lang="en-IN" sz="2000" b="0" i="0" u="none" strike="noStrike" baseline="0" dirty="0">
                <a:latin typeface="Times New Roman" panose="02020603050405020304" pitchFamily="18" charset="0"/>
                <a:cs typeface="Times New Roman" panose="02020603050405020304" pitchFamily="18" charset="0"/>
              </a:rPr>
              <a:t>01110000 (2 transitions).</a:t>
            </a:r>
            <a:endParaRPr lang="en-IN" sz="200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In the computation of the LBP histogram, uniform patterns are used so that the histogram has a separate bin for every uniform pattern and all nonuniform patterns are assigned to a single bin.</a:t>
            </a:r>
          </a:p>
          <a:p>
            <a:pPr marL="0" indent="0" algn="just">
              <a:buNone/>
            </a:pPr>
            <a:endParaRPr lang="en-US" sz="2500" b="1" i="0" u="none" strike="noStrike" baseline="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18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EEB0B-AB4B-76DF-759F-7456161FFAB1}"/>
              </a:ext>
            </a:extLst>
          </p:cNvPr>
          <p:cNvSpPr>
            <a:spLocks noGrp="1"/>
          </p:cNvSpPr>
          <p:nvPr>
            <p:ph idx="1"/>
          </p:nvPr>
        </p:nvSpPr>
        <p:spPr>
          <a:xfrm>
            <a:off x="188259" y="224118"/>
            <a:ext cx="11878235" cy="649941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Step-2 Face Description with LBP</a:t>
            </a:r>
            <a:endParaRPr lang="en-US" sz="2400" b="1"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The procedure consists of using the texture descriptor to build several local descriptions of the face and combining them into a global description.</a:t>
            </a:r>
          </a:p>
          <a:p>
            <a:pPr algn="just"/>
            <a:r>
              <a:rPr lang="en-IN" sz="2000" b="0" i="0"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facial image is divided into local regions and texture descriptors </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are extracted from each region independently. The descriptors are then </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concatenated to form a global description of the face. It is an example</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 of a facial image divided into rectangular regions.</a:t>
            </a:r>
          </a:p>
          <a:p>
            <a:pPr algn="just"/>
            <a:r>
              <a:rPr lang="en-US" sz="2000" dirty="0">
                <a:latin typeface="Times New Roman" panose="02020603050405020304" pitchFamily="18" charset="0"/>
                <a:cs typeface="Times New Roman" panose="02020603050405020304" pitchFamily="18" charset="0"/>
              </a:rPr>
              <a:t>The basic histogram is computed for every region that is further extended to a </a:t>
            </a:r>
            <a:r>
              <a:rPr lang="en-US" sz="2000" b="1" dirty="0">
                <a:latin typeface="Times New Roman" panose="02020603050405020304" pitchFamily="18" charset="0"/>
                <a:cs typeface="Times New Roman" panose="02020603050405020304" pitchFamily="18" charset="0"/>
              </a:rPr>
              <a:t>spatially enhanced histogram </a:t>
            </a:r>
            <a:r>
              <a:rPr lang="en-US" sz="2000" b="0" i="0" u="none" strike="noStrike" baseline="0" dirty="0">
                <a:latin typeface="Times New Roman" panose="02020603050405020304" pitchFamily="18" charset="0"/>
                <a:cs typeface="Times New Roman" panose="02020603050405020304" pitchFamily="18" charset="0"/>
              </a:rPr>
              <a:t>which encodes both the appearance and the spatial </a:t>
            </a:r>
            <a:r>
              <a:rPr lang="en-IN" sz="2000" b="0" i="0" u="none" strike="noStrike" baseline="0" dirty="0">
                <a:latin typeface="Times New Roman" panose="02020603050405020304" pitchFamily="18" charset="0"/>
                <a:cs typeface="Times New Roman" panose="02020603050405020304" pitchFamily="18" charset="0"/>
              </a:rPr>
              <a:t>relations of facial regions.</a:t>
            </a:r>
          </a:p>
          <a:p>
            <a:pPr algn="just"/>
            <a:r>
              <a:rPr lang="en-US" sz="2000" b="0" i="0" u="none" strike="noStrike" baseline="0" dirty="0">
                <a:latin typeface="Times New Roman" panose="02020603050405020304" pitchFamily="18" charset="0"/>
                <a:cs typeface="Times New Roman" panose="02020603050405020304" pitchFamily="18" charset="0"/>
              </a:rPr>
              <a:t>In the spatially enhanced histogram, The effective description of the face on three different levels of locality</a:t>
            </a:r>
          </a:p>
          <a:p>
            <a:pPr marL="0" indent="0" algn="just">
              <a:buNone/>
            </a:pPr>
            <a:r>
              <a:rPr lang="en-IN" sz="2000" dirty="0">
                <a:latin typeface="Times New Roman" panose="02020603050405020304" pitchFamily="18" charset="0"/>
                <a:cs typeface="Times New Roman" panose="02020603050405020304" pitchFamily="18" charset="0"/>
              </a:rPr>
              <a:t>	1. Pixel-Level</a:t>
            </a:r>
          </a:p>
          <a:p>
            <a:pPr marL="0" indent="0" algn="just">
              <a:buNone/>
            </a:pPr>
            <a:r>
              <a:rPr lang="en-IN" sz="2000" b="0" i="0" u="none" strike="noStrike" baseline="0" dirty="0">
                <a:latin typeface="Times New Roman" panose="02020603050405020304" pitchFamily="18" charset="0"/>
                <a:cs typeface="Times New Roman" panose="02020603050405020304" pitchFamily="18" charset="0"/>
              </a:rPr>
              <a:t>	2. Regional Level</a:t>
            </a:r>
          </a:p>
          <a:p>
            <a:pPr marL="0" indent="0" algn="just">
              <a:buNone/>
            </a:pPr>
            <a:r>
              <a:rPr lang="en-IN" sz="2000" dirty="0">
                <a:latin typeface="Times New Roman" panose="02020603050405020304" pitchFamily="18" charset="0"/>
                <a:cs typeface="Times New Roman" panose="02020603050405020304" pitchFamily="18" charset="0"/>
              </a:rPr>
              <a:t>	3. Global Level</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Each </a:t>
            </a:r>
            <a:r>
              <a:rPr lang="en-US" sz="2000" b="0" i="0" u="none" strike="noStrike" baseline="0" dirty="0">
                <a:latin typeface="Times New Roman" panose="02020603050405020304" pitchFamily="18" charset="0"/>
                <a:cs typeface="Times New Roman" panose="02020603050405020304" pitchFamily="18" charset="0"/>
              </a:rPr>
              <a:t>element in the enhanced histogram corresponds to a certain small </a:t>
            </a:r>
            <a:r>
              <a:rPr lang="en-IN" sz="2000" b="0" i="0" u="none" strike="noStrike" baseline="0" dirty="0">
                <a:latin typeface="Times New Roman" panose="02020603050405020304" pitchFamily="18" charset="0"/>
                <a:cs typeface="Times New Roman" panose="02020603050405020304" pitchFamily="18" charset="0"/>
              </a:rPr>
              <a:t>area of the face.</a:t>
            </a:r>
          </a:p>
          <a:p>
            <a:pPr marL="0" indent="0">
              <a:buNone/>
            </a:pPr>
            <a:endParaRPr lang="en-US" sz="2000" b="1" i="0" u="none" strike="noStrike" baseline="0" dirty="0">
              <a:latin typeface="Times New Roman" panose="02020603050405020304" pitchFamily="18" charset="0"/>
              <a:cs typeface="Times New Roman" panose="02020603050405020304" pitchFamily="18" charset="0"/>
            </a:endParaRPr>
          </a:p>
          <a:p>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1800" b="0" i="0" u="none" strike="noStrike" baseline="0" dirty="0">
              <a:latin typeface="AdvP7C2E"/>
            </a:endParaRPr>
          </a:p>
        </p:txBody>
      </p:sp>
      <p:pic>
        <p:nvPicPr>
          <p:cNvPr id="5" name="Picture 4">
            <a:extLst>
              <a:ext uri="{FF2B5EF4-FFF2-40B4-BE49-F238E27FC236}">
                <a16:creationId xmlns:a16="http://schemas.microsoft.com/office/drawing/2014/main" id="{9EEC0859-D9BA-4D54-5A34-BE172FD9DA61}"/>
              </a:ext>
            </a:extLst>
          </p:cNvPr>
          <p:cNvPicPr>
            <a:picLocks noChangeAspect="1"/>
          </p:cNvPicPr>
          <p:nvPr/>
        </p:nvPicPr>
        <p:blipFill rotWithShape="1">
          <a:blip r:embed="rId2"/>
          <a:srcRect b="12448"/>
          <a:stretch/>
        </p:blipFill>
        <p:spPr>
          <a:xfrm>
            <a:off x="7497673" y="1141063"/>
            <a:ext cx="4694327" cy="1641326"/>
          </a:xfrm>
          <a:prstGeom prst="rect">
            <a:avLst/>
          </a:prstGeom>
        </p:spPr>
      </p:pic>
      <p:pic>
        <p:nvPicPr>
          <p:cNvPr id="4" name="Picture 3">
            <a:extLst>
              <a:ext uri="{FF2B5EF4-FFF2-40B4-BE49-F238E27FC236}">
                <a16:creationId xmlns:a16="http://schemas.microsoft.com/office/drawing/2014/main" id="{A9D25C91-1693-46E4-D9BE-3E4C9BF6B93A}"/>
              </a:ext>
            </a:extLst>
          </p:cNvPr>
          <p:cNvPicPr>
            <a:picLocks noChangeAspect="1"/>
          </p:cNvPicPr>
          <p:nvPr/>
        </p:nvPicPr>
        <p:blipFill rotWithShape="1">
          <a:blip r:embed="rId3"/>
          <a:srcRect b="9566"/>
          <a:stretch/>
        </p:blipFill>
        <p:spPr>
          <a:xfrm>
            <a:off x="5391374" y="4075612"/>
            <a:ext cx="6313714" cy="1401824"/>
          </a:xfrm>
          <a:prstGeom prst="rect">
            <a:avLst/>
          </a:prstGeom>
        </p:spPr>
      </p:pic>
      <p:sp>
        <p:nvSpPr>
          <p:cNvPr id="2" name="TextBox 1">
            <a:extLst>
              <a:ext uri="{FF2B5EF4-FFF2-40B4-BE49-F238E27FC236}">
                <a16:creationId xmlns:a16="http://schemas.microsoft.com/office/drawing/2014/main" id="{71AAF005-DE17-A42F-098D-B773A4766D85}"/>
              </a:ext>
            </a:extLst>
          </p:cNvPr>
          <p:cNvSpPr txBox="1"/>
          <p:nvPr/>
        </p:nvSpPr>
        <p:spPr>
          <a:xfrm>
            <a:off x="6031838" y="5347605"/>
            <a:ext cx="5172635" cy="369332"/>
          </a:xfrm>
          <a:prstGeom prst="rect">
            <a:avLst/>
          </a:prstGeom>
          <a:noFill/>
        </p:spPr>
        <p:txBody>
          <a:bodyPr wrap="square" rtlCol="0">
            <a:spAutoFit/>
          </a:bodyPr>
          <a:lstStyle/>
          <a:p>
            <a:r>
              <a:rPr lang="en-IN" b="1" dirty="0"/>
              <a:t>Spatially Enhanced LBP Histogram for Facial Image</a:t>
            </a:r>
          </a:p>
        </p:txBody>
      </p:sp>
      <p:sp>
        <p:nvSpPr>
          <p:cNvPr id="6" name="TextBox 5">
            <a:extLst>
              <a:ext uri="{FF2B5EF4-FFF2-40B4-BE49-F238E27FC236}">
                <a16:creationId xmlns:a16="http://schemas.microsoft.com/office/drawing/2014/main" id="{AA662767-5213-B189-4B45-46B5CD08D998}"/>
              </a:ext>
            </a:extLst>
          </p:cNvPr>
          <p:cNvSpPr txBox="1"/>
          <p:nvPr/>
        </p:nvSpPr>
        <p:spPr>
          <a:xfrm>
            <a:off x="7751577" y="2644853"/>
            <a:ext cx="4186518" cy="369332"/>
          </a:xfrm>
          <a:prstGeom prst="rect">
            <a:avLst/>
          </a:prstGeom>
          <a:noFill/>
        </p:spPr>
        <p:txBody>
          <a:bodyPr wrap="square" rtlCol="0">
            <a:spAutoFit/>
          </a:bodyPr>
          <a:lstStyle/>
          <a:p>
            <a:r>
              <a:rPr lang="en-IN" b="1" dirty="0"/>
              <a:t>Division of Facial Image into sub-regions</a:t>
            </a:r>
          </a:p>
        </p:txBody>
      </p:sp>
    </p:spTree>
    <p:extLst>
      <p:ext uri="{BB962C8B-B14F-4D97-AF65-F5344CB8AC3E}">
        <p14:creationId xmlns:p14="http://schemas.microsoft.com/office/powerpoint/2010/main" val="119346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F7E36-0DE8-C540-4AA0-D4D5C01B803C}"/>
              </a:ext>
            </a:extLst>
          </p:cNvPr>
          <p:cNvSpPr>
            <a:spLocks noGrp="1"/>
          </p:cNvSpPr>
          <p:nvPr>
            <p:ph idx="1"/>
          </p:nvPr>
        </p:nvSpPr>
        <p:spPr>
          <a:xfrm>
            <a:off x="838200" y="1001485"/>
            <a:ext cx="10030097" cy="4685211"/>
          </a:xfrm>
        </p:spPr>
        <p:txBody>
          <a:bodyPr>
            <a:normAutofit/>
          </a:bodyPr>
          <a:lstStyle/>
          <a:p>
            <a:pPr marL="0" indent="0" algn="ctr">
              <a:buNone/>
            </a:pPr>
            <a:endParaRPr lang="en-IN" sz="3000" b="1" dirty="0">
              <a:latin typeface="Times New Roman" panose="02020603050405020304" pitchFamily="18" charset="0"/>
              <a:cs typeface="Times New Roman" panose="02020603050405020304" pitchFamily="18" charset="0"/>
            </a:endParaRPr>
          </a:p>
          <a:p>
            <a:pPr marL="0" indent="0">
              <a:buNone/>
            </a:pPr>
            <a:r>
              <a:rPr lang="en-US" sz="3200" b="1" u="sng" dirty="0">
                <a:latin typeface="Times New Roman" panose="02020603050405020304" pitchFamily="18" charset="0"/>
                <a:cs typeface="Times New Roman" panose="02020603050405020304" pitchFamily="18" charset="0"/>
              </a:rPr>
              <a:t>ADVANTAGES</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LBP is </a:t>
            </a:r>
            <a:r>
              <a:rPr lang="en-US" sz="2200" b="0" i="0" u="none" strike="noStrike" baseline="0" dirty="0">
                <a:latin typeface="Times New Roman" panose="02020603050405020304" pitchFamily="18" charset="0"/>
                <a:cs typeface="Times New Roman" panose="02020603050405020304" pitchFamily="18" charset="0"/>
              </a:rPr>
              <a:t>its invariance to monotonic gray-level changes and computational efficiency, making it suitable for demanding image </a:t>
            </a:r>
            <a:r>
              <a:rPr lang="en-IN" sz="2200" b="0" i="0" u="none" strike="noStrike" baseline="0" dirty="0">
                <a:latin typeface="Times New Roman" panose="02020603050405020304" pitchFamily="18" charset="0"/>
                <a:cs typeface="Times New Roman" panose="02020603050405020304" pitchFamily="18" charset="0"/>
              </a:rPr>
              <a:t>analysis tasks.</a:t>
            </a:r>
          </a:p>
          <a:p>
            <a:r>
              <a:rPr lang="en-IN" sz="2200" b="0" i="0" u="none" strike="noStrike" baseline="0" dirty="0">
                <a:latin typeface="Times New Roman" panose="02020603050405020304" pitchFamily="18" charset="0"/>
                <a:cs typeface="Times New Roman" panose="02020603050405020304" pitchFamily="18" charset="0"/>
              </a:rPr>
              <a:t>Local Descriptors are robust to illumination changes.</a:t>
            </a:r>
          </a:p>
          <a:p>
            <a:endParaRPr lang="en-IN" sz="2400" b="0" i="0" u="none" strike="noStrike" baseline="0" dirty="0">
              <a:latin typeface="Times New Roman" panose="02020603050405020304" pitchFamily="18" charset="0"/>
              <a:cs typeface="Times New Roman" panose="02020603050405020304" pitchFamily="18" charset="0"/>
            </a:endParaRPr>
          </a:p>
          <a:p>
            <a:pPr marL="0" indent="0">
              <a:buNone/>
            </a:pPr>
            <a:r>
              <a:rPr lang="en-IN" sz="3000" b="1" u="sng" dirty="0">
                <a:latin typeface="Times New Roman" panose="02020603050405020304" pitchFamily="18" charset="0"/>
                <a:cs typeface="Times New Roman" panose="02020603050405020304" pitchFamily="18" charset="0"/>
              </a:rPr>
              <a:t>DISADVANTAGES</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a:t>
            </a:r>
            <a:r>
              <a:rPr lang="en-US" sz="2200" b="0" i="0" u="none" strike="noStrike" baseline="0" dirty="0">
                <a:latin typeface="Times New Roman" panose="02020603050405020304" pitchFamily="18" charset="0"/>
                <a:cs typeface="Times New Roman" panose="02020603050405020304" pitchFamily="18" charset="0"/>
              </a:rPr>
              <a:t>sing larger local regions increases the robustness to errors.</a:t>
            </a:r>
          </a:p>
          <a:p>
            <a:r>
              <a:rPr lang="en-US" sz="2200" dirty="0">
                <a:latin typeface="Times New Roman" panose="02020603050405020304" pitchFamily="18" charset="0"/>
                <a:cs typeface="Times New Roman" panose="02020603050405020304" pitchFamily="18" charset="0"/>
              </a:rPr>
              <a:t>Smooth regions are also considered for the evaluation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9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3A4C-642E-5F99-13B0-51FA01EC027F}"/>
              </a:ext>
            </a:extLst>
          </p:cNvPr>
          <p:cNvSpPr>
            <a:spLocks noGrp="1"/>
          </p:cNvSpPr>
          <p:nvPr>
            <p:ph type="ctrTitle"/>
          </p:nvPr>
        </p:nvSpPr>
        <p:spPr>
          <a:xfrm>
            <a:off x="1524000" y="1929437"/>
            <a:ext cx="9144000" cy="1499563"/>
          </a:xfrm>
        </p:spPr>
        <p:txBody>
          <a:bodyPr>
            <a:normAutofit/>
          </a:bodyPr>
          <a:lstStyle/>
          <a:p>
            <a:r>
              <a:rPr lang="en-US" sz="3600" b="1" dirty="0">
                <a:latin typeface="Times New Roman" panose="02020603050405020304" pitchFamily="18" charset="0"/>
                <a:cs typeface="Times New Roman" panose="02020603050405020304" pitchFamily="18" charset="0"/>
              </a:rPr>
              <a:t>Facial Expression Recognition Using PCA and Texture-Based LDN Descriptor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33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7F5F48-3438-DFB3-5A2D-AA6898F2EC16}"/>
              </a:ext>
            </a:extLst>
          </p:cNvPr>
          <p:cNvSpPr>
            <a:spLocks noGrp="1"/>
          </p:cNvSpPr>
          <p:nvPr>
            <p:ph idx="1"/>
          </p:nvPr>
        </p:nvSpPr>
        <p:spPr>
          <a:xfrm>
            <a:off x="215153" y="403412"/>
            <a:ext cx="11600329" cy="6257363"/>
          </a:xfrm>
        </p:spPr>
        <p:txBody>
          <a:bodyPr>
            <a:normAutofit/>
          </a:bodyPr>
          <a:lstStyle/>
          <a:p>
            <a:r>
              <a:rPr lang="en-US" sz="2200" dirty="0">
                <a:latin typeface="Times New Roman" panose="02020603050405020304" pitchFamily="18" charset="0"/>
                <a:cs typeface="Times New Roman" panose="02020603050405020304" pitchFamily="18" charset="0"/>
              </a:rPr>
              <a:t>In this method, local directional number pattern(LDN) which is a local texture-based descriptor is used for encoding the directional information of the face textures.</a:t>
            </a:r>
          </a:p>
          <a:p>
            <a:r>
              <a:rPr lang="en-US" sz="2200" dirty="0">
                <a:latin typeface="Times New Roman" panose="02020603050405020304" pitchFamily="18" charset="0"/>
                <a:cs typeface="Times New Roman" panose="02020603050405020304" pitchFamily="18" charset="0"/>
              </a:rPr>
              <a:t>Each pixel of the input image is represented as a 6-bit binary code. </a:t>
            </a:r>
          </a:p>
          <a:p>
            <a:r>
              <a:rPr lang="en-US" sz="2200" dirty="0">
                <a:latin typeface="Times New Roman" panose="02020603050405020304" pitchFamily="18" charset="0"/>
                <a:cs typeface="Times New Roman" panose="02020603050405020304" pitchFamily="18" charset="0"/>
              </a:rPr>
              <a:t>It helps to distinguish among similar structural patterns that are having</a:t>
            </a:r>
          </a:p>
          <a:p>
            <a:pPr marL="0" indent="0">
              <a:buNone/>
            </a:pPr>
            <a:r>
              <a:rPr lang="en-US" sz="2200" dirty="0">
                <a:latin typeface="Times New Roman" panose="02020603050405020304" pitchFamily="18" charset="0"/>
                <a:cs typeface="Times New Roman" panose="02020603050405020304" pitchFamily="18" charset="0"/>
              </a:rPr>
              <a:t>   different intensity transition.</a:t>
            </a:r>
          </a:p>
          <a:p>
            <a:r>
              <a:rPr lang="en-US" sz="2200" dirty="0">
                <a:latin typeface="Times New Roman" panose="02020603050405020304" pitchFamily="18" charset="0"/>
                <a:cs typeface="Times New Roman" panose="02020603050405020304" pitchFamily="18" charset="0"/>
              </a:rPr>
              <a:t>The main phases that are used to recognize facial expressions in this</a:t>
            </a:r>
          </a:p>
          <a:p>
            <a:pPr marL="0" indent="0">
              <a:buNone/>
            </a:pPr>
            <a:r>
              <a:rPr lang="en-US" sz="2200" dirty="0">
                <a:latin typeface="Times New Roman" panose="02020603050405020304" pitchFamily="18" charset="0"/>
                <a:cs typeface="Times New Roman" panose="02020603050405020304" pitchFamily="18" charset="0"/>
              </a:rPr>
              <a:t>    method includes</a:t>
            </a:r>
          </a:p>
          <a:p>
            <a:pPr marL="0" indent="0">
              <a:buNone/>
            </a:pPr>
            <a:endParaRPr lang="en-US" sz="2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Preprocessing Phase </a:t>
            </a:r>
          </a:p>
          <a:p>
            <a:pPr lvl="1"/>
            <a:r>
              <a:rPr lang="en-US" dirty="0">
                <a:latin typeface="Times New Roman" panose="02020603050405020304" pitchFamily="18" charset="0"/>
                <a:cs typeface="Times New Roman" panose="02020603050405020304" pitchFamily="18" charset="0"/>
              </a:rPr>
              <a:t>LDN code generation Phase </a:t>
            </a:r>
          </a:p>
          <a:p>
            <a:pPr lvl="1"/>
            <a:r>
              <a:rPr lang="en-US" dirty="0">
                <a:latin typeface="Times New Roman" panose="02020603050405020304" pitchFamily="18" charset="0"/>
                <a:cs typeface="Times New Roman" panose="02020603050405020304" pitchFamily="18" charset="0"/>
              </a:rPr>
              <a:t>Histogram generation Phase </a:t>
            </a:r>
          </a:p>
          <a:p>
            <a:pPr lvl="1"/>
            <a:r>
              <a:rPr lang="en-US" dirty="0">
                <a:latin typeface="Times New Roman" panose="02020603050405020304" pitchFamily="18" charset="0"/>
                <a:cs typeface="Times New Roman" panose="02020603050405020304" pitchFamily="18" charset="0"/>
              </a:rPr>
              <a:t>Dimensionality reduction Phase </a:t>
            </a:r>
          </a:p>
          <a:p>
            <a:pPr lvl="1"/>
            <a:r>
              <a:rPr lang="en-US" dirty="0">
                <a:latin typeface="Times New Roman" panose="02020603050405020304" pitchFamily="18" charset="0"/>
                <a:cs typeface="Times New Roman" panose="02020603050405020304" pitchFamily="18" charset="0"/>
              </a:rPr>
              <a:t>Facial expression recognition Phase</a:t>
            </a:r>
          </a:p>
          <a:p>
            <a:pPr marL="457200" lvl="1"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23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0CF0237-0465-F214-A5D0-9C578B5C94D9}"/>
              </a:ext>
            </a:extLst>
          </p:cNvPr>
          <p:cNvPicPr>
            <a:picLocks noChangeAspect="1"/>
          </p:cNvPicPr>
          <p:nvPr/>
        </p:nvPicPr>
        <p:blipFill>
          <a:blip r:embed="rId2"/>
          <a:stretch>
            <a:fillRect/>
          </a:stretch>
        </p:blipFill>
        <p:spPr>
          <a:xfrm>
            <a:off x="8570260" y="796912"/>
            <a:ext cx="3471664" cy="5863863"/>
          </a:xfrm>
          <a:prstGeom prst="rect">
            <a:avLst/>
          </a:prstGeom>
        </p:spPr>
      </p:pic>
    </p:spTree>
    <p:extLst>
      <p:ext uri="{BB962C8B-B14F-4D97-AF65-F5344CB8AC3E}">
        <p14:creationId xmlns:p14="http://schemas.microsoft.com/office/powerpoint/2010/main" val="1254731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21FEC-693D-5900-8D6C-40830E97E32D}"/>
              </a:ext>
            </a:extLst>
          </p:cNvPr>
          <p:cNvSpPr>
            <a:spLocks noGrp="1"/>
          </p:cNvSpPr>
          <p:nvPr>
            <p:ph idx="1"/>
          </p:nvPr>
        </p:nvSpPr>
        <p:spPr>
          <a:xfrm>
            <a:off x="313765" y="295836"/>
            <a:ext cx="11573435" cy="6284258"/>
          </a:xfrm>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Pre-processing Phase</a:t>
            </a:r>
          </a:p>
          <a:p>
            <a:r>
              <a:rPr lang="en-US" sz="2200" dirty="0">
                <a:latin typeface="Times New Roman" panose="02020603050405020304" pitchFamily="18" charset="0"/>
                <a:cs typeface="Times New Roman" panose="02020603050405020304" pitchFamily="18" charset="0"/>
              </a:rPr>
              <a:t>In this phase, This method uses a face images from the CK+ dataset. In order to obtain the region of interest, i.e. only the face region and to eliminate background</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Viola-Jones algorithm is used and then crops the face region</a:t>
            </a:r>
            <a:r>
              <a:rPr lang="en-US" sz="1600" dirty="0"/>
              <a:t>. </a:t>
            </a:r>
            <a:r>
              <a:rPr lang="en-US" sz="2200" dirty="0">
                <a:latin typeface="Times New Roman" panose="02020603050405020304" pitchFamily="18" charset="0"/>
                <a:cs typeface="Times New Roman" panose="02020603050405020304" pitchFamily="18" charset="0"/>
              </a:rPr>
              <a:t>This extracted image is then used for further processing thus reducing the computation time.</a:t>
            </a:r>
          </a:p>
          <a:p>
            <a:pPr marL="0" indent="0">
              <a:buNone/>
            </a:pPr>
            <a:r>
              <a:rPr lang="en-IN" sz="2600" b="1" dirty="0">
                <a:latin typeface="Times New Roman" panose="02020603050405020304" pitchFamily="18" charset="0"/>
                <a:cs typeface="Times New Roman" panose="02020603050405020304" pitchFamily="18" charset="0"/>
              </a:rPr>
              <a:t>LDN Code Generation Phase</a:t>
            </a:r>
          </a:p>
          <a:p>
            <a:r>
              <a:rPr lang="en-US" sz="2200" dirty="0">
                <a:latin typeface="Times New Roman" panose="02020603050405020304" pitchFamily="18" charset="0"/>
                <a:cs typeface="Times New Roman" panose="02020603050405020304" pitchFamily="18" charset="0"/>
              </a:rPr>
              <a:t>For generating the LDN code compute the edge response of the neighborhood using a compass mask as it helps to</a:t>
            </a:r>
            <a:r>
              <a:rPr lang="en-US" sz="16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gather information in the 8 directions.</a:t>
            </a:r>
          </a:p>
          <a:p>
            <a:r>
              <a:rPr lang="en-US" sz="2200" dirty="0">
                <a:latin typeface="Times New Roman" panose="02020603050405020304" pitchFamily="18" charset="0"/>
                <a:cs typeface="Times New Roman" panose="02020603050405020304" pitchFamily="18" charset="0"/>
              </a:rPr>
              <a:t>In this method the usage of two compass masks namely </a:t>
            </a:r>
            <a:r>
              <a:rPr lang="en-IN" sz="2200" dirty="0">
                <a:latin typeface="Times New Roman" panose="02020603050405020304" pitchFamily="18" charset="0"/>
                <a:cs typeface="Times New Roman" panose="02020603050405020304" pitchFamily="18" charset="0"/>
              </a:rPr>
              <a:t>Kirsch and Robinson masks are used to extract the facial features.</a:t>
            </a:r>
          </a:p>
          <a:p>
            <a:r>
              <a:rPr lang="en-US" sz="2200" dirty="0">
                <a:latin typeface="Times New Roman" panose="02020603050405020304" pitchFamily="18" charset="0"/>
                <a:cs typeface="Times New Roman" panose="02020603050405020304" pitchFamily="18" charset="0"/>
              </a:rPr>
              <a:t>Kirsch mask helps to reveal the structure of the face and also it is robust against noise.</a:t>
            </a:r>
          </a:p>
          <a:p>
            <a:r>
              <a:rPr lang="en-US" sz="2200" dirty="0">
                <a:latin typeface="Times New Roman" panose="02020603050405020304" pitchFamily="18" charset="0"/>
                <a:cs typeface="Times New Roman" panose="02020603050405020304" pitchFamily="18" charset="0"/>
              </a:rPr>
              <a:t>The edge magnitude is equal to the maximum value found by the convolution of each mask with the image. So the edge direction is defined by the mask that produces the maximum magnitude.</a:t>
            </a:r>
          </a:p>
          <a:p>
            <a:r>
              <a:rPr lang="en-US" sz="2200" dirty="0">
                <a:latin typeface="Times New Roman" panose="02020603050405020304" pitchFamily="18" charset="0"/>
                <a:cs typeface="Times New Roman" panose="02020603050405020304" pitchFamily="18" charset="0"/>
              </a:rPr>
              <a:t>To generate LDN code, analyze the edge response of each mask which represents significant edges in its respective direction. Identify the highest positive and negative values.</a:t>
            </a:r>
          </a:p>
          <a:p>
            <a:r>
              <a:rPr lang="en-US" sz="2200" dirty="0">
                <a:latin typeface="Times New Roman" panose="02020603050405020304" pitchFamily="18" charset="0"/>
                <a:cs typeface="Times New Roman" panose="02020603050405020304" pitchFamily="18" charset="0"/>
              </a:rPr>
              <a:t>LDN is the concatenation of </a:t>
            </a:r>
            <a:r>
              <a:rPr lang="en-US" sz="2200" b="1" dirty="0">
                <a:latin typeface="Times New Roman" panose="02020603050405020304" pitchFamily="18" charset="0"/>
                <a:cs typeface="Times New Roman" panose="02020603050405020304" pitchFamily="18" charset="0"/>
              </a:rPr>
              <a:t>minimum and maximum</a:t>
            </a:r>
            <a:r>
              <a:rPr lang="en-US" sz="2200" dirty="0">
                <a:latin typeface="Times New Roman" panose="02020603050405020304" pitchFamily="18" charset="0"/>
                <a:cs typeface="Times New Roman" panose="02020603050405020304" pitchFamily="18" charset="0"/>
              </a:rPr>
              <a:t> directions.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9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FFA4364-6D69-7E1A-6413-D00594CDDA47}"/>
              </a:ext>
            </a:extLst>
          </p:cNvPr>
          <p:cNvSpPr>
            <a:spLocks noGrp="1"/>
          </p:cNvSpPr>
          <p:nvPr>
            <p:ph idx="1"/>
          </p:nvPr>
        </p:nvSpPr>
        <p:spPr>
          <a:xfrm>
            <a:off x="385481" y="233082"/>
            <a:ext cx="11591365" cy="6562165"/>
          </a:xfrm>
        </p:spPr>
        <p:txBody>
          <a:bodyPr>
            <a:normAutofit/>
          </a:bodyPr>
          <a:lstStyle/>
          <a:p>
            <a:r>
              <a:rPr lang="en-IN" sz="2200" dirty="0">
                <a:latin typeface="Times New Roman" panose="02020603050405020304" pitchFamily="18" charset="0"/>
                <a:cs typeface="Times New Roman" panose="02020603050405020304" pitchFamily="18" charset="0"/>
              </a:rPr>
              <a:t>The following figure is the </a:t>
            </a:r>
            <a:r>
              <a:rPr lang="en-US" sz="2200" dirty="0">
                <a:latin typeface="Times New Roman" panose="02020603050405020304" pitchFamily="18" charset="0"/>
                <a:cs typeface="Times New Roman" panose="02020603050405020304" pitchFamily="18" charset="0"/>
              </a:rPr>
              <a:t>Kirsch mask rotated 45° apart to obtain edge response in 8 different directions.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KIRSCH MASK</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ROBINSON MASK</a:t>
            </a:r>
          </a:p>
        </p:txBody>
      </p:sp>
      <p:pic>
        <p:nvPicPr>
          <p:cNvPr id="12" name="Picture 11">
            <a:extLst>
              <a:ext uri="{FF2B5EF4-FFF2-40B4-BE49-F238E27FC236}">
                <a16:creationId xmlns:a16="http://schemas.microsoft.com/office/drawing/2014/main" id="{51557E2E-22BF-B4D3-993A-35412B912B3A}"/>
              </a:ext>
            </a:extLst>
          </p:cNvPr>
          <p:cNvPicPr>
            <a:picLocks noChangeAspect="1"/>
          </p:cNvPicPr>
          <p:nvPr/>
        </p:nvPicPr>
        <p:blipFill rotWithShape="1">
          <a:blip r:embed="rId2"/>
          <a:srcRect l="3184" t="2788" b="3134"/>
          <a:stretch/>
        </p:blipFill>
        <p:spPr>
          <a:xfrm>
            <a:off x="606230" y="857003"/>
            <a:ext cx="4788304" cy="4873237"/>
          </a:xfrm>
          <a:prstGeom prst="rect">
            <a:avLst/>
          </a:prstGeom>
        </p:spPr>
      </p:pic>
      <p:pic>
        <p:nvPicPr>
          <p:cNvPr id="14" name="Picture 13">
            <a:extLst>
              <a:ext uri="{FF2B5EF4-FFF2-40B4-BE49-F238E27FC236}">
                <a16:creationId xmlns:a16="http://schemas.microsoft.com/office/drawing/2014/main" id="{E2F40067-5744-3C27-8615-2F9D23CF2DD9}"/>
              </a:ext>
            </a:extLst>
          </p:cNvPr>
          <p:cNvPicPr>
            <a:picLocks noChangeAspect="1"/>
          </p:cNvPicPr>
          <p:nvPr/>
        </p:nvPicPr>
        <p:blipFill rotWithShape="1">
          <a:blip r:embed="rId3"/>
          <a:srcRect l="1756" t="5499" r="4230" b="3421"/>
          <a:stretch/>
        </p:blipFill>
        <p:spPr>
          <a:xfrm>
            <a:off x="6006354" y="1008529"/>
            <a:ext cx="4788304" cy="4544418"/>
          </a:xfrm>
          <a:prstGeom prst="rect">
            <a:avLst/>
          </a:prstGeom>
        </p:spPr>
      </p:pic>
    </p:spTree>
    <p:extLst>
      <p:ext uri="{BB962C8B-B14F-4D97-AF65-F5344CB8AC3E}">
        <p14:creationId xmlns:p14="http://schemas.microsoft.com/office/powerpoint/2010/main" val="343764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E985AE-7946-4331-0AC2-AFBA70542C33}"/>
              </a:ext>
            </a:extLst>
          </p:cNvPr>
          <p:cNvPicPr>
            <a:picLocks noChangeAspect="1"/>
          </p:cNvPicPr>
          <p:nvPr/>
        </p:nvPicPr>
        <p:blipFill>
          <a:blip r:embed="rId2"/>
          <a:stretch>
            <a:fillRect/>
          </a:stretch>
        </p:blipFill>
        <p:spPr>
          <a:xfrm>
            <a:off x="2402223" y="3941178"/>
            <a:ext cx="3124713" cy="2503164"/>
          </a:xfrm>
          <a:prstGeom prst="rect">
            <a:avLst/>
          </a:prstGeom>
        </p:spPr>
      </p:pic>
      <p:pic>
        <p:nvPicPr>
          <p:cNvPr id="3" name="Picture 2">
            <a:extLst>
              <a:ext uri="{FF2B5EF4-FFF2-40B4-BE49-F238E27FC236}">
                <a16:creationId xmlns:a16="http://schemas.microsoft.com/office/drawing/2014/main" id="{AF1B4106-3BA0-F6E6-9716-CCF0ADDE18BF}"/>
              </a:ext>
            </a:extLst>
          </p:cNvPr>
          <p:cNvPicPr>
            <a:picLocks noChangeAspect="1"/>
          </p:cNvPicPr>
          <p:nvPr/>
        </p:nvPicPr>
        <p:blipFill>
          <a:blip r:embed="rId3"/>
          <a:stretch>
            <a:fillRect/>
          </a:stretch>
        </p:blipFill>
        <p:spPr>
          <a:xfrm>
            <a:off x="7399101" y="2774230"/>
            <a:ext cx="3526972" cy="2576205"/>
          </a:xfrm>
          <a:prstGeom prst="rect">
            <a:avLst/>
          </a:prstGeom>
        </p:spPr>
      </p:pic>
      <p:pic>
        <p:nvPicPr>
          <p:cNvPr id="5" name="Picture 4">
            <a:extLst>
              <a:ext uri="{FF2B5EF4-FFF2-40B4-BE49-F238E27FC236}">
                <a16:creationId xmlns:a16="http://schemas.microsoft.com/office/drawing/2014/main" id="{979AC140-95DF-AF1B-89C4-C372FDBBF537}"/>
              </a:ext>
            </a:extLst>
          </p:cNvPr>
          <p:cNvPicPr>
            <a:picLocks noChangeAspect="1"/>
          </p:cNvPicPr>
          <p:nvPr/>
        </p:nvPicPr>
        <p:blipFill>
          <a:blip r:embed="rId4"/>
          <a:stretch>
            <a:fillRect/>
          </a:stretch>
        </p:blipFill>
        <p:spPr>
          <a:xfrm>
            <a:off x="2402223" y="335035"/>
            <a:ext cx="2980844" cy="2576205"/>
          </a:xfrm>
          <a:prstGeom prst="rect">
            <a:avLst/>
          </a:prstGeom>
        </p:spPr>
      </p:pic>
      <p:sp>
        <p:nvSpPr>
          <p:cNvPr id="6" name="Arrow: Down 5">
            <a:extLst>
              <a:ext uri="{FF2B5EF4-FFF2-40B4-BE49-F238E27FC236}">
                <a16:creationId xmlns:a16="http://schemas.microsoft.com/office/drawing/2014/main" id="{C8D27718-1AF2-5D36-95F4-E425E459E230}"/>
              </a:ext>
            </a:extLst>
          </p:cNvPr>
          <p:cNvSpPr/>
          <p:nvPr/>
        </p:nvSpPr>
        <p:spPr>
          <a:xfrm>
            <a:off x="3448594" y="3048000"/>
            <a:ext cx="478972" cy="7053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E0C5A47C-BDB9-FDAE-9368-68A6075565D5}"/>
              </a:ext>
            </a:extLst>
          </p:cNvPr>
          <p:cNvSpPr/>
          <p:nvPr/>
        </p:nvSpPr>
        <p:spPr>
          <a:xfrm rot="20255138">
            <a:off x="5643154" y="4476206"/>
            <a:ext cx="17242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4FDD45A-C524-67A8-0168-EFC21FE4ADC2}"/>
              </a:ext>
            </a:extLst>
          </p:cNvPr>
          <p:cNvSpPr/>
          <p:nvPr/>
        </p:nvSpPr>
        <p:spPr>
          <a:xfrm>
            <a:off x="6888480" y="674816"/>
            <a:ext cx="4136571" cy="1985554"/>
          </a:xfrm>
          <a:prstGeom prst="ellipse">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EE78852-F53B-33C5-5863-EA807DD6AF2C}"/>
              </a:ext>
            </a:extLst>
          </p:cNvPr>
          <p:cNvSpPr txBox="1"/>
          <p:nvPr/>
        </p:nvSpPr>
        <p:spPr>
          <a:xfrm>
            <a:off x="7578987" y="928929"/>
            <a:ext cx="3347086" cy="1477328"/>
          </a:xfrm>
          <a:prstGeom prst="rect">
            <a:avLst/>
          </a:prstGeom>
          <a:noFill/>
        </p:spPr>
        <p:txBody>
          <a:bodyPr wrap="square" rtlCol="0">
            <a:spAutoFit/>
          </a:bodyPr>
          <a:lstStyle/>
          <a:p>
            <a:r>
              <a:rPr lang="en-US" dirty="0"/>
              <a:t>310 -&gt; m4 , 10 -&gt; m6</a:t>
            </a:r>
          </a:p>
          <a:p>
            <a:r>
              <a:rPr lang="en-IN" dirty="0"/>
              <a:t>m6 -&gt; 6-&gt; 110 &amp; m4-&gt;4-&gt; 100</a:t>
            </a:r>
          </a:p>
          <a:p>
            <a:r>
              <a:rPr lang="en-IN" dirty="0"/>
              <a:t>After concatenation of minimum and maximum magnitude values</a:t>
            </a:r>
          </a:p>
          <a:p>
            <a:r>
              <a:rPr lang="en-IN" b="1" dirty="0"/>
              <a:t>LDN Code</a:t>
            </a:r>
            <a:r>
              <a:rPr lang="en-IN" dirty="0"/>
              <a:t>: 110100</a:t>
            </a:r>
          </a:p>
        </p:txBody>
      </p:sp>
    </p:spTree>
    <p:extLst>
      <p:ext uri="{BB962C8B-B14F-4D97-AF65-F5344CB8AC3E}">
        <p14:creationId xmlns:p14="http://schemas.microsoft.com/office/powerpoint/2010/main" val="190261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ECE81-11C2-1F5B-EE90-5EBF066D78E4}"/>
              </a:ext>
            </a:extLst>
          </p:cNvPr>
          <p:cNvSpPr>
            <a:spLocks noGrp="1"/>
          </p:cNvSpPr>
          <p:nvPr>
            <p:ph idx="1"/>
          </p:nvPr>
        </p:nvSpPr>
        <p:spPr>
          <a:xfrm>
            <a:off x="268941" y="313765"/>
            <a:ext cx="11725835" cy="6355976"/>
          </a:xfrm>
        </p:spPr>
        <p:txBody>
          <a:bodyPr>
            <a:normAutofit/>
          </a:bodyPr>
          <a:lstStyle/>
          <a:p>
            <a:r>
              <a:rPr lang="en-US" sz="2200" dirty="0">
                <a:latin typeface="Times New Roman" panose="02020603050405020304" pitchFamily="18" charset="0"/>
                <a:cs typeface="Times New Roman" panose="02020603050405020304" pitchFamily="18" charset="0"/>
              </a:rPr>
              <a:t>Encode prominent regions i.e. binary codes are the binary numbers of the directions that they represent.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In Robinson’s compass mask there is no fixed mask whereas in Kirsch’s compass mask has a standard compass mask.</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A4D61154-066C-B466-FF61-FD1FDE005F72}"/>
              </a:ext>
            </a:extLst>
          </p:cNvPr>
          <p:cNvGraphicFramePr>
            <a:graphicFrameLocks noGrp="1"/>
          </p:cNvGraphicFramePr>
          <p:nvPr>
            <p:extLst>
              <p:ext uri="{D42A27DB-BD31-4B8C-83A1-F6EECF244321}">
                <p14:modId xmlns:p14="http://schemas.microsoft.com/office/powerpoint/2010/main" val="986614063"/>
              </p:ext>
            </p:extLst>
          </p:nvPr>
        </p:nvGraphicFramePr>
        <p:xfrm>
          <a:off x="2433789" y="1094902"/>
          <a:ext cx="3550024" cy="3291840"/>
        </p:xfrm>
        <a:graphic>
          <a:graphicData uri="http://schemas.openxmlformats.org/drawingml/2006/table">
            <a:tbl>
              <a:tblPr firstRow="1" bandRow="1">
                <a:tableStyleId>{5C22544A-7EE6-4342-B048-85BDC9FD1C3A}</a:tableStyleId>
              </a:tblPr>
              <a:tblGrid>
                <a:gridCol w="1873312">
                  <a:extLst>
                    <a:ext uri="{9D8B030D-6E8A-4147-A177-3AD203B41FA5}">
                      <a16:colId xmlns:a16="http://schemas.microsoft.com/office/drawing/2014/main" val="2937314632"/>
                    </a:ext>
                  </a:extLst>
                </a:gridCol>
                <a:gridCol w="1676712">
                  <a:extLst>
                    <a:ext uri="{9D8B030D-6E8A-4147-A177-3AD203B41FA5}">
                      <a16:colId xmlns:a16="http://schemas.microsoft.com/office/drawing/2014/main" val="184461745"/>
                    </a:ext>
                  </a:extLst>
                </a:gridCol>
              </a:tblGrid>
              <a:tr h="340139">
                <a:tc>
                  <a:txBody>
                    <a:bodyPr/>
                    <a:lstStyle/>
                    <a:p>
                      <a:pPr algn="l"/>
                      <a:r>
                        <a:rPr lang="en-IN" dirty="0"/>
                        <a:t>Direction</a:t>
                      </a:r>
                    </a:p>
                  </a:txBody>
                  <a:tcPr/>
                </a:tc>
                <a:tc>
                  <a:txBody>
                    <a:bodyPr/>
                    <a:lstStyle/>
                    <a:p>
                      <a:pPr algn="ctr"/>
                      <a:r>
                        <a:rPr lang="en-IN" dirty="0"/>
                        <a:t>Binary Number</a:t>
                      </a:r>
                    </a:p>
                  </a:txBody>
                  <a:tcPr/>
                </a:tc>
                <a:extLst>
                  <a:ext uri="{0D108BD9-81ED-4DB2-BD59-A6C34878D82A}">
                    <a16:rowId xmlns:a16="http://schemas.microsoft.com/office/drawing/2014/main" val="3080400198"/>
                  </a:ext>
                </a:extLst>
              </a:tr>
              <a:tr h="340139">
                <a:tc>
                  <a:txBody>
                    <a:bodyPr/>
                    <a:lstStyle/>
                    <a:p>
                      <a:r>
                        <a:rPr lang="en-IN" dirty="0"/>
                        <a:t>East</a:t>
                      </a:r>
                    </a:p>
                  </a:txBody>
                  <a:tcPr/>
                </a:tc>
                <a:tc>
                  <a:txBody>
                    <a:bodyPr/>
                    <a:lstStyle/>
                    <a:p>
                      <a:pPr algn="ctr"/>
                      <a:r>
                        <a:rPr lang="en-IN" dirty="0"/>
                        <a:t>000</a:t>
                      </a:r>
                    </a:p>
                  </a:txBody>
                  <a:tcPr/>
                </a:tc>
                <a:extLst>
                  <a:ext uri="{0D108BD9-81ED-4DB2-BD59-A6C34878D82A}">
                    <a16:rowId xmlns:a16="http://schemas.microsoft.com/office/drawing/2014/main" val="3492399288"/>
                  </a:ext>
                </a:extLst>
              </a:tr>
              <a:tr h="340139">
                <a:tc>
                  <a:txBody>
                    <a:bodyPr/>
                    <a:lstStyle/>
                    <a:p>
                      <a:r>
                        <a:rPr lang="en-IN" dirty="0"/>
                        <a:t>North-East</a:t>
                      </a:r>
                    </a:p>
                  </a:txBody>
                  <a:tcPr/>
                </a:tc>
                <a:tc>
                  <a:txBody>
                    <a:bodyPr/>
                    <a:lstStyle/>
                    <a:p>
                      <a:pPr algn="ctr"/>
                      <a:r>
                        <a:rPr lang="en-IN" dirty="0"/>
                        <a:t>001</a:t>
                      </a:r>
                    </a:p>
                  </a:txBody>
                  <a:tcPr/>
                </a:tc>
                <a:extLst>
                  <a:ext uri="{0D108BD9-81ED-4DB2-BD59-A6C34878D82A}">
                    <a16:rowId xmlns:a16="http://schemas.microsoft.com/office/drawing/2014/main" val="3170451790"/>
                  </a:ext>
                </a:extLst>
              </a:tr>
              <a:tr h="340139">
                <a:tc>
                  <a:txBody>
                    <a:bodyPr/>
                    <a:lstStyle/>
                    <a:p>
                      <a:r>
                        <a:rPr lang="en-IN" dirty="0"/>
                        <a:t>North</a:t>
                      </a:r>
                    </a:p>
                  </a:txBody>
                  <a:tcPr/>
                </a:tc>
                <a:tc>
                  <a:txBody>
                    <a:bodyPr/>
                    <a:lstStyle/>
                    <a:p>
                      <a:pPr algn="ctr"/>
                      <a:r>
                        <a:rPr lang="en-IN" dirty="0"/>
                        <a:t>010</a:t>
                      </a:r>
                    </a:p>
                  </a:txBody>
                  <a:tcPr/>
                </a:tc>
                <a:extLst>
                  <a:ext uri="{0D108BD9-81ED-4DB2-BD59-A6C34878D82A}">
                    <a16:rowId xmlns:a16="http://schemas.microsoft.com/office/drawing/2014/main" val="4237518380"/>
                  </a:ext>
                </a:extLst>
              </a:tr>
              <a:tr h="340139">
                <a:tc>
                  <a:txBody>
                    <a:bodyPr/>
                    <a:lstStyle/>
                    <a:p>
                      <a:r>
                        <a:rPr lang="en-IN" dirty="0"/>
                        <a:t>North-West</a:t>
                      </a:r>
                    </a:p>
                  </a:txBody>
                  <a:tcPr/>
                </a:tc>
                <a:tc>
                  <a:txBody>
                    <a:bodyPr/>
                    <a:lstStyle/>
                    <a:p>
                      <a:pPr algn="ctr"/>
                      <a:r>
                        <a:rPr lang="en-IN" dirty="0"/>
                        <a:t>011</a:t>
                      </a:r>
                    </a:p>
                  </a:txBody>
                  <a:tcPr/>
                </a:tc>
                <a:extLst>
                  <a:ext uri="{0D108BD9-81ED-4DB2-BD59-A6C34878D82A}">
                    <a16:rowId xmlns:a16="http://schemas.microsoft.com/office/drawing/2014/main" val="3239714546"/>
                  </a:ext>
                </a:extLst>
              </a:tr>
              <a:tr h="340139">
                <a:tc>
                  <a:txBody>
                    <a:bodyPr/>
                    <a:lstStyle/>
                    <a:p>
                      <a:r>
                        <a:rPr lang="en-IN" dirty="0"/>
                        <a:t>West</a:t>
                      </a:r>
                    </a:p>
                  </a:txBody>
                  <a:tcPr/>
                </a:tc>
                <a:tc>
                  <a:txBody>
                    <a:bodyPr/>
                    <a:lstStyle/>
                    <a:p>
                      <a:pPr algn="ctr"/>
                      <a:r>
                        <a:rPr lang="en-IN" dirty="0"/>
                        <a:t>100</a:t>
                      </a:r>
                    </a:p>
                  </a:txBody>
                  <a:tcPr/>
                </a:tc>
                <a:extLst>
                  <a:ext uri="{0D108BD9-81ED-4DB2-BD59-A6C34878D82A}">
                    <a16:rowId xmlns:a16="http://schemas.microsoft.com/office/drawing/2014/main" val="1028274000"/>
                  </a:ext>
                </a:extLst>
              </a:tr>
              <a:tr h="340139">
                <a:tc>
                  <a:txBody>
                    <a:bodyPr/>
                    <a:lstStyle/>
                    <a:p>
                      <a:r>
                        <a:rPr lang="en-IN" dirty="0"/>
                        <a:t>South-West</a:t>
                      </a:r>
                    </a:p>
                  </a:txBody>
                  <a:tcPr/>
                </a:tc>
                <a:tc>
                  <a:txBody>
                    <a:bodyPr/>
                    <a:lstStyle/>
                    <a:p>
                      <a:pPr algn="ctr"/>
                      <a:r>
                        <a:rPr lang="en-IN" dirty="0"/>
                        <a:t>101</a:t>
                      </a:r>
                    </a:p>
                  </a:txBody>
                  <a:tcPr/>
                </a:tc>
                <a:extLst>
                  <a:ext uri="{0D108BD9-81ED-4DB2-BD59-A6C34878D82A}">
                    <a16:rowId xmlns:a16="http://schemas.microsoft.com/office/drawing/2014/main" val="444196808"/>
                  </a:ext>
                </a:extLst>
              </a:tr>
              <a:tr h="340139">
                <a:tc>
                  <a:txBody>
                    <a:bodyPr/>
                    <a:lstStyle/>
                    <a:p>
                      <a:r>
                        <a:rPr lang="en-IN" dirty="0"/>
                        <a:t>South</a:t>
                      </a:r>
                    </a:p>
                  </a:txBody>
                  <a:tcPr/>
                </a:tc>
                <a:tc>
                  <a:txBody>
                    <a:bodyPr/>
                    <a:lstStyle/>
                    <a:p>
                      <a:pPr algn="ctr"/>
                      <a:r>
                        <a:rPr lang="en-IN" dirty="0"/>
                        <a:t>110</a:t>
                      </a:r>
                    </a:p>
                  </a:txBody>
                  <a:tcPr/>
                </a:tc>
                <a:extLst>
                  <a:ext uri="{0D108BD9-81ED-4DB2-BD59-A6C34878D82A}">
                    <a16:rowId xmlns:a16="http://schemas.microsoft.com/office/drawing/2014/main" val="1410131941"/>
                  </a:ext>
                </a:extLst>
              </a:tr>
              <a:tr h="340139">
                <a:tc>
                  <a:txBody>
                    <a:bodyPr/>
                    <a:lstStyle/>
                    <a:p>
                      <a:r>
                        <a:rPr lang="en-IN" dirty="0"/>
                        <a:t>South-East</a:t>
                      </a:r>
                    </a:p>
                  </a:txBody>
                  <a:tcPr/>
                </a:tc>
                <a:tc>
                  <a:txBody>
                    <a:bodyPr/>
                    <a:lstStyle/>
                    <a:p>
                      <a:pPr algn="ctr"/>
                      <a:r>
                        <a:rPr lang="en-IN" dirty="0"/>
                        <a:t>111</a:t>
                      </a:r>
                    </a:p>
                  </a:txBody>
                  <a:tcPr/>
                </a:tc>
                <a:extLst>
                  <a:ext uri="{0D108BD9-81ED-4DB2-BD59-A6C34878D82A}">
                    <a16:rowId xmlns:a16="http://schemas.microsoft.com/office/drawing/2014/main" val="2018066529"/>
                  </a:ext>
                </a:extLst>
              </a:tr>
            </a:tbl>
          </a:graphicData>
        </a:graphic>
      </p:graphicFrame>
    </p:spTree>
    <p:extLst>
      <p:ext uri="{BB962C8B-B14F-4D97-AF65-F5344CB8AC3E}">
        <p14:creationId xmlns:p14="http://schemas.microsoft.com/office/powerpoint/2010/main" val="338608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DBDD1-7E9B-474B-EFDD-626B7643449C}"/>
              </a:ext>
            </a:extLst>
          </p:cNvPr>
          <p:cNvSpPr>
            <a:spLocks noGrp="1"/>
          </p:cNvSpPr>
          <p:nvPr>
            <p:ph idx="1"/>
          </p:nvPr>
        </p:nvSpPr>
        <p:spPr>
          <a:xfrm>
            <a:off x="214653" y="158229"/>
            <a:ext cx="11619410" cy="6599622"/>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IN" sz="2400" b="0" i="0" dirty="0">
                <a:effectLst/>
                <a:latin typeface="Times New Roman" panose="02020603050405020304" pitchFamily="18" charset="0"/>
                <a:cs typeface="Times New Roman" panose="02020603050405020304" pitchFamily="18" charset="0"/>
              </a:rPr>
              <a:t>Sample Picture</a:t>
            </a:r>
            <a:r>
              <a:rPr lang="en-IN" b="0" i="0" dirty="0">
                <a:effectLst/>
                <a:latin typeface="Heebo" panose="020B0604020202020204" pitchFamily="2" charset="-79"/>
                <a:cs typeface="Heebo" panose="020B0604020202020204" pitchFamily="2" charset="-79"/>
              </a:rPr>
              <a:t>             </a:t>
            </a:r>
            <a:r>
              <a:rPr lang="en-IN" sz="2000" b="0" i="0" dirty="0">
                <a:effectLst/>
                <a:latin typeface="Times New Roman" panose="02020603050405020304" pitchFamily="18" charset="0"/>
                <a:cs typeface="Times New Roman" panose="02020603050405020304" pitchFamily="18" charset="0"/>
              </a:rPr>
              <a:t>North West Direction Edges    South Direction Edges      East Direction Edges</a:t>
            </a: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r>
              <a:rPr lang="en-IN" sz="2000" b="0" i="0" dirty="0">
                <a:effectLst/>
                <a:latin typeface="Times New Roman" panose="02020603050405020304" pitchFamily="18" charset="0"/>
                <a:cs typeface="Times New Roman" panose="02020603050405020304" pitchFamily="18" charset="0"/>
              </a:rPr>
              <a:t>North Direction Edges          West Direction Edges       South East Direction Edges    North East Direction Edges</a:t>
            </a: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0" i="0" dirty="0">
                <a:effectLst/>
                <a:latin typeface="Times New Roman" panose="02020603050405020304" pitchFamily="18" charset="0"/>
                <a:cs typeface="Times New Roman" panose="02020603050405020304" pitchFamily="18" charset="0"/>
              </a:rPr>
              <a:t>	South West Direction Edges -&gt;</a:t>
            </a: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p:txBody>
      </p:sp>
      <p:pic>
        <p:nvPicPr>
          <p:cNvPr id="1026" name="Picture 2" descr="Robinson Compass Mask">
            <a:extLst>
              <a:ext uri="{FF2B5EF4-FFF2-40B4-BE49-F238E27FC236}">
                <a16:creationId xmlns:a16="http://schemas.microsoft.com/office/drawing/2014/main" id="{07890F1C-2D7B-BAE3-C4CF-8F676ECDB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63" y="544149"/>
            <a:ext cx="1868396" cy="18247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binson Compass Mask">
            <a:extLst>
              <a:ext uri="{FF2B5EF4-FFF2-40B4-BE49-F238E27FC236}">
                <a16:creationId xmlns:a16="http://schemas.microsoft.com/office/drawing/2014/main" id="{C85028B9-DC0A-46CA-E895-15E262B3B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56" y="2925673"/>
            <a:ext cx="17335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obinson Compass Mask">
            <a:extLst>
              <a:ext uri="{FF2B5EF4-FFF2-40B4-BE49-F238E27FC236}">
                <a16:creationId xmlns:a16="http://schemas.microsoft.com/office/drawing/2014/main" id="{E4F32A94-243B-DB99-040F-EE8C7FBFB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927" y="575474"/>
            <a:ext cx="1847444"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obinson Compass Mask">
            <a:extLst>
              <a:ext uri="{FF2B5EF4-FFF2-40B4-BE49-F238E27FC236}">
                <a16:creationId xmlns:a16="http://schemas.microsoft.com/office/drawing/2014/main" id="{1C7DF753-3341-8B72-6712-25305AA9B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121" y="2878048"/>
            <a:ext cx="17621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obinson Compass Mask">
            <a:extLst>
              <a:ext uri="{FF2B5EF4-FFF2-40B4-BE49-F238E27FC236}">
                <a16:creationId xmlns:a16="http://schemas.microsoft.com/office/drawing/2014/main" id="{4CE270FF-DB0C-F287-22C7-44A65401E3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1238" y="4994832"/>
            <a:ext cx="2025227" cy="17180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obinson Compass Mask">
            <a:extLst>
              <a:ext uri="{FF2B5EF4-FFF2-40B4-BE49-F238E27FC236}">
                <a16:creationId xmlns:a16="http://schemas.microsoft.com/office/drawing/2014/main" id="{CFBB55D9-A362-86D1-B3E8-F97AB73DD8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9126" y="559175"/>
            <a:ext cx="17430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obinson Compass Mask">
            <a:extLst>
              <a:ext uri="{FF2B5EF4-FFF2-40B4-BE49-F238E27FC236}">
                <a16:creationId xmlns:a16="http://schemas.microsoft.com/office/drawing/2014/main" id="{9A8C76FC-76F5-35F4-979F-3D07FE147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4161" y="2878048"/>
            <a:ext cx="17240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obinson Compass Mask">
            <a:extLst>
              <a:ext uri="{FF2B5EF4-FFF2-40B4-BE49-F238E27FC236}">
                <a16:creationId xmlns:a16="http://schemas.microsoft.com/office/drawing/2014/main" id="{36D2C6F4-9B11-D97D-96B3-2EDA6EE1DC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12069" y="573462"/>
            <a:ext cx="17621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obinson Compass Mask">
            <a:extLst>
              <a:ext uri="{FF2B5EF4-FFF2-40B4-BE49-F238E27FC236}">
                <a16:creationId xmlns:a16="http://schemas.microsoft.com/office/drawing/2014/main" id="{2A82821F-BCFB-7601-BFC9-2825A85D71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21594" y="2925672"/>
            <a:ext cx="17526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AD152121-CD36-F74A-6A64-7DB76149247F}"/>
              </a:ext>
            </a:extLst>
          </p:cNvPr>
          <p:cNvSpPr/>
          <p:nvPr/>
        </p:nvSpPr>
        <p:spPr>
          <a:xfrm>
            <a:off x="7365515" y="5074456"/>
            <a:ext cx="3587931" cy="1367246"/>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519E56C6-6014-CDC2-00C2-2BB732F09789}"/>
              </a:ext>
            </a:extLst>
          </p:cNvPr>
          <p:cNvSpPr txBox="1"/>
          <p:nvPr/>
        </p:nvSpPr>
        <p:spPr>
          <a:xfrm>
            <a:off x="8078186" y="5281025"/>
            <a:ext cx="2816959" cy="954107"/>
          </a:xfrm>
          <a:prstGeom prst="rect">
            <a:avLst/>
          </a:prstGeom>
          <a:noFill/>
        </p:spPr>
        <p:txBody>
          <a:bodyPr wrap="square" rtlCol="0">
            <a:spAutoFit/>
          </a:bodyPr>
          <a:lstStyle/>
          <a:p>
            <a:r>
              <a:rPr lang="en-US" sz="2800" dirty="0">
                <a:solidFill>
                  <a:schemeClr val="tx2">
                    <a:lumMod val="50000"/>
                  </a:schemeClr>
                </a:solidFill>
                <a:latin typeface="Times New Roman" panose="02020603050405020304" pitchFamily="18" charset="0"/>
                <a:cs typeface="Times New Roman" panose="02020603050405020304" pitchFamily="18" charset="0"/>
              </a:rPr>
              <a:t>Robinson Compass Mask</a:t>
            </a: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20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3577-C795-0F82-6ED0-2D2D73936984}"/>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9E0226D-EEB1-AB2D-CC70-FC486AFF428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Index Terms</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Existing Methods</a:t>
            </a:r>
          </a:p>
          <a:p>
            <a:r>
              <a:rPr lang="en-IN" dirty="0">
                <a:latin typeface="Times New Roman" panose="02020603050405020304" pitchFamily="18" charset="0"/>
                <a:cs typeface="Times New Roman" panose="02020603050405020304" pitchFamily="18" charset="0"/>
              </a:rPr>
              <a:t>Proposed Method</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66286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2ED21-753D-66EC-556D-A26454384488}"/>
              </a:ext>
            </a:extLst>
          </p:cNvPr>
          <p:cNvSpPr>
            <a:spLocks noGrp="1"/>
          </p:cNvSpPr>
          <p:nvPr>
            <p:ph idx="1"/>
          </p:nvPr>
        </p:nvSpPr>
        <p:spPr>
          <a:xfrm>
            <a:off x="317316" y="308607"/>
            <a:ext cx="11469189" cy="6430888"/>
          </a:xfrm>
        </p:spPr>
        <p:txBody>
          <a:bodyPr/>
          <a:lstStyle/>
          <a:p>
            <a:pPr marL="0" indent="0">
              <a:buNone/>
            </a:pPr>
            <a:r>
              <a:rPr lang="en-IN" sz="2400" b="0" i="0" dirty="0">
                <a:effectLst/>
                <a:latin typeface="Times New Roman" panose="02020603050405020304" pitchFamily="18" charset="0"/>
                <a:cs typeface="Times New Roman" panose="02020603050405020304" pitchFamily="18" charset="0"/>
              </a:rPr>
              <a:t>Sample Picture               </a:t>
            </a:r>
            <a:r>
              <a:rPr lang="en-IN" sz="2000" b="0" i="0" dirty="0">
                <a:effectLst/>
                <a:latin typeface="Times New Roman" panose="02020603050405020304" pitchFamily="18" charset="0"/>
                <a:cs typeface="Times New Roman" panose="02020603050405020304" pitchFamily="18" charset="0"/>
              </a:rPr>
              <a:t>North Direction Edges    North West Direction Edges     West Direction Edges</a:t>
            </a: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r>
              <a:rPr lang="en-IN" sz="2000" b="0" i="0" dirty="0">
                <a:effectLst/>
                <a:latin typeface="Times New Roman" panose="02020603050405020304" pitchFamily="18" charset="0"/>
                <a:cs typeface="Times New Roman" panose="02020603050405020304" pitchFamily="18" charset="0"/>
              </a:rPr>
              <a:t>South West Direction Edges</a:t>
            </a:r>
            <a:r>
              <a:rPr lang="en-IN" sz="1400" b="0" i="0" dirty="0">
                <a:effectLst/>
                <a:latin typeface="Heebo" pitchFamily="2" charset="-79"/>
                <a:cs typeface="Heebo" pitchFamily="2" charset="-79"/>
              </a:rPr>
              <a:t>     </a:t>
            </a:r>
            <a:r>
              <a:rPr lang="en-IN" sz="2000" b="0" i="0" dirty="0">
                <a:effectLst/>
                <a:latin typeface="Times New Roman" panose="02020603050405020304" pitchFamily="18" charset="0"/>
                <a:cs typeface="Times New Roman" panose="02020603050405020304" pitchFamily="18" charset="0"/>
              </a:rPr>
              <a:t>South Direction Edges</a:t>
            </a:r>
            <a:r>
              <a:rPr lang="en-IN" sz="1050" b="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South East Direction Edges</a:t>
            </a:r>
            <a:r>
              <a:rPr lang="en-IN" sz="800" b="0" i="0" dirty="0">
                <a:effectLst/>
                <a:latin typeface="Heebo" pitchFamily="2" charset="-79"/>
                <a:cs typeface="Heebo" pitchFamily="2" charset="-79"/>
              </a:rPr>
              <a:t>              </a:t>
            </a:r>
            <a:r>
              <a:rPr lang="en-IN" sz="2000" b="0" i="0" dirty="0">
                <a:effectLst/>
                <a:latin typeface="Times New Roman" panose="02020603050405020304" pitchFamily="18" charset="0"/>
                <a:cs typeface="Times New Roman" panose="02020603050405020304" pitchFamily="18" charset="0"/>
              </a:rPr>
              <a:t>East Direction Edges</a:t>
            </a:r>
          </a:p>
          <a:p>
            <a:pPr marL="0" indent="0">
              <a:buNone/>
            </a:pPr>
            <a:endParaRPr lang="en-IN" sz="800" b="0" i="0" dirty="0">
              <a:effectLst/>
              <a:latin typeface="Heebo" pitchFamily="2" charset="-79"/>
              <a:cs typeface="Heebo" pitchFamily="2" charset="-79"/>
            </a:endParaRPr>
          </a:p>
          <a:p>
            <a:pPr marL="0" indent="0">
              <a:buNone/>
            </a:pPr>
            <a:endParaRPr lang="en-IN" sz="1050" b="0" i="0" dirty="0">
              <a:effectLst/>
              <a:latin typeface="Heebo" pitchFamily="2" charset="-79"/>
              <a:cs typeface="Heebo" pitchFamily="2" charset="-79"/>
            </a:endParaRPr>
          </a:p>
          <a:p>
            <a:pPr marL="0" indent="0">
              <a:buNone/>
            </a:pPr>
            <a:endParaRPr lang="en-IN" sz="1400" b="0" i="0" dirty="0">
              <a:effectLst/>
              <a:latin typeface="Heebo" pitchFamily="2" charset="-79"/>
              <a:cs typeface="Heebo" pitchFamily="2" charset="-79"/>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marL="0" indent="0">
              <a:buNone/>
            </a:pPr>
            <a:endParaRPr lang="en-IN" b="0" i="0" dirty="0">
              <a:effectLst/>
              <a:latin typeface="Heebo" pitchFamily="2" charset="-79"/>
              <a:cs typeface="Heebo" pitchFamily="2" charset="-79"/>
            </a:endParaRPr>
          </a:p>
          <a:p>
            <a:pPr marL="0" indent="0">
              <a:buNone/>
            </a:pPr>
            <a:endParaRPr lang="en-IN" b="0" i="0" dirty="0">
              <a:effectLst/>
              <a:latin typeface="Heebo" pitchFamily="2" charset="-79"/>
              <a:cs typeface="Heebo" pitchFamily="2" charset="-79"/>
            </a:endParaRPr>
          </a:p>
          <a:p>
            <a:pPr marL="0" indent="0">
              <a:buNone/>
            </a:pPr>
            <a:r>
              <a:rPr lang="en-IN" sz="2000" b="0" i="0" dirty="0">
                <a:effectLst/>
                <a:latin typeface="Times New Roman" panose="02020603050405020304" pitchFamily="18" charset="0"/>
                <a:cs typeface="Times New Roman" panose="02020603050405020304" pitchFamily="18" charset="0"/>
              </a:rPr>
              <a:t>North East Direction Edges-&gt;</a:t>
            </a:r>
            <a:r>
              <a:rPr lang="en-IN" b="0" i="0" dirty="0">
                <a:effectLst/>
                <a:latin typeface="Heebo" pitchFamily="2" charset="-79"/>
                <a:cs typeface="Heebo" pitchFamily="2" charset="-79"/>
              </a:rPr>
              <a:t> </a:t>
            </a:r>
          </a:p>
          <a:p>
            <a:pPr marL="0" indent="0">
              <a:buNone/>
            </a:pPr>
            <a:endParaRPr lang="en-IN" sz="28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2" descr="Robinson Compass Mask">
            <a:extLst>
              <a:ext uri="{FF2B5EF4-FFF2-40B4-BE49-F238E27FC236}">
                <a16:creationId xmlns:a16="http://schemas.microsoft.com/office/drawing/2014/main" id="{368D8ACF-7956-9799-63F5-9B473278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80" y="796697"/>
            <a:ext cx="1868396" cy="18247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irsch Compass Mask">
            <a:extLst>
              <a:ext uri="{FF2B5EF4-FFF2-40B4-BE49-F238E27FC236}">
                <a16:creationId xmlns:a16="http://schemas.microsoft.com/office/drawing/2014/main" id="{F8AAFFD5-D2B1-97B0-1F94-F7BCEC549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571" y="837547"/>
            <a:ext cx="1800225"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irsch Compass Mask">
            <a:extLst>
              <a:ext uri="{FF2B5EF4-FFF2-40B4-BE49-F238E27FC236}">
                <a16:creationId xmlns:a16="http://schemas.microsoft.com/office/drawing/2014/main" id="{06DF055B-FB23-A4E0-98DB-3BBCE730F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569" y="796697"/>
            <a:ext cx="17335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irsch Compass Mask">
            <a:extLst>
              <a:ext uri="{FF2B5EF4-FFF2-40B4-BE49-F238E27FC236}">
                <a16:creationId xmlns:a16="http://schemas.microsoft.com/office/drawing/2014/main" id="{939F6E8D-763A-A745-9A0D-5D4259691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3762" y="791934"/>
            <a:ext cx="17621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irsch Compass Mask">
            <a:extLst>
              <a:ext uri="{FF2B5EF4-FFF2-40B4-BE49-F238E27FC236}">
                <a16:creationId xmlns:a16="http://schemas.microsoft.com/office/drawing/2014/main" id="{5EB77816-484F-2FB0-A802-A28A80BCCC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01" y="3109563"/>
            <a:ext cx="17430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irsch Compass Mask">
            <a:extLst>
              <a:ext uri="{FF2B5EF4-FFF2-40B4-BE49-F238E27FC236}">
                <a16:creationId xmlns:a16="http://schemas.microsoft.com/office/drawing/2014/main" id="{E299F8C4-219C-6484-FC13-EB52396E6C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9571" y="3107657"/>
            <a:ext cx="17430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irsch Compass Mask">
            <a:extLst>
              <a:ext uri="{FF2B5EF4-FFF2-40B4-BE49-F238E27FC236}">
                <a16:creationId xmlns:a16="http://schemas.microsoft.com/office/drawing/2014/main" id="{25FA67AC-128C-DD49-B019-8A213DF042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7122" y="3080987"/>
            <a:ext cx="1781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irsch Compass Mask">
            <a:extLst>
              <a:ext uri="{FF2B5EF4-FFF2-40B4-BE49-F238E27FC236}">
                <a16:creationId xmlns:a16="http://schemas.microsoft.com/office/drawing/2014/main" id="{D7CF351F-2C32-3B51-F881-AE484AC1BC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5679" y="3064795"/>
            <a:ext cx="1771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Kirsch Compass Mask">
            <a:extLst>
              <a:ext uri="{FF2B5EF4-FFF2-40B4-BE49-F238E27FC236}">
                <a16:creationId xmlns:a16="http://schemas.microsoft.com/office/drawing/2014/main" id="{3CBAEE2B-443E-DB27-6B16-5AFD54E4BB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9571" y="4923576"/>
            <a:ext cx="1790700" cy="17145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5807E8DE-AC94-3276-FE36-ADF31F382934}"/>
              </a:ext>
            </a:extLst>
          </p:cNvPr>
          <p:cNvSpPr/>
          <p:nvPr/>
        </p:nvSpPr>
        <p:spPr>
          <a:xfrm>
            <a:off x="7468967" y="5302627"/>
            <a:ext cx="2882537" cy="1291013"/>
          </a:xfrm>
          <a:prstGeom prst="ellips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928AE2E-4292-EACD-0F68-37705D1F39AD}"/>
              </a:ext>
            </a:extLst>
          </p:cNvPr>
          <p:cNvSpPr txBox="1"/>
          <p:nvPr/>
        </p:nvSpPr>
        <p:spPr>
          <a:xfrm>
            <a:off x="7611291" y="5617029"/>
            <a:ext cx="2403566"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Kirsch Compass Mask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47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17585-0FE0-3188-A4C6-8D37421A39DD}"/>
              </a:ext>
            </a:extLst>
          </p:cNvPr>
          <p:cNvSpPr>
            <a:spLocks noGrp="1"/>
          </p:cNvSpPr>
          <p:nvPr>
            <p:ph type="subTitle" idx="1"/>
          </p:nvPr>
        </p:nvSpPr>
        <p:spPr>
          <a:xfrm>
            <a:off x="340659" y="358587"/>
            <a:ext cx="11447929" cy="6391837"/>
          </a:xfrm>
        </p:spPr>
        <p:txBody>
          <a:bodyPr>
            <a:normAutofit/>
          </a:bodyPr>
          <a:lstStyle/>
          <a:p>
            <a:pPr algn="l"/>
            <a:r>
              <a:rPr lang="en-IN" sz="2200" b="1" dirty="0">
                <a:latin typeface="Times New Roman" panose="02020603050405020304" pitchFamily="18" charset="0"/>
                <a:cs typeface="Times New Roman" panose="02020603050405020304" pitchFamily="18" charset="0"/>
              </a:rPr>
              <a:t>Histogram Generation Phase :</a:t>
            </a:r>
          </a:p>
          <a:p>
            <a:pPr algn="just"/>
            <a:r>
              <a:rPr lang="en-US" sz="2200" dirty="0">
                <a:latin typeface="Times New Roman" panose="02020603050405020304" pitchFamily="18" charset="0"/>
                <a:cs typeface="Times New Roman" panose="02020603050405020304" pitchFamily="18" charset="0"/>
              </a:rPr>
              <a:t>Each face is represented using LDN Histogram (LH). It contains fine to coarse information about an image, such as spots, edges, corners, and other local texture features</a:t>
            </a:r>
            <a:r>
              <a:rPr lang="en-IN"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To extract location information, first divide the LDN image into small regions </a:t>
            </a:r>
            <a:r>
              <a:rPr lang="en-IN" sz="2200" dirty="0">
                <a:latin typeface="Times New Roman" panose="02020603050405020304" pitchFamily="18" charset="0"/>
                <a:cs typeface="Times New Roman" panose="02020603050405020304" pitchFamily="18" charset="0"/>
              </a:rPr>
              <a:t>{R</a:t>
            </a:r>
            <a:r>
              <a:rPr lang="en-IN" sz="2200" baseline="30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R</a:t>
            </a:r>
            <a:r>
              <a:rPr lang="en-IN" sz="2200" baseline="30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…R</a:t>
            </a:r>
            <a:r>
              <a:rPr lang="en-IN" sz="2200" baseline="30000" dirty="0">
                <a:latin typeface="Times New Roman" panose="02020603050405020304" pitchFamily="18" charset="0"/>
                <a:cs typeface="Times New Roman" panose="02020603050405020304" pitchFamily="18" charset="0"/>
              </a:rPr>
              <a:t>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Then extract histogram H</a:t>
            </a:r>
            <a:r>
              <a:rPr lang="en-US" sz="2200" baseline="30000"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from each region R</a:t>
            </a:r>
            <a:r>
              <a:rPr lang="en-US" sz="2200" baseline="30000"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which represents minute details about local features of the face. We can divide the image into 3 × 3, 5 × 5, and 7 × 7. After obtaining a histogram from each block, concatenate these histograms which represent local features to form a global descriptor called LDN Histogram (LH).</a:t>
            </a:r>
          </a:p>
          <a:p>
            <a:pPr algn="l"/>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D10CCD-6EC4-6C6A-BD13-BDC012C08DF1}"/>
              </a:ext>
            </a:extLst>
          </p:cNvPr>
          <p:cNvPicPr>
            <a:picLocks noChangeAspect="1"/>
          </p:cNvPicPr>
          <p:nvPr/>
        </p:nvPicPr>
        <p:blipFill>
          <a:blip r:embed="rId2"/>
          <a:stretch>
            <a:fillRect/>
          </a:stretch>
        </p:blipFill>
        <p:spPr>
          <a:xfrm>
            <a:off x="657853" y="3174027"/>
            <a:ext cx="4202162" cy="3510052"/>
          </a:xfrm>
          <a:prstGeom prst="rect">
            <a:avLst/>
          </a:prstGeom>
        </p:spPr>
      </p:pic>
      <p:pic>
        <p:nvPicPr>
          <p:cNvPr id="7" name="Picture 6">
            <a:extLst>
              <a:ext uri="{FF2B5EF4-FFF2-40B4-BE49-F238E27FC236}">
                <a16:creationId xmlns:a16="http://schemas.microsoft.com/office/drawing/2014/main" id="{E3A57CD9-E00F-B90F-B0CF-A28C890A358B}"/>
              </a:ext>
            </a:extLst>
          </p:cNvPr>
          <p:cNvPicPr>
            <a:picLocks noChangeAspect="1"/>
          </p:cNvPicPr>
          <p:nvPr/>
        </p:nvPicPr>
        <p:blipFill>
          <a:blip r:embed="rId3"/>
          <a:stretch>
            <a:fillRect/>
          </a:stretch>
        </p:blipFill>
        <p:spPr>
          <a:xfrm>
            <a:off x="4903558" y="3476962"/>
            <a:ext cx="7244884" cy="2653119"/>
          </a:xfrm>
          <a:prstGeom prst="rect">
            <a:avLst/>
          </a:prstGeom>
        </p:spPr>
      </p:pic>
      <p:sp>
        <p:nvSpPr>
          <p:cNvPr id="9" name="TextBox 8">
            <a:extLst>
              <a:ext uri="{FF2B5EF4-FFF2-40B4-BE49-F238E27FC236}">
                <a16:creationId xmlns:a16="http://schemas.microsoft.com/office/drawing/2014/main" id="{5CFE6078-4C9E-289A-EEC2-A379B69A89B5}"/>
              </a:ext>
            </a:extLst>
          </p:cNvPr>
          <p:cNvSpPr txBox="1"/>
          <p:nvPr/>
        </p:nvSpPr>
        <p:spPr>
          <a:xfrm>
            <a:off x="7236806" y="6314747"/>
            <a:ext cx="2796988" cy="369332"/>
          </a:xfrm>
          <a:prstGeom prst="rect">
            <a:avLst/>
          </a:prstGeom>
          <a:noFill/>
        </p:spPr>
        <p:txBody>
          <a:bodyPr wrap="square" rtlCol="0">
            <a:spAutoFit/>
          </a:bodyPr>
          <a:lstStyle/>
          <a:p>
            <a:r>
              <a:rPr lang="en-IN" dirty="0"/>
              <a:t>Computation of LDN code</a:t>
            </a:r>
          </a:p>
        </p:txBody>
      </p:sp>
      <p:sp>
        <p:nvSpPr>
          <p:cNvPr id="10" name="TextBox 9">
            <a:extLst>
              <a:ext uri="{FF2B5EF4-FFF2-40B4-BE49-F238E27FC236}">
                <a16:creationId xmlns:a16="http://schemas.microsoft.com/office/drawing/2014/main" id="{96550E05-EB5A-279E-4128-C71CC374307C}"/>
              </a:ext>
            </a:extLst>
          </p:cNvPr>
          <p:cNvSpPr txBox="1"/>
          <p:nvPr/>
        </p:nvSpPr>
        <p:spPr>
          <a:xfrm>
            <a:off x="878541" y="6130081"/>
            <a:ext cx="1604682" cy="369332"/>
          </a:xfrm>
          <a:prstGeom prst="rect">
            <a:avLst/>
          </a:prstGeom>
          <a:noFill/>
        </p:spPr>
        <p:txBody>
          <a:bodyPr wrap="square" rtlCol="0">
            <a:spAutoFit/>
          </a:bodyPr>
          <a:lstStyle/>
          <a:p>
            <a:r>
              <a:rPr lang="en-IN" dirty="0"/>
              <a:t>LDN Histogram</a:t>
            </a:r>
          </a:p>
        </p:txBody>
      </p:sp>
    </p:spTree>
    <p:extLst>
      <p:ext uri="{BB962C8B-B14F-4D97-AF65-F5344CB8AC3E}">
        <p14:creationId xmlns:p14="http://schemas.microsoft.com/office/powerpoint/2010/main" val="3876283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9AB068-65FE-73C9-FA06-066AA60078C7}"/>
              </a:ext>
            </a:extLst>
          </p:cNvPr>
          <p:cNvSpPr>
            <a:spLocks noGrp="1"/>
          </p:cNvSpPr>
          <p:nvPr>
            <p:ph type="subTitle" idx="1"/>
          </p:nvPr>
        </p:nvSpPr>
        <p:spPr>
          <a:xfrm>
            <a:off x="1166948" y="896982"/>
            <a:ext cx="9631681" cy="4458789"/>
          </a:xfrm>
        </p:spPr>
        <p:txBody>
          <a:bodyPr>
            <a:normAutofit/>
          </a:bodyPr>
          <a:lstStyle/>
          <a:p>
            <a:pPr algn="l"/>
            <a:r>
              <a:rPr lang="en-IN" b="1" dirty="0"/>
              <a:t>Dimensionality Reduction Phase :</a:t>
            </a:r>
          </a:p>
          <a:p>
            <a:pPr algn="l"/>
            <a:r>
              <a:rPr lang="en-US" sz="2200" b="0" i="0" dirty="0">
                <a:solidFill>
                  <a:srgbClr val="292929"/>
                </a:solidFill>
                <a:effectLst/>
                <a:latin typeface="Times New Roman" panose="02020603050405020304" pitchFamily="18" charset="0"/>
                <a:cs typeface="Times New Roman" panose="02020603050405020304" pitchFamily="18" charset="0"/>
              </a:rPr>
              <a:t>Principal Component Analysis (PCA) is a Dimensionality Reduction technique that enables you to identify correlations and patterns in a dataset</a:t>
            </a:r>
            <a:r>
              <a:rPr lang="en-IN" sz="2200" b="1" i="0" dirty="0">
                <a:solidFill>
                  <a:srgbClr val="292929"/>
                </a:solidFill>
                <a:effectLst/>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pPr algn="just"/>
            <a:r>
              <a:rPr lang="en-IN" sz="2200" b="0" i="0" u="none" strike="noStrike" baseline="0" dirty="0">
                <a:latin typeface="Times New Roman" panose="02020603050405020304" pitchFamily="18" charset="0"/>
                <a:cs typeface="Times New Roman" panose="02020603050405020304" pitchFamily="18" charset="0"/>
              </a:rPr>
              <a:t>Principal components analysis (PCA) searches for k in n-dimensional orthogonal </a:t>
            </a:r>
            <a:r>
              <a:rPr lang="en-US" sz="2200" b="0" i="0" u="none" strike="noStrike" baseline="0" dirty="0">
                <a:latin typeface="Times New Roman" panose="02020603050405020304" pitchFamily="18" charset="0"/>
                <a:cs typeface="Times New Roman" panose="02020603050405020304" pitchFamily="18" charset="0"/>
              </a:rPr>
              <a:t>vectors that can be used to represent the best data, where k ≤ n. It can be applied to ordered and unordered attributes, and can also handle sparse data.</a:t>
            </a:r>
            <a:endParaRPr lang="en-IN" sz="2200" dirty="0">
              <a:latin typeface="Times New Roman" panose="02020603050405020304" pitchFamily="18" charset="0"/>
              <a:cs typeface="Times New Roman" panose="02020603050405020304" pitchFamily="18" charset="0"/>
            </a:endParaRPr>
          </a:p>
          <a:p>
            <a:pPr algn="just"/>
            <a:r>
              <a:rPr lang="en-IN" sz="2200" b="0" i="0" u="none" strike="noStrike" baseline="0" dirty="0">
                <a:latin typeface="Times New Roman" panose="02020603050405020304" pitchFamily="18" charset="0"/>
                <a:cs typeface="Times New Roman" panose="02020603050405020304" pitchFamily="18" charset="0"/>
              </a:rPr>
              <a:t>Data </a:t>
            </a:r>
            <a:r>
              <a:rPr lang="en-US" sz="2200" b="0" i="0" u="none" strike="noStrike" baseline="0" dirty="0">
                <a:latin typeface="Times New Roman" panose="02020603050405020304" pitchFamily="18" charset="0"/>
                <a:cs typeface="Times New Roman" panose="02020603050405020304" pitchFamily="18" charset="0"/>
              </a:rPr>
              <a:t>of more than two dimensions (multidimensional data) can be reduced to two dimensions in order to handle the problem. </a:t>
            </a:r>
            <a:r>
              <a:rPr lang="en-US" sz="2200" dirty="0">
                <a:latin typeface="Times New Roman" panose="02020603050405020304" pitchFamily="18" charset="0"/>
                <a:cs typeface="Times New Roman" panose="02020603050405020304" pitchFamily="18" charset="0"/>
              </a:rPr>
              <a:t>The dimensionality of LH can be reduced using PCA,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.e </a:t>
            </a:r>
            <a:r>
              <a:rPr lang="en-US" sz="2200" b="0" i="0" u="none" strike="noStrike" baseline="0" dirty="0">
                <a:latin typeface="Times New Roman" panose="02020603050405020304" pitchFamily="18" charset="0"/>
                <a:cs typeface="Times New Roman" panose="02020603050405020304" pitchFamily="18" charset="0"/>
              </a:rPr>
              <a:t>the number of bins in the LDN histogram is reduced in such a way that the most prominent features are extracted.</a:t>
            </a:r>
          </a:p>
          <a:p>
            <a:pPr algn="just"/>
            <a:endParaRPr lang="en-US" sz="2200" b="0" i="0" u="none" strike="noStrike" baseline="0"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4172535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AA3B19-BBA0-8BC5-1017-A014D7CDD694}"/>
              </a:ext>
            </a:extLst>
          </p:cNvPr>
          <p:cNvSpPr>
            <a:spLocks noGrp="1"/>
          </p:cNvSpPr>
          <p:nvPr>
            <p:ph type="subTitle" idx="1"/>
          </p:nvPr>
        </p:nvSpPr>
        <p:spPr>
          <a:xfrm>
            <a:off x="748937" y="591671"/>
            <a:ext cx="10659292" cy="5396753"/>
          </a:xfrm>
        </p:spPr>
        <p:txBody>
          <a:bodyPr/>
          <a:lstStyle/>
          <a:p>
            <a:pPr algn="l"/>
            <a:r>
              <a:rPr lang="en-IN" sz="2200" b="1" i="0" u="none" strike="noStrike" baseline="0" dirty="0">
                <a:latin typeface="Times New Roman" panose="02020603050405020304" pitchFamily="18" charset="0"/>
                <a:cs typeface="Times New Roman" panose="02020603050405020304" pitchFamily="18" charset="0"/>
              </a:rPr>
              <a:t>Facial Expression Recognition Phase</a:t>
            </a:r>
          </a:p>
          <a:p>
            <a:pPr algn="just"/>
            <a:r>
              <a:rPr lang="en-IN" sz="2200" dirty="0">
                <a:latin typeface="Times New Roman" panose="02020603050405020304" pitchFamily="18" charset="0"/>
                <a:cs typeface="Times New Roman" panose="02020603050405020304" pitchFamily="18" charset="0"/>
              </a:rPr>
              <a:t>The main objective is to compare an encoded feature vector of the test image with the feature vectors that are already trained.	</a:t>
            </a:r>
          </a:p>
          <a:p>
            <a:pPr algn="just"/>
            <a:r>
              <a:rPr lang="en-IN" sz="2200" dirty="0">
                <a:latin typeface="Times New Roman" panose="02020603050405020304" pitchFamily="18" charset="0"/>
                <a:cs typeface="Times New Roman" panose="02020603050405020304" pitchFamily="18" charset="0"/>
              </a:rPr>
              <a:t>First, train the basic 6 expressions of an individual, and when a test image is given as input, it compares the data that are already trained and returns which expression corresponds to that image.</a:t>
            </a:r>
          </a:p>
          <a:p>
            <a:pPr algn="just"/>
            <a:r>
              <a:rPr lang="en-US" sz="2200" b="0" i="0" u="none" strike="noStrike" baseline="0" dirty="0">
                <a:latin typeface="Times New Roman" panose="02020603050405020304" pitchFamily="18" charset="0"/>
                <a:cs typeface="Times New Roman" panose="02020603050405020304" pitchFamily="18" charset="0"/>
              </a:rPr>
              <a:t>This can be done with the help of the chi-square dissimilarity </a:t>
            </a:r>
            <a:r>
              <a:rPr lang="en-IN" sz="2200" b="0" i="0" u="none" strike="noStrike" baseline="0" dirty="0">
                <a:latin typeface="Times New Roman" panose="02020603050405020304" pitchFamily="18" charset="0"/>
                <a:cs typeface="Times New Roman" panose="02020603050405020304" pitchFamily="18" charset="0"/>
              </a:rPr>
              <a:t>test.</a:t>
            </a:r>
          </a:p>
          <a:p>
            <a:pPr algn="just"/>
            <a:r>
              <a:rPr lang="en-IN" sz="2200" b="0" i="0" dirty="0">
                <a:solidFill>
                  <a:srgbClr val="272C37"/>
                </a:solidFill>
                <a:effectLst/>
                <a:latin typeface="Times New Roman" panose="02020603050405020304" pitchFamily="18" charset="0"/>
                <a:cs typeface="Times New Roman" panose="02020603050405020304" pitchFamily="18" charset="0"/>
              </a:rPr>
              <a:t>Formula For Chi-Square Test:</a:t>
            </a:r>
          </a:p>
          <a:p>
            <a:pPr algn="l"/>
            <a:endParaRPr lang="en-IN" dirty="0"/>
          </a:p>
        </p:txBody>
      </p:sp>
      <p:pic>
        <p:nvPicPr>
          <p:cNvPr id="5" name="Picture 4">
            <a:extLst>
              <a:ext uri="{FF2B5EF4-FFF2-40B4-BE49-F238E27FC236}">
                <a16:creationId xmlns:a16="http://schemas.microsoft.com/office/drawing/2014/main" id="{6DE8A6FA-D99B-05A5-E061-019F7B582CCB}"/>
              </a:ext>
            </a:extLst>
          </p:cNvPr>
          <p:cNvPicPr>
            <a:picLocks noChangeAspect="1"/>
          </p:cNvPicPr>
          <p:nvPr/>
        </p:nvPicPr>
        <p:blipFill>
          <a:blip r:embed="rId2"/>
          <a:stretch>
            <a:fillRect/>
          </a:stretch>
        </p:blipFill>
        <p:spPr>
          <a:xfrm>
            <a:off x="3122155" y="3721651"/>
            <a:ext cx="2911092" cy="1082134"/>
          </a:xfrm>
          <a:prstGeom prst="rect">
            <a:avLst/>
          </a:prstGeom>
        </p:spPr>
      </p:pic>
      <p:sp>
        <p:nvSpPr>
          <p:cNvPr id="7" name="TextBox 6">
            <a:extLst>
              <a:ext uri="{FF2B5EF4-FFF2-40B4-BE49-F238E27FC236}">
                <a16:creationId xmlns:a16="http://schemas.microsoft.com/office/drawing/2014/main" id="{085C5031-84CE-9815-5AE8-D5595659C0B1}"/>
              </a:ext>
            </a:extLst>
          </p:cNvPr>
          <p:cNvSpPr txBox="1"/>
          <p:nvPr/>
        </p:nvSpPr>
        <p:spPr>
          <a:xfrm>
            <a:off x="2985247" y="4657635"/>
            <a:ext cx="6096000" cy="1200329"/>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Where</a:t>
            </a:r>
          </a:p>
          <a:p>
            <a:pPr algn="l"/>
            <a:r>
              <a:rPr lang="en-US" b="0" i="0" dirty="0">
                <a:effectLst/>
                <a:latin typeface="Times New Roman" panose="02020603050405020304" pitchFamily="18" charset="0"/>
                <a:cs typeface="Times New Roman" panose="02020603050405020304" pitchFamily="18" charset="0"/>
              </a:rPr>
              <a:t>c = Degrees of freedom</a:t>
            </a:r>
          </a:p>
          <a:p>
            <a:pPr algn="l"/>
            <a:r>
              <a:rPr lang="en-US" b="0" i="0" dirty="0">
                <a:effectLst/>
                <a:latin typeface="Times New Roman" panose="02020603050405020304" pitchFamily="18" charset="0"/>
                <a:cs typeface="Times New Roman" panose="02020603050405020304" pitchFamily="18" charset="0"/>
              </a:rPr>
              <a:t>O = Observed Value</a:t>
            </a:r>
          </a:p>
          <a:p>
            <a:pPr algn="l"/>
            <a:r>
              <a:rPr lang="en-US" b="0" i="0" dirty="0">
                <a:effectLst/>
                <a:latin typeface="Times New Roman" panose="02020603050405020304" pitchFamily="18" charset="0"/>
                <a:cs typeface="Times New Roman" panose="02020603050405020304" pitchFamily="18" charset="0"/>
              </a:rPr>
              <a:t>E = Expected Value</a:t>
            </a:r>
          </a:p>
        </p:txBody>
      </p:sp>
    </p:spTree>
    <p:extLst>
      <p:ext uri="{BB962C8B-B14F-4D97-AF65-F5344CB8AC3E}">
        <p14:creationId xmlns:p14="http://schemas.microsoft.com/office/powerpoint/2010/main" val="35252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82A5F4-81C5-3C39-33A3-21DFB520FF04}"/>
              </a:ext>
            </a:extLst>
          </p:cNvPr>
          <p:cNvSpPr>
            <a:spLocks noGrp="1"/>
          </p:cNvSpPr>
          <p:nvPr>
            <p:ph type="subTitle" idx="1"/>
          </p:nvPr>
        </p:nvSpPr>
        <p:spPr>
          <a:xfrm>
            <a:off x="1084729" y="573741"/>
            <a:ext cx="10076330" cy="5638800"/>
          </a:xfrm>
        </p:spPr>
        <p:txBody>
          <a:bodyPr/>
          <a:lstStyle/>
          <a:p>
            <a:pPr algn="l"/>
            <a:endParaRPr lang="en-US" dirty="0">
              <a:latin typeface="Times New Roman" panose="02020603050405020304" pitchFamily="18" charset="0"/>
              <a:cs typeface="Times New Roman" panose="02020603050405020304" pitchFamily="18" charset="0"/>
            </a:endParaRPr>
          </a:p>
          <a:p>
            <a:pPr algn="l"/>
            <a:r>
              <a:rPr lang="en-US" sz="2600" b="1" u="sng" dirty="0">
                <a:latin typeface="Times New Roman" panose="02020603050405020304" pitchFamily="18" charset="0"/>
                <a:cs typeface="Times New Roman" panose="02020603050405020304" pitchFamily="18" charset="0"/>
              </a:rPr>
              <a:t>Advantages</a:t>
            </a:r>
          </a:p>
          <a:p>
            <a:pPr algn="l"/>
            <a:endParaRPr lang="en-US" sz="2600" b="1" u="sng"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exhibits an average time of 8.32s for expression recognition</a:t>
            </a:r>
            <a:r>
              <a:rPr lang="en-US" dirty="0"/>
              <a:t>.</a:t>
            </a:r>
          </a:p>
          <a:p>
            <a:pPr marL="457200" indent="-457200" algn="l">
              <a:buFont typeface="Arial" panose="020B0604020202020204" pitchFamily="34" charset="0"/>
              <a:buChar char="•"/>
            </a:pPr>
            <a:r>
              <a:rPr lang="en-US" dirty="0"/>
              <a:t>LDN helps to distinguish among similar structural patterns having different intensity transitions.</a:t>
            </a:r>
          </a:p>
          <a:p>
            <a:pPr algn="l"/>
            <a:endParaRPr lang="en-US" sz="2600" b="1" u="sng" dirty="0">
              <a:latin typeface="Times New Roman" panose="02020603050405020304" pitchFamily="18" charset="0"/>
              <a:cs typeface="Times New Roman" panose="02020603050405020304" pitchFamily="18" charset="0"/>
            </a:endParaRPr>
          </a:p>
          <a:p>
            <a:pPr algn="l"/>
            <a:r>
              <a:rPr lang="en-US" sz="2600" b="1" u="sng" dirty="0">
                <a:latin typeface="Times New Roman" panose="02020603050405020304" pitchFamily="18" charset="0"/>
                <a:cs typeface="Times New Roman" panose="02020603050405020304" pitchFamily="18" charset="0"/>
              </a:rPr>
              <a:t>Disadvantages</a:t>
            </a:r>
          </a:p>
          <a:p>
            <a:pPr algn="l"/>
            <a:endParaRPr lang="en-US" sz="2600" b="1" u="sng"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drawback </a:t>
            </a:r>
            <a:r>
              <a:rPr lang="en-US" dirty="0">
                <a:latin typeface="Times New Roman" panose="02020603050405020304" pitchFamily="18" charset="0"/>
                <a:cs typeface="Times New Roman" panose="02020603050405020304" pitchFamily="18" charset="0"/>
              </a:rPr>
              <a:t>of this method is </a:t>
            </a:r>
            <a:r>
              <a:rPr lang="en-US" sz="2400" dirty="0">
                <a:latin typeface="Times New Roman" panose="02020603050405020304" pitchFamily="18" charset="0"/>
                <a:cs typeface="Times New Roman" panose="02020603050405020304" pitchFamily="18" charset="0"/>
              </a:rPr>
              <a:t>that some of the irrelevant features are also extracted which reduces the efficiency.</a:t>
            </a:r>
          </a:p>
          <a:p>
            <a:pPr marL="342900" indent="-3429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288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67ED-28B6-AB7A-71C8-DB9BEF3CA7CD}"/>
              </a:ext>
            </a:extLst>
          </p:cNvPr>
          <p:cNvSpPr>
            <a:spLocks noGrp="1"/>
          </p:cNvSpPr>
          <p:nvPr>
            <p:ph type="ctrTitle"/>
          </p:nvPr>
        </p:nvSpPr>
        <p:spPr>
          <a:xfrm>
            <a:off x="1703294" y="1503363"/>
            <a:ext cx="9144000" cy="1925637"/>
          </a:xfrm>
        </p:spPr>
        <p:txBody>
          <a:bodyPr/>
          <a:lstStyle/>
          <a:p>
            <a:r>
              <a:rPr lang="en-IN" dirty="0">
                <a:latin typeface="Times New Roman" panose="02020603050405020304" pitchFamily="18" charset="0"/>
                <a:cs typeface="Times New Roman" panose="02020603050405020304" pitchFamily="18" charset="0"/>
              </a:rPr>
              <a:t>PROPOSED METHOD</a:t>
            </a:r>
          </a:p>
        </p:txBody>
      </p:sp>
    </p:spTree>
    <p:extLst>
      <p:ext uri="{BB962C8B-B14F-4D97-AF65-F5344CB8AC3E}">
        <p14:creationId xmlns:p14="http://schemas.microsoft.com/office/powerpoint/2010/main" val="13158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25EF1-24B1-0F3B-C680-885B618F03FE}"/>
              </a:ext>
            </a:extLst>
          </p:cNvPr>
          <p:cNvSpPr>
            <a:spLocks noGrp="1"/>
          </p:cNvSpPr>
          <p:nvPr>
            <p:ph idx="1"/>
          </p:nvPr>
        </p:nvSpPr>
        <p:spPr>
          <a:xfrm>
            <a:off x="1145177" y="613058"/>
            <a:ext cx="9901646" cy="5631884"/>
          </a:xfrm>
        </p:spPr>
        <p:txBody>
          <a:bodyPr>
            <a:normAutofit/>
          </a:bodyPr>
          <a:lstStyle/>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new face descriptor Local Directional Ternary Pattern(LDTP) for facial expression recognition is introduced in this project.</a:t>
            </a:r>
          </a:p>
          <a:p>
            <a:r>
              <a:rPr lang="en-US" sz="2000" dirty="0">
                <a:latin typeface="Times New Roman" panose="02020603050405020304" pitchFamily="18" charset="0"/>
                <a:cs typeface="Times New Roman" panose="02020603050405020304" pitchFamily="18" charset="0"/>
              </a:rPr>
              <a:t>Generally, there are two main approaches to describing facial images </a:t>
            </a:r>
            <a:r>
              <a:rPr lang="en-US" sz="2000" b="1" dirty="0">
                <a:latin typeface="Times New Roman" panose="02020603050405020304" pitchFamily="18" charset="0"/>
                <a:cs typeface="Times New Roman" panose="02020603050405020304" pitchFamily="18" charset="0"/>
              </a:rPr>
              <a:t>geometric-feature-based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appearance-feature-based</a:t>
            </a:r>
            <a:r>
              <a:rPr lang="en-US" sz="2000" dirty="0">
                <a:latin typeface="Times New Roman" panose="02020603050405020304" pitchFamily="18" charset="0"/>
                <a:cs typeface="Times New Roman" panose="02020603050405020304" pitchFamily="18" charset="0"/>
              </a:rPr>
              <a:t> methods.</a:t>
            </a:r>
          </a:p>
          <a:p>
            <a:r>
              <a:rPr lang="en-US" sz="2000" dirty="0">
                <a:latin typeface="Times New Roman" panose="02020603050405020304" pitchFamily="18" charset="0"/>
                <a:cs typeface="Times New Roman" panose="02020603050405020304" pitchFamily="18" charset="0"/>
              </a:rPr>
              <a:t>The first method can describe the facial image efficiently using a few features and is </a:t>
            </a:r>
            <a:r>
              <a:rPr lang="en-US" sz="2000" b="1" dirty="0">
                <a:latin typeface="Times New Roman" panose="02020603050405020304" pitchFamily="18" charset="0"/>
                <a:cs typeface="Times New Roman" panose="02020603050405020304" pitchFamily="18" charset="0"/>
              </a:rPr>
              <a:t>invariant to the scale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rotation</a:t>
            </a:r>
            <a:r>
              <a:rPr lang="en-US" sz="2000" dirty="0">
                <a:latin typeface="Times New Roman" panose="02020603050405020304" pitchFamily="18" charset="0"/>
                <a:cs typeface="Times New Roman" panose="02020603050405020304" pitchFamily="18" charset="0"/>
              </a:rPr>
              <a:t> however the second method eradicates this problem by applying filters on the whole facial image (holistic) or some specific regions(local).</a:t>
            </a:r>
          </a:p>
          <a:p>
            <a:pPr algn="l"/>
            <a:r>
              <a:rPr lang="en-IN" sz="2000" b="0" i="0" u="none" strike="noStrike" baseline="0" dirty="0">
                <a:latin typeface="Times New Roman" panose="02020603050405020304" pitchFamily="18" charset="0"/>
                <a:cs typeface="Times New Roman" panose="02020603050405020304" pitchFamily="18" charset="0"/>
              </a:rPr>
              <a:t>In local methods Extracting edge-based local </a:t>
            </a:r>
            <a:r>
              <a:rPr lang="en-US" sz="2000" b="0" i="0" u="none" strike="noStrike" baseline="0" dirty="0">
                <a:latin typeface="Times New Roman" panose="02020603050405020304" pitchFamily="18" charset="0"/>
                <a:cs typeface="Times New Roman" panose="02020603050405020304" pitchFamily="18" charset="0"/>
              </a:rPr>
              <a:t>features in the smooth regions of the face image makes unstable patterns that are sensitive to noise and contribute negatively to the classification result in order to overcome it more spatial information about the facial features is needed.</a:t>
            </a:r>
          </a:p>
          <a:p>
            <a:pPr algn="l"/>
            <a:r>
              <a:rPr lang="en-US" sz="2000" b="0" i="0" u="none" strike="noStrike" baseline="0" dirty="0">
                <a:latin typeface="Times New Roman" panose="02020603050405020304" pitchFamily="18" charset="0"/>
                <a:cs typeface="Times New Roman" panose="02020603050405020304" pitchFamily="18" charset="0"/>
              </a:rPr>
              <a:t>To increase spatial information in the histogram representation, the number of uniform regions should be increased. However, increasing it will accumulate the sampling error for the codes with a lack of samples which will result in decreasing overall recognition performance.</a:t>
            </a:r>
          </a:p>
        </p:txBody>
      </p:sp>
    </p:spTree>
    <p:extLst>
      <p:ext uri="{BB962C8B-B14F-4D97-AF65-F5344CB8AC3E}">
        <p14:creationId xmlns:p14="http://schemas.microsoft.com/office/powerpoint/2010/main" val="2374273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930CC-0EE2-2A2A-4B5C-43807DF86DB1}"/>
              </a:ext>
            </a:extLst>
          </p:cNvPr>
          <p:cNvSpPr>
            <a:spLocks noGrp="1"/>
          </p:cNvSpPr>
          <p:nvPr>
            <p:ph idx="1"/>
          </p:nvPr>
        </p:nvSpPr>
        <p:spPr>
          <a:xfrm>
            <a:off x="635725" y="1027611"/>
            <a:ext cx="11086011" cy="5512526"/>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The performance degradation is more significant at the smooth region where no prominent and stable edge patterns exist.</a:t>
            </a:r>
          </a:p>
          <a:p>
            <a:pPr algn="l"/>
            <a:r>
              <a:rPr lang="en-US" sz="2000" b="0" i="0" u="none" strike="noStrike" baseline="0" dirty="0">
                <a:latin typeface="Times New Roman" panose="02020603050405020304" pitchFamily="18" charset="0"/>
                <a:cs typeface="Times New Roman" panose="02020603050405020304" pitchFamily="18" charset="0"/>
              </a:rPr>
              <a:t>In order to </a:t>
            </a:r>
            <a:r>
              <a:rPr lang="en-US" sz="2000" dirty="0">
                <a:latin typeface="Times New Roman" panose="02020603050405020304" pitchFamily="18" charset="0"/>
                <a:cs typeface="Times New Roman" panose="02020603050405020304" pitchFamily="18" charset="0"/>
              </a:rPr>
              <a:t>eradicate all these problems </a:t>
            </a:r>
            <a:r>
              <a:rPr lang="en-US" sz="2000" b="0" i="0" u="none" strike="noStrike" baseline="0" dirty="0">
                <a:latin typeface="Times New Roman" panose="02020603050405020304" pitchFamily="18" charset="0"/>
                <a:cs typeface="Times New Roman" panose="02020603050405020304" pitchFamily="18" charset="0"/>
              </a:rPr>
              <a:t>a new face descriptor is proposed, </a:t>
            </a:r>
            <a:r>
              <a:rPr lang="en-US" sz="2000" b="1" i="0" u="none" strike="noStrike" baseline="0" dirty="0">
                <a:latin typeface="Times New Roman" panose="02020603050405020304" pitchFamily="18" charset="0"/>
                <a:cs typeface="Times New Roman" panose="02020603050405020304" pitchFamily="18" charset="0"/>
              </a:rPr>
              <a:t>Local Directional Ternary Pattern (LDTP), </a:t>
            </a:r>
            <a:r>
              <a:rPr lang="en-US" sz="2000" b="0" i="0" u="none" strike="noStrike" baseline="0" dirty="0">
                <a:latin typeface="Times New Roman" panose="02020603050405020304" pitchFamily="18" charset="0"/>
                <a:cs typeface="Times New Roman" panose="02020603050405020304" pitchFamily="18" charset="0"/>
              </a:rPr>
              <a:t>for facial expression recognition as they give high edge responses in the boundaries of the emotion-related facial features.</a:t>
            </a:r>
          </a:p>
          <a:p>
            <a:pPr algn="l"/>
            <a:r>
              <a:rPr lang="en-US" sz="2000" dirty="0">
                <a:latin typeface="Times New Roman" panose="02020603050405020304" pitchFamily="18" charset="0"/>
                <a:cs typeface="Times New Roman" panose="02020603050405020304" pitchFamily="18" charset="0"/>
              </a:rPr>
              <a:t>The smooth regions don’t contribute to this proposed method as they got eliminated using the magnitude of edge response.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56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3BAB-767D-DBDB-EB4F-8790D681A0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Block Diagram for Facial Expression Recognition</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65D7911-5ED9-58AD-61C1-BE605222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190" y="1785257"/>
            <a:ext cx="10515599" cy="4511040"/>
          </a:xfrm>
          <a:prstGeom prst="rect">
            <a:avLst/>
          </a:prstGeom>
        </p:spPr>
      </p:pic>
    </p:spTree>
    <p:extLst>
      <p:ext uri="{BB962C8B-B14F-4D97-AF65-F5344CB8AC3E}">
        <p14:creationId xmlns:p14="http://schemas.microsoft.com/office/powerpoint/2010/main" val="388770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AB001E-FCAE-F574-0773-3287D89C9AD3}"/>
              </a:ext>
            </a:extLst>
          </p:cNvPr>
          <p:cNvPicPr>
            <a:picLocks noChangeAspect="1"/>
          </p:cNvPicPr>
          <p:nvPr/>
        </p:nvPicPr>
        <p:blipFill rotWithShape="1">
          <a:blip r:embed="rId2"/>
          <a:srcRect l="2714" t="2448" r="2214" b="14638"/>
          <a:stretch/>
        </p:blipFill>
        <p:spPr>
          <a:xfrm>
            <a:off x="452845" y="399314"/>
            <a:ext cx="11286309" cy="5122944"/>
          </a:xfrm>
          <a:prstGeom prst="rect">
            <a:avLst/>
          </a:prstGeom>
        </p:spPr>
      </p:pic>
      <p:sp>
        <p:nvSpPr>
          <p:cNvPr id="3" name="TextBox 2">
            <a:extLst>
              <a:ext uri="{FF2B5EF4-FFF2-40B4-BE49-F238E27FC236}">
                <a16:creationId xmlns:a16="http://schemas.microsoft.com/office/drawing/2014/main" id="{57C7CAA7-1C87-CB91-AE27-297A019A4786}"/>
              </a:ext>
            </a:extLst>
          </p:cNvPr>
          <p:cNvSpPr txBox="1"/>
          <p:nvPr/>
        </p:nvSpPr>
        <p:spPr>
          <a:xfrm>
            <a:off x="1174375" y="5620871"/>
            <a:ext cx="9843247"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Overall Procedure of Proposed Method for Feature </a:t>
            </a:r>
            <a:r>
              <a:rPr lang="en-IN" sz="2800" dirty="0" err="1">
                <a:latin typeface="Times New Roman" panose="02020603050405020304" pitchFamily="18" charset="0"/>
                <a:cs typeface="Times New Roman" panose="02020603050405020304" pitchFamily="18" charset="0"/>
              </a:rPr>
              <a:t>Extracion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00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99CD-592C-222D-D184-55B632B2906A}"/>
              </a:ext>
            </a:extLst>
          </p:cNvPr>
          <p:cNvSpPr>
            <a:spLocks noGrp="1"/>
          </p:cNvSpPr>
          <p:nvPr>
            <p:ph type="title"/>
          </p:nvPr>
        </p:nvSpPr>
        <p:spPr>
          <a:xfrm>
            <a:off x="716280" y="661216"/>
            <a:ext cx="10515600" cy="1325563"/>
          </a:xfrm>
        </p:spPr>
        <p:txBody>
          <a:bodyPr>
            <a:normAutofit/>
          </a:bodyPr>
          <a:lstStyle/>
          <a:p>
            <a:pPr algn="ctr"/>
            <a:r>
              <a:rPr lang="en-IN" sz="3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B39C990-A6EF-6569-6A88-42724F38DDB8}"/>
              </a:ext>
            </a:extLst>
          </p:cNvPr>
          <p:cNvSpPr>
            <a:spLocks noGrp="1"/>
          </p:cNvSpPr>
          <p:nvPr>
            <p:ph idx="1"/>
          </p:nvPr>
        </p:nvSpPr>
        <p:spPr>
          <a:xfrm>
            <a:off x="487680" y="1776550"/>
            <a:ext cx="11242766" cy="4484914"/>
          </a:xfrm>
        </p:spPr>
        <p:txBody>
          <a:bodyPr>
            <a:noAutofit/>
          </a:bodyPr>
          <a:lstStyle/>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automatic recognition of emotion has been an important field in computer vision. One of the key techniques for recognizing emotions automatically is facial expression recognition, which detects and analyses human emotions from facial images. Facial expressions can be represented by appearance changes on the face. Consequently, describing them exactly is the key issue in facial expression recognition for detecting emotions. This project proposes a new face descriptor, Local Directional Ternary Pattern (LDTP), for facial expression recognition. Motivated by the high edge responses in the boundaries of the emotion-related facial features, edge directional patterns in a face image are generated, while avoiding smooth regions (meaningless for expression recognition), by using the magnitude of the edge response. Experiments are carried out on facial expressions on the CK+ dataset. Performance analysis is performed and the results obtained are good.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10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2A25F-6D56-1513-7C0A-EFADCC8CF184}"/>
              </a:ext>
            </a:extLst>
          </p:cNvPr>
          <p:cNvSpPr>
            <a:spLocks noGrp="1"/>
          </p:cNvSpPr>
          <p:nvPr>
            <p:ph idx="1"/>
          </p:nvPr>
        </p:nvSpPr>
        <p:spPr>
          <a:xfrm>
            <a:off x="562855" y="670559"/>
            <a:ext cx="11066290" cy="4894217"/>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First extract two main edge directions as directional patterns at each local pixel and utilize them to extract a local feature only if the edge response is higher than a threshold determined from </a:t>
            </a:r>
            <a:r>
              <a:rPr lang="en-IN" sz="2000" b="0" i="0" u="none" strike="noStrike" baseline="0" dirty="0">
                <a:latin typeface="Times New Roman" panose="02020603050405020304" pitchFamily="18" charset="0"/>
                <a:cs typeface="Times New Roman" panose="02020603050405020304" pitchFamily="18" charset="0"/>
              </a:rPr>
              <a:t>experiments.</a:t>
            </a:r>
          </a:p>
          <a:p>
            <a:pPr algn="l"/>
            <a:r>
              <a:rPr lang="en-US" sz="2000" dirty="0">
                <a:latin typeface="Times New Roman" panose="02020603050405020304" pitchFamily="18" charset="0"/>
                <a:cs typeface="Times New Roman" panose="02020603050405020304" pitchFamily="18" charset="0"/>
              </a:rPr>
              <a:t>Now </a:t>
            </a:r>
            <a:r>
              <a:rPr lang="en-US" sz="2000" b="0" i="0" u="none" strike="noStrike" baseline="0" dirty="0">
                <a:latin typeface="Times New Roman" panose="02020603050405020304" pitchFamily="18" charset="0"/>
                <a:cs typeface="Times New Roman" panose="02020603050405020304" pitchFamily="18" charset="0"/>
              </a:rPr>
              <a:t>add a ternary pattern to each directional </a:t>
            </a:r>
            <a:r>
              <a:rPr lang="en-IN" sz="2000" b="0" i="0" u="none" strike="noStrike" baseline="0" dirty="0">
                <a:latin typeface="Times New Roman" panose="02020603050405020304" pitchFamily="18" charset="0"/>
                <a:cs typeface="Times New Roman" panose="02020603050405020304" pitchFamily="18" charset="0"/>
              </a:rPr>
              <a:t>pattern.</a:t>
            </a:r>
            <a:r>
              <a:rPr lang="en-US" sz="2000" b="0" i="0" u="none" strike="noStrike" baseline="0" dirty="0">
                <a:latin typeface="Times New Roman" panose="02020603050405020304" pitchFamily="18" charset="0"/>
                <a:cs typeface="Times New Roman" panose="02020603050405020304" pitchFamily="18" charset="0"/>
              </a:rPr>
              <a:t> To encode the validation and sign information of </a:t>
            </a:r>
            <a:r>
              <a:rPr lang="en-IN" sz="2000" b="0" i="0" u="none" strike="noStrike" baseline="0" dirty="0">
                <a:latin typeface="Times New Roman" panose="02020603050405020304" pitchFamily="18" charset="0"/>
                <a:cs typeface="Times New Roman" panose="02020603050405020304" pitchFamily="18" charset="0"/>
              </a:rPr>
              <a:t>an edge direction.</a:t>
            </a:r>
            <a:endParaRPr lang="en-IN"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After this method </a:t>
            </a:r>
            <a:r>
              <a:rPr lang="en-US" sz="2000" b="0" i="0" u="none" strike="noStrike" baseline="0" dirty="0">
                <a:latin typeface="Times New Roman" panose="02020603050405020304" pitchFamily="18" charset="0"/>
                <a:cs typeface="Times New Roman" panose="02020603050405020304" pitchFamily="18" charset="0"/>
              </a:rPr>
              <a:t>selects active edge patterns which have significant accumulation for histogram and positional variation among facial expressions. </a:t>
            </a:r>
          </a:p>
          <a:p>
            <a:pPr algn="l"/>
            <a:r>
              <a:rPr lang="en-US" sz="2000" b="0" i="0" u="none" strike="noStrike" baseline="0" dirty="0">
                <a:latin typeface="Times New Roman" panose="02020603050405020304" pitchFamily="18" charset="0"/>
                <a:cs typeface="Times New Roman" panose="02020603050405020304" pitchFamily="18" charset="0"/>
              </a:rPr>
              <a:t>Based on</a:t>
            </a:r>
            <a:r>
              <a:rPr lang="en-IN"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selected active edge patterns, a new coding scheme that increases spatial information while suppressing the sampling error, which results in better classification performance </a:t>
            </a:r>
            <a:r>
              <a:rPr lang="en-IN" sz="2000" b="0" i="0" u="none" strike="noStrike" baseline="0" dirty="0">
                <a:latin typeface="Times New Roman" panose="02020603050405020304" pitchFamily="18" charset="0"/>
                <a:cs typeface="Times New Roman" panose="02020603050405020304" pitchFamily="18" charset="0"/>
              </a:rPr>
              <a:t>in overall recognition.</a:t>
            </a:r>
          </a:p>
          <a:p>
            <a:pPr algn="l"/>
            <a:r>
              <a:rPr lang="en-IN" sz="2000" b="0" i="0" u="none" strike="noStrike" baseline="0" dirty="0">
                <a:latin typeface="Times New Roman" panose="02020603050405020304" pitchFamily="18" charset="0"/>
                <a:cs typeface="Times New Roman" panose="02020603050405020304" pitchFamily="18" charset="0"/>
              </a:rPr>
              <a:t>The proposed coding scheme </a:t>
            </a:r>
            <a:r>
              <a:rPr lang="en-US" sz="2000" b="0" i="0" u="none" strike="noStrike" baseline="0" dirty="0">
                <a:latin typeface="Times New Roman" panose="02020603050405020304" pitchFamily="18" charset="0"/>
                <a:cs typeface="Times New Roman" panose="02020603050405020304" pitchFamily="18" charset="0"/>
              </a:rPr>
              <a:t>assigns positional bits only to the active edge patterns with significant accumulation to get the effect of using a finer grid </a:t>
            </a:r>
            <a:r>
              <a:rPr lang="en-IN" sz="2000" b="0" i="0" u="none" strike="noStrike" baseline="0" dirty="0">
                <a:latin typeface="Times New Roman" panose="02020603050405020304" pitchFamily="18" charset="0"/>
                <a:cs typeface="Times New Roman" panose="02020603050405020304" pitchFamily="18" charset="0"/>
              </a:rPr>
              <a:t>for the selected codes which increases the overall performance </a:t>
            </a:r>
            <a:r>
              <a:rPr lang="en-US" sz="2000" b="0" i="0" u="none" strike="noStrike" baseline="0" dirty="0">
                <a:latin typeface="Times New Roman" panose="02020603050405020304" pitchFamily="18" charset="0"/>
                <a:cs typeface="Times New Roman" panose="02020603050405020304" pitchFamily="18" charset="0"/>
              </a:rPr>
              <a:t>by applying the finer grid to the active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243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0B49-0AA2-6E7A-2DD6-87EFEC23457C}"/>
              </a:ext>
            </a:extLst>
          </p:cNvPr>
          <p:cNvSpPr>
            <a:spLocks noGrp="1"/>
          </p:cNvSpPr>
          <p:nvPr>
            <p:ph type="title"/>
          </p:nvPr>
        </p:nvSpPr>
        <p:spPr>
          <a:xfrm>
            <a:off x="838200" y="365126"/>
            <a:ext cx="6450874" cy="653778"/>
          </a:xfrm>
        </p:spPr>
        <p:txBody>
          <a:bodyPr>
            <a:normAutofit/>
          </a:bodyPr>
          <a:lstStyle/>
          <a:p>
            <a:r>
              <a:rPr lang="en-US" sz="3200" u="sng" dirty="0">
                <a:latin typeface="Times New Roman" panose="02020603050405020304" pitchFamily="18" charset="0"/>
                <a:cs typeface="Times New Roman" panose="02020603050405020304" pitchFamily="18" charset="0"/>
              </a:rPr>
              <a:t>Algorithm for LDTP Code Generation</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39AADD-5B70-1F42-BABD-117050A4E94F}"/>
              </a:ext>
            </a:extLst>
          </p:cNvPr>
          <p:cNvSpPr>
            <a:spLocks noGrp="1"/>
          </p:cNvSpPr>
          <p:nvPr>
            <p:ph idx="1"/>
          </p:nvPr>
        </p:nvSpPr>
        <p:spPr>
          <a:xfrm>
            <a:off x="394447" y="1018904"/>
            <a:ext cx="11536295" cy="583909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INPUT</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Image</a:t>
            </a:r>
          </a:p>
          <a:p>
            <a:pPr marL="0" indent="0">
              <a:buNone/>
            </a:pPr>
            <a:r>
              <a:rPr lang="en-US" sz="2000" b="1" u="sng" dirty="0">
                <a:latin typeface="Times New Roman" panose="02020603050405020304" pitchFamily="18" charset="0"/>
                <a:cs typeface="Times New Roman" panose="02020603050405020304" pitchFamily="18" charset="0"/>
              </a:rPr>
              <a:t>OUTPUT</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Facial Features</a:t>
            </a:r>
          </a:p>
          <a:p>
            <a:pPr marL="0" indent="0">
              <a:buNone/>
            </a:pPr>
            <a:r>
              <a:rPr lang="en-US" sz="2000" b="1" dirty="0">
                <a:latin typeface="Times New Roman" panose="02020603050405020304" pitchFamily="18" charset="0"/>
                <a:cs typeface="Times New Roman" panose="02020603050405020304" pitchFamily="18" charset="0"/>
              </a:rPr>
              <a:t>Step-1 : </a:t>
            </a:r>
            <a:r>
              <a:rPr lang="en-US" sz="2000" dirty="0">
                <a:latin typeface="Times New Roman" panose="02020603050405020304" pitchFamily="18" charset="0"/>
                <a:cs typeface="Times New Roman" panose="02020603050405020304" pitchFamily="18" charset="0"/>
              </a:rPr>
              <a:t>Obtain Response image with the help of Robinson Compass by using convolution</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This approach adopts Robinson compass masks as an edge operator to calculate edge </a:t>
            </a:r>
            <a:r>
              <a:rPr lang="en-IN" sz="2000" b="0" i="0" u="none" strike="noStrike" baseline="0" dirty="0">
                <a:latin typeface="Times New Roman" panose="02020603050405020304" pitchFamily="18" charset="0"/>
                <a:cs typeface="Times New Roman" panose="02020603050405020304" pitchFamily="18" charset="0"/>
              </a:rPr>
              <a:t>responses efficiently to overcome the problem of changing the facial features according to the expression.</a:t>
            </a:r>
          </a:p>
          <a:p>
            <a:pPr algn="l"/>
            <a:r>
              <a:rPr lang="en-IN" sz="2000" dirty="0">
                <a:latin typeface="Times New Roman" panose="02020603050405020304" pitchFamily="18" charset="0"/>
                <a:cs typeface="Times New Roman" panose="02020603050405020304" pitchFamily="18" charset="0"/>
              </a:rPr>
              <a:t>The following are the properties of the </a:t>
            </a:r>
            <a:r>
              <a:rPr lang="en-IN" sz="2000" b="1" dirty="0">
                <a:latin typeface="Times New Roman" panose="02020603050405020304" pitchFamily="18" charset="0"/>
                <a:cs typeface="Times New Roman" panose="02020603050405020304" pitchFamily="18" charset="0"/>
              </a:rPr>
              <a:t>LDTP </a:t>
            </a:r>
          </a:p>
          <a:p>
            <a:pPr lvl="1"/>
            <a:r>
              <a:rPr lang="en-US" sz="1800" dirty="0">
                <a:latin typeface="Times New Roman" panose="02020603050405020304" pitchFamily="18" charset="0"/>
                <a:cs typeface="Times New Roman" panose="02020603050405020304" pitchFamily="18" charset="0"/>
              </a:rPr>
              <a:t>G</a:t>
            </a:r>
            <a:r>
              <a:rPr lang="en-US" sz="1800" b="0" i="0" u="none" strike="noStrike" baseline="0" dirty="0">
                <a:latin typeface="Times New Roman" panose="02020603050405020304" pitchFamily="18" charset="0"/>
                <a:cs typeface="Times New Roman" panose="02020603050405020304" pitchFamily="18" charset="0"/>
              </a:rPr>
              <a:t>radient direction</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is used for the superior representation of shapes of  the emotion-related facial features.</a:t>
            </a:r>
          </a:p>
          <a:p>
            <a:pPr lvl="1"/>
            <a:r>
              <a:rPr lang="en-US" sz="1800" b="0" i="0" u="none" strike="noStrike" baseline="0" dirty="0">
                <a:latin typeface="Times New Roman" panose="02020603050405020304" pitchFamily="18" charset="0"/>
                <a:cs typeface="Times New Roman" panose="02020603050405020304" pitchFamily="18" charset="0"/>
              </a:rPr>
              <a:t>Robinson compass mask is efficient due to its symmetry</a:t>
            </a:r>
          </a:p>
          <a:p>
            <a:pPr lvl="1"/>
            <a:r>
              <a:rPr lang="en-US" sz="1800" dirty="0">
                <a:latin typeface="Times New Roman" panose="02020603050405020304" pitchFamily="18" charset="0"/>
                <a:cs typeface="Times New Roman" panose="02020603050405020304" pitchFamily="18" charset="0"/>
              </a:rPr>
              <a:t>T</a:t>
            </a:r>
            <a:r>
              <a:rPr lang="en-US" sz="1800" b="0" i="0" u="none" strike="noStrike" baseline="0" dirty="0">
                <a:latin typeface="Times New Roman" panose="02020603050405020304" pitchFamily="18" charset="0"/>
                <a:cs typeface="Times New Roman" panose="02020603050405020304" pitchFamily="18" charset="0"/>
              </a:rPr>
              <a:t>he ternary pattern encodes edge-sign information and differentiates between edge and smooth (non-edge) regions (thus, solving the weakness of edge patterns in smooth areas).</a:t>
            </a:r>
            <a:endParaRPr lang="en-US" sz="18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4771395-06E5-6C9E-0F43-7CA7B71349B1}"/>
              </a:ext>
            </a:extLst>
          </p:cNvPr>
          <p:cNvSpPr/>
          <p:nvPr/>
        </p:nvSpPr>
        <p:spPr>
          <a:xfrm>
            <a:off x="2046516" y="2429691"/>
            <a:ext cx="2438400" cy="4354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IN" sz="1800" b="0" i="0" u="none" strike="noStrike" baseline="0" dirty="0">
                <a:latin typeface="Times New Roman" panose="02020603050405020304" pitchFamily="18" charset="0"/>
                <a:cs typeface="Times New Roman" panose="02020603050405020304" pitchFamily="18" charset="0"/>
              </a:rPr>
              <a:t>R</a:t>
            </a:r>
            <a:r>
              <a:rPr lang="en-IN" sz="1400" b="0" i="0" u="none" strike="noStrike" baseline="0" dirty="0">
                <a:latin typeface="Times New Roman" panose="02020603050405020304" pitchFamily="18" charset="0"/>
                <a:cs typeface="Times New Roman" panose="02020603050405020304" pitchFamily="18" charset="0"/>
              </a:rPr>
              <a:t>i </a:t>
            </a:r>
            <a:r>
              <a:rPr lang="en-IN" sz="1800" b="0" i="0" u="none" strike="noStrike" baseline="0" dirty="0">
                <a:latin typeface="Times New Roman" panose="02020603050405020304" pitchFamily="18" charset="0"/>
                <a:cs typeface="Times New Roman" panose="02020603050405020304" pitchFamily="18" charset="0"/>
              </a:rPr>
              <a:t>= M</a:t>
            </a:r>
            <a:r>
              <a:rPr lang="en-IN" sz="1400" b="0" i="0" u="none" strike="noStrike" baseline="0" dirty="0">
                <a:latin typeface="Times New Roman" panose="02020603050405020304" pitchFamily="18" charset="0"/>
                <a:cs typeface="Times New Roman" panose="02020603050405020304" pitchFamily="18" charset="0"/>
              </a:rPr>
              <a:t>i</a:t>
            </a:r>
            <a:r>
              <a:rPr lang="en-IN" sz="1800" b="0" i="0" u="none" strike="noStrike" baseline="0" dirty="0">
                <a:latin typeface="Times New Roman" panose="02020603050405020304" pitchFamily="18" charset="0"/>
                <a:cs typeface="Times New Roman" panose="02020603050405020304" pitchFamily="18" charset="0"/>
              </a:rPr>
              <a:t> *I,  0 &lt;=i</a:t>
            </a:r>
            <a:r>
              <a:rPr lang="en-IN" sz="1800" dirty="0">
                <a:latin typeface="Times New Roman" panose="02020603050405020304" pitchFamily="18" charset="0"/>
                <a:cs typeface="Times New Roman" panose="02020603050405020304" pitchFamily="18" charset="0"/>
              </a:rPr>
              <a:t>&lt;=</a:t>
            </a:r>
            <a:r>
              <a:rPr lang="en-IN" sz="1800" b="0" i="0" u="none" strike="noStrike" baseline="0" dirty="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6A5D58F3-0390-4549-3B6C-ABCDC679E1CB}"/>
              </a:ext>
            </a:extLst>
          </p:cNvPr>
          <p:cNvSpPr/>
          <p:nvPr/>
        </p:nvSpPr>
        <p:spPr>
          <a:xfrm>
            <a:off x="4754881" y="2560320"/>
            <a:ext cx="1010194"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A96D35C0-ED6A-21FD-1C19-D76F87366D60}"/>
              </a:ext>
            </a:extLst>
          </p:cNvPr>
          <p:cNvSpPr/>
          <p:nvPr/>
        </p:nvSpPr>
        <p:spPr>
          <a:xfrm>
            <a:off x="6121037" y="2211977"/>
            <a:ext cx="3946072" cy="1611086"/>
          </a:xfrm>
          <a:prstGeom prst="round2DiagRect">
            <a:avLst/>
          </a:prstGeom>
          <a:gradFill>
            <a:gsLst>
              <a:gs pos="0">
                <a:schemeClr val="accent1">
                  <a:lumMod val="60000"/>
                  <a:lumOff val="40000"/>
                </a:schemeClr>
              </a:gs>
              <a:gs pos="50000">
                <a:srgbClr val="00B0F0"/>
              </a:gs>
              <a:gs pos="100000">
                <a:schemeClr val="accent1">
                  <a:lumMod val="60000"/>
                  <a:lumOff val="4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‘Ri’ is the ith response image</a:t>
            </a:r>
          </a:p>
          <a:p>
            <a:r>
              <a:rPr lang="en-US" dirty="0">
                <a:latin typeface="Times New Roman" panose="02020603050405020304" pitchFamily="18" charset="0"/>
                <a:cs typeface="Times New Roman" panose="02020603050405020304" pitchFamily="18" charset="0"/>
              </a:rPr>
              <a:t>‘Mi’ is the ith Robinson compass mask</a:t>
            </a:r>
          </a:p>
          <a:p>
            <a:r>
              <a:rPr lang="en-US" dirty="0">
                <a:latin typeface="Times New Roman" panose="02020603050405020304" pitchFamily="18" charset="0"/>
                <a:cs typeface="Times New Roman" panose="02020603050405020304" pitchFamily="18" charset="0"/>
              </a:rPr>
              <a:t>‘I’ is the original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44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6719B-B8D4-55D4-B23E-0BD710C5B7BA}"/>
              </a:ext>
            </a:extLst>
          </p:cNvPr>
          <p:cNvSpPr>
            <a:spLocks noGrp="1"/>
          </p:cNvSpPr>
          <p:nvPr>
            <p:ph idx="1"/>
          </p:nvPr>
        </p:nvSpPr>
        <p:spPr>
          <a:xfrm>
            <a:off x="502024" y="358588"/>
            <a:ext cx="10851776" cy="5818375"/>
          </a:xfrm>
        </p:spPr>
        <p:txBody>
          <a:bodyPr>
            <a:normAutofit/>
          </a:bodyPr>
          <a:lstStyle/>
          <a:p>
            <a:r>
              <a:rPr lang="en-US" sz="2000" b="0" i="0" u="none" strike="noStrike" baseline="0" dirty="0">
                <a:latin typeface="Times New Roman" panose="02020603050405020304" pitchFamily="18" charset="0"/>
                <a:cs typeface="Times New Roman" panose="02020603050405020304" pitchFamily="18" charset="0"/>
              </a:rPr>
              <a:t>As </a:t>
            </a:r>
            <a:r>
              <a:rPr lang="en-IN" sz="2000" b="0" i="0" u="none" strike="noStrike" baseline="0" dirty="0">
                <a:latin typeface="Times New Roman" panose="02020603050405020304" pitchFamily="18" charset="0"/>
                <a:cs typeface="Times New Roman" panose="02020603050405020304" pitchFamily="18" charset="0"/>
              </a:rPr>
              <a:t>Robinson </a:t>
            </a:r>
            <a:r>
              <a:rPr lang="en-US" sz="2000" b="0" i="0" u="none" strike="noStrike" baseline="0" dirty="0">
                <a:latin typeface="Times New Roman" panose="02020603050405020304" pitchFamily="18" charset="0"/>
                <a:cs typeface="Times New Roman" panose="02020603050405020304" pitchFamily="18" charset="0"/>
              </a:rPr>
              <a:t>compass masks are symmetric and generate the same magnitude response with different signs in opposite directions. </a:t>
            </a:r>
            <a:r>
              <a:rPr lang="en-IN" sz="2000" b="0" i="0" u="none" strike="noStrike" baseline="0" dirty="0">
                <a:latin typeface="Times New Roman" panose="02020603050405020304" pitchFamily="18" charset="0"/>
                <a:cs typeface="Times New Roman" panose="02020603050405020304" pitchFamily="18" charset="0"/>
              </a:rPr>
              <a:t>Therefore, </a:t>
            </a:r>
            <a:r>
              <a:rPr lang="en-IN" sz="200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use only four masks from M0 to M3 to find the principal directions, which can reduce calculation time.</a:t>
            </a:r>
          </a:p>
          <a:p>
            <a:pPr algn="l"/>
            <a:r>
              <a:rPr lang="en-US" sz="2000" dirty="0">
                <a:latin typeface="Times New Roman" panose="02020603050405020304" pitchFamily="18" charset="0"/>
                <a:cs typeface="Times New Roman" panose="02020603050405020304" pitchFamily="18" charset="0"/>
              </a:rPr>
              <a:t>As the earlier studies proved the patterns with high symmetry levels o</a:t>
            </a:r>
            <a:r>
              <a:rPr lang="en-US" sz="2000" b="0" i="0" u="none" strike="noStrike" baseline="0" dirty="0">
                <a:latin typeface="Times New Roman" panose="02020603050405020304" pitchFamily="18" charset="0"/>
                <a:cs typeface="Times New Roman" panose="02020603050405020304" pitchFamily="18" charset="0"/>
              </a:rPr>
              <a:t>ccur frequently in face images so Robinson compass can accommodate it.</a:t>
            </a:r>
          </a:p>
          <a:p>
            <a:pPr algn="l"/>
            <a:r>
              <a:rPr lang="en-US" sz="2000" dirty="0">
                <a:latin typeface="Times New Roman" panose="02020603050405020304" pitchFamily="18" charset="0"/>
                <a:cs typeface="Times New Roman" panose="02020603050405020304" pitchFamily="18" charset="0"/>
              </a:rPr>
              <a:t>So, in order to form a ternary pattern </a:t>
            </a:r>
            <a:r>
              <a:rPr lang="en-IN" sz="2000" b="0" i="0" u="none" strike="noStrike" baseline="0" dirty="0">
                <a:latin typeface="Times New Roman" panose="02020603050405020304" pitchFamily="18" charset="0"/>
                <a:cs typeface="Times New Roman" panose="02020603050405020304" pitchFamily="18" charset="0"/>
              </a:rPr>
              <a:t>encoding </a:t>
            </a:r>
            <a:r>
              <a:rPr lang="en-IN" sz="2000" dirty="0">
                <a:latin typeface="Times New Roman" panose="02020603050405020304" pitchFamily="18" charset="0"/>
                <a:cs typeface="Times New Roman" panose="02020603050405020304" pitchFamily="18" charset="0"/>
              </a:rPr>
              <a:t>the symmetrical </a:t>
            </a:r>
            <a:r>
              <a:rPr lang="en-IN" sz="2000" b="0" i="0" u="none" strike="noStrike" baseline="0" dirty="0">
                <a:latin typeface="Times New Roman" panose="02020603050405020304" pitchFamily="18" charset="0"/>
                <a:cs typeface="Times New Roman" panose="02020603050405020304" pitchFamily="18" charset="0"/>
              </a:rPr>
              <a:t>representation </a:t>
            </a:r>
            <a:r>
              <a:rPr lang="en-US" sz="2000" b="0" i="0" u="none" strike="noStrike" baseline="0" dirty="0">
                <a:latin typeface="Times New Roman" panose="02020603050405020304" pitchFamily="18" charset="0"/>
                <a:cs typeface="Times New Roman" panose="02020603050405020304" pitchFamily="18" charset="0"/>
              </a:rPr>
              <a:t>by using four directional codes and the sign information.</a:t>
            </a:r>
          </a:p>
          <a:p>
            <a:r>
              <a:rPr lang="en-US" sz="2000" dirty="0">
                <a:latin typeface="Times New Roman" panose="02020603050405020304" pitchFamily="18" charset="0"/>
                <a:cs typeface="Times New Roman" panose="02020603050405020304" pitchFamily="18" charset="0"/>
              </a:rPr>
              <a:t>This method </a:t>
            </a:r>
            <a:r>
              <a:rPr lang="en-US" sz="2000" b="0" i="0" u="none" strike="noStrike" baseline="0" dirty="0">
                <a:latin typeface="Times New Roman" panose="02020603050405020304" pitchFamily="18" charset="0"/>
                <a:cs typeface="Times New Roman" panose="02020603050405020304" pitchFamily="18" charset="0"/>
              </a:rPr>
              <a:t>assigns 2 bits to encode the primary directional number, and 2 bits for the secondary one; and each directional number has 2 bits for each ternary pattern.</a:t>
            </a:r>
          </a:p>
          <a:p>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endParaRPr lang="en-US" sz="2000" b="0" i="0" u="none" strike="noStrike" baseline="0" dirty="0">
              <a:latin typeface="Times New Roman" panose="02020603050405020304" pitchFamily="18" charset="0"/>
              <a:cs typeface="Times New Roman" panose="02020603050405020304" pitchFamily="18" charset="0"/>
            </a:endParaRPr>
          </a:p>
          <a:p>
            <a:endParaRPr lang="en-US" sz="2000" b="0" i="0" u="none" strike="noStrike" baseline="0" dirty="0">
              <a:latin typeface="Times New Roman" panose="02020603050405020304" pitchFamily="18" charset="0"/>
              <a:cs typeface="Times New Roman" panose="02020603050405020304" pitchFamily="18" charset="0"/>
            </a:endParaRPr>
          </a:p>
          <a:p>
            <a:endParaRPr lang="en-IN" sz="2000" dirty="0"/>
          </a:p>
        </p:txBody>
      </p:sp>
      <p:pic>
        <p:nvPicPr>
          <p:cNvPr id="4" name="Picture 3">
            <a:extLst>
              <a:ext uri="{FF2B5EF4-FFF2-40B4-BE49-F238E27FC236}">
                <a16:creationId xmlns:a16="http://schemas.microsoft.com/office/drawing/2014/main" id="{EA6268E6-8AD7-0EAA-DECE-8FF924DE2271}"/>
              </a:ext>
            </a:extLst>
          </p:cNvPr>
          <p:cNvPicPr>
            <a:picLocks noChangeAspect="1"/>
          </p:cNvPicPr>
          <p:nvPr/>
        </p:nvPicPr>
        <p:blipFill>
          <a:blip r:embed="rId2"/>
          <a:stretch>
            <a:fillRect/>
          </a:stretch>
        </p:blipFill>
        <p:spPr>
          <a:xfrm>
            <a:off x="502024" y="3429000"/>
            <a:ext cx="10851775" cy="2644869"/>
          </a:xfrm>
          <a:prstGeom prst="rect">
            <a:avLst/>
          </a:prstGeom>
        </p:spPr>
      </p:pic>
      <p:sp>
        <p:nvSpPr>
          <p:cNvPr id="2" name="TextBox 1">
            <a:extLst>
              <a:ext uri="{FF2B5EF4-FFF2-40B4-BE49-F238E27FC236}">
                <a16:creationId xmlns:a16="http://schemas.microsoft.com/office/drawing/2014/main" id="{0DA9AED9-65D6-26E9-C4D7-A758D4E393DF}"/>
              </a:ext>
            </a:extLst>
          </p:cNvPr>
          <p:cNvSpPr txBox="1"/>
          <p:nvPr/>
        </p:nvSpPr>
        <p:spPr>
          <a:xfrm>
            <a:off x="670112" y="6139045"/>
            <a:ext cx="10851776" cy="461665"/>
          </a:xfrm>
          <a:prstGeom prst="rect">
            <a:avLst/>
          </a:prstGeom>
          <a:noFill/>
        </p:spPr>
        <p:txBody>
          <a:bodyPr wrap="square" rtlCol="0">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Robinson compass masks</a:t>
            </a:r>
            <a:endParaRPr lang="en-IN" sz="2400" b="1" dirty="0"/>
          </a:p>
        </p:txBody>
      </p:sp>
    </p:spTree>
    <p:extLst>
      <p:ext uri="{BB962C8B-B14F-4D97-AF65-F5344CB8AC3E}">
        <p14:creationId xmlns:p14="http://schemas.microsoft.com/office/powerpoint/2010/main" val="2809583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D23C0-222F-2C52-78A0-B259678758EB}"/>
              </a:ext>
            </a:extLst>
          </p:cNvPr>
          <p:cNvSpPr>
            <a:spLocks noGrp="1"/>
          </p:cNvSpPr>
          <p:nvPr>
            <p:ph idx="1"/>
          </p:nvPr>
        </p:nvSpPr>
        <p:spPr>
          <a:xfrm>
            <a:off x="537881" y="631371"/>
            <a:ext cx="11161059" cy="5733569"/>
          </a:xfrm>
        </p:spPr>
        <p:txBody>
          <a:bodyPr/>
          <a:lstStyle/>
          <a:p>
            <a:pPr marL="0" indent="0">
              <a:buNone/>
            </a:pPr>
            <a:r>
              <a:rPr lang="en-IN" sz="2000" b="1" dirty="0">
                <a:latin typeface="Times New Roman" panose="02020603050405020304" pitchFamily="18" charset="0"/>
                <a:cs typeface="Times New Roman" panose="02020603050405020304" pitchFamily="18" charset="0"/>
              </a:rPr>
              <a:t>Step-2: </a:t>
            </a:r>
            <a:r>
              <a:rPr lang="en-IN" sz="2000" dirty="0">
                <a:latin typeface="Times New Roman" panose="02020603050405020304" pitchFamily="18" charset="0"/>
                <a:cs typeface="Times New Roman" panose="02020603050405020304" pitchFamily="18" charset="0"/>
              </a:rPr>
              <a:t>Search for jth maximum absolute value Dj of the Robinson Compass mask’s.</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772703E-BDA0-4EE7-05DC-F185B2225C85}"/>
              </a:ext>
            </a:extLst>
          </p:cNvPr>
          <p:cNvPicPr>
            <a:picLocks noChangeAspect="1"/>
          </p:cNvPicPr>
          <p:nvPr/>
        </p:nvPicPr>
        <p:blipFill rotWithShape="1">
          <a:blip r:embed="rId2"/>
          <a:srcRect l="3861" b="6063"/>
          <a:stretch/>
        </p:blipFill>
        <p:spPr>
          <a:xfrm>
            <a:off x="838200" y="1606987"/>
            <a:ext cx="4328161" cy="539761"/>
          </a:xfrm>
          <a:prstGeom prst="rect">
            <a:avLst/>
          </a:prstGeom>
        </p:spPr>
      </p:pic>
      <p:sp>
        <p:nvSpPr>
          <p:cNvPr id="5" name="Arrow: Right 4">
            <a:extLst>
              <a:ext uri="{FF2B5EF4-FFF2-40B4-BE49-F238E27FC236}">
                <a16:creationId xmlns:a16="http://schemas.microsoft.com/office/drawing/2014/main" id="{83619AA4-3317-4EF0-F3BD-30A5A53001B6}"/>
              </a:ext>
            </a:extLst>
          </p:cNvPr>
          <p:cNvSpPr/>
          <p:nvPr/>
        </p:nvSpPr>
        <p:spPr>
          <a:xfrm>
            <a:off x="5299165" y="1872597"/>
            <a:ext cx="796835"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EF7F0E63-980B-E95A-E42F-0756CFC8D053}"/>
              </a:ext>
            </a:extLst>
          </p:cNvPr>
          <p:cNvSpPr/>
          <p:nvPr/>
        </p:nvSpPr>
        <p:spPr>
          <a:xfrm>
            <a:off x="6276511" y="1241225"/>
            <a:ext cx="4328160" cy="1611086"/>
          </a:xfrm>
          <a:prstGeom prst="round2DiagRect">
            <a:avLst/>
          </a:prstGeom>
          <a:gradFill>
            <a:gsLst>
              <a:gs pos="0">
                <a:schemeClr val="accent1">
                  <a:lumMod val="60000"/>
                  <a:lumOff val="40000"/>
                </a:schemeClr>
              </a:gs>
              <a:gs pos="50000">
                <a:srgbClr val="00B0F0"/>
              </a:gs>
              <a:gs pos="100000">
                <a:schemeClr val="accent1">
                  <a:lumMod val="60000"/>
                  <a:lumOff val="4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‘arg </a:t>
            </a:r>
            <a:r>
              <a:rPr lang="en-US" sz="1500"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max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an operator that returns the index i of the jth maximum value in the set.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38CD46E-F26A-F85D-0691-D17BA8DFB928}"/>
              </a:ext>
            </a:extLst>
          </p:cNvPr>
          <p:cNvPicPr>
            <a:picLocks noChangeAspect="1"/>
          </p:cNvPicPr>
          <p:nvPr/>
        </p:nvPicPr>
        <p:blipFill>
          <a:blip r:embed="rId3"/>
          <a:stretch>
            <a:fillRect/>
          </a:stretch>
        </p:blipFill>
        <p:spPr>
          <a:xfrm>
            <a:off x="1317812" y="3387973"/>
            <a:ext cx="9439579" cy="2743885"/>
          </a:xfrm>
          <a:prstGeom prst="rect">
            <a:avLst/>
          </a:prstGeom>
        </p:spPr>
      </p:pic>
    </p:spTree>
    <p:extLst>
      <p:ext uri="{BB962C8B-B14F-4D97-AF65-F5344CB8AC3E}">
        <p14:creationId xmlns:p14="http://schemas.microsoft.com/office/powerpoint/2010/main" val="2945463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F7A8AE-531F-EEDD-6F01-F18ACFADCE1C}"/>
              </a:ext>
            </a:extLst>
          </p:cNvPr>
          <p:cNvSpPr>
            <a:spLocks noGrp="1"/>
          </p:cNvSpPr>
          <p:nvPr>
            <p:ph type="subTitle" idx="1"/>
          </p:nvPr>
        </p:nvSpPr>
        <p:spPr>
          <a:xfrm>
            <a:off x="457200" y="557349"/>
            <a:ext cx="11376212" cy="5834742"/>
          </a:xfrm>
        </p:spPr>
        <p:txBody>
          <a:bodyPr>
            <a:normAutofit/>
          </a:bodyPr>
          <a:lstStyle/>
          <a:p>
            <a:pPr algn="l"/>
            <a:r>
              <a:rPr lang="en-US" sz="2000" b="1" dirty="0">
                <a:latin typeface="Times New Roman" panose="02020603050405020304" pitchFamily="18" charset="0"/>
                <a:cs typeface="Times New Roman" panose="02020603050405020304" pitchFamily="18" charset="0"/>
              </a:rPr>
              <a:t>Step-3 : </a:t>
            </a:r>
            <a:r>
              <a:rPr lang="en-US" sz="2000" dirty="0">
                <a:latin typeface="Times New Roman" panose="02020603050405020304" pitchFamily="18" charset="0"/>
                <a:cs typeface="Times New Roman" panose="02020603050405020304" pitchFamily="18" charset="0"/>
              </a:rPr>
              <a:t> Find the Ternary pattern using the formula</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 threshold divides the data only into three sections, </a:t>
            </a:r>
            <a:r>
              <a:rPr lang="en-US" sz="1800" b="1" i="0" u="none" strike="noStrike" baseline="0" dirty="0">
                <a:latin typeface="Times New Roman" panose="02020603050405020304" pitchFamily="18" charset="0"/>
                <a:cs typeface="Times New Roman" panose="02020603050405020304" pitchFamily="18" charset="0"/>
              </a:rPr>
              <a:t>upper, lower, </a:t>
            </a:r>
            <a:r>
              <a:rPr lang="en-US" sz="1800" i="0" u="none" strike="noStrike" baseline="0" dirty="0">
                <a:latin typeface="Times New Roman" panose="02020603050405020304" pitchFamily="18" charset="0"/>
                <a:cs typeface="Times New Roman" panose="02020603050405020304" pitchFamily="18" charset="0"/>
              </a:rPr>
              <a:t>and</a:t>
            </a:r>
            <a:r>
              <a:rPr lang="en-US" sz="1800" b="1" i="0" u="none" strike="noStrike" baseline="0" dirty="0">
                <a:latin typeface="Times New Roman" panose="02020603050405020304" pitchFamily="18" charset="0"/>
                <a:cs typeface="Times New Roman" panose="02020603050405020304" pitchFamily="18" charset="0"/>
              </a:rPr>
              <a:t> in between</a:t>
            </a:r>
            <a:r>
              <a:rPr lang="en-US" sz="1800" b="0" i="0" u="none" strike="noStrike" baseline="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a:t>
            </a:r>
            <a:r>
              <a:rPr lang="en-US" sz="2000" b="1" i="0" u="none" strike="noStrike" baseline="0" dirty="0">
                <a:latin typeface="Times New Roman" panose="02020603050405020304" pitchFamily="18" charset="0"/>
                <a:cs typeface="Times New Roman" panose="02020603050405020304" pitchFamily="18" charset="0"/>
              </a:rPr>
              <a:t>pper</a:t>
            </a:r>
            <a:r>
              <a:rPr lang="en-US" sz="2000" b="0" i="0" u="none" strike="noStrike" baseline="0" dirty="0">
                <a:latin typeface="Times New Roman" panose="02020603050405020304" pitchFamily="18" charset="0"/>
                <a:cs typeface="Times New Roman" panose="02020603050405020304" pitchFamily="18" charset="0"/>
              </a:rPr>
              <a:t> means a </a:t>
            </a:r>
            <a:r>
              <a:rPr lang="en-US" sz="2000" b="1" i="0" u="none" strike="noStrike" baseline="0" dirty="0">
                <a:latin typeface="Times New Roman" panose="02020603050405020304" pitchFamily="18" charset="0"/>
                <a:cs typeface="Times New Roman" panose="02020603050405020304" pitchFamily="18" charset="0"/>
              </a:rPr>
              <a:t>strong positive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lower</a:t>
            </a:r>
            <a:r>
              <a:rPr lang="en-US" sz="2000" b="0" i="0" u="none" strike="noStrike" baseline="0" dirty="0">
                <a:latin typeface="Times New Roman" panose="02020603050405020304" pitchFamily="18" charset="0"/>
                <a:cs typeface="Times New Roman" panose="02020603050405020304" pitchFamily="18" charset="0"/>
              </a:rPr>
              <a:t> means a </a:t>
            </a:r>
            <a:r>
              <a:rPr lang="en-US" sz="2000" b="0" i="1" u="none" strike="noStrike" baseline="0" dirty="0">
                <a:latin typeface="Times New Roman" panose="02020603050405020304" pitchFamily="18" charset="0"/>
                <a:cs typeface="Times New Roman" panose="02020603050405020304" pitchFamily="18" charset="0"/>
              </a:rPr>
              <a:t>negative edge </a:t>
            </a:r>
            <a:r>
              <a:rPr lang="en-US" sz="2000" b="0" i="0" u="none" strike="noStrike" baseline="0" dirty="0">
                <a:latin typeface="Times New Roman" panose="02020603050405020304" pitchFamily="18" charset="0"/>
                <a:cs typeface="Times New Roman" panose="02020603050405020304" pitchFamily="18" charset="0"/>
              </a:rPr>
              <a:t>response, whereas </a:t>
            </a:r>
            <a:r>
              <a:rPr lang="en-US" sz="2000" b="0" i="1" u="none" strike="noStrike" baseline="0" dirty="0">
                <a:latin typeface="Times New Roman" panose="02020603050405020304" pitchFamily="18" charset="0"/>
                <a:cs typeface="Times New Roman" panose="02020603050405020304" pitchFamily="18" charset="0"/>
              </a:rPr>
              <a:t>in between </a:t>
            </a:r>
            <a:r>
              <a:rPr lang="en-US" sz="2000" b="0" i="0" u="none" strike="noStrike" baseline="0" dirty="0">
                <a:latin typeface="Times New Roman" panose="02020603050405020304" pitchFamily="18" charset="0"/>
                <a:cs typeface="Times New Roman" panose="02020603050405020304" pitchFamily="18" charset="0"/>
              </a:rPr>
              <a:t>means a </a:t>
            </a:r>
            <a:r>
              <a:rPr lang="en-US" sz="2000" b="0" i="1" u="none" strike="noStrike" baseline="0" dirty="0">
                <a:latin typeface="Times New Roman" panose="02020603050405020304" pitchFamily="18" charset="0"/>
                <a:cs typeface="Times New Roman" panose="02020603050405020304" pitchFamily="18" charset="0"/>
              </a:rPr>
              <a:t>weak edge</a:t>
            </a:r>
            <a:r>
              <a:rPr lang="en-US" sz="2000" b="0" i="0" u="none" strike="noStrike" baseline="0" dirty="0">
                <a:latin typeface="Times New Roman" panose="02020603050405020304" pitchFamily="18" charset="0"/>
                <a:cs typeface="Times New Roman" panose="02020603050405020304" pitchFamily="18" charset="0"/>
              </a:rPr>
              <a:t> response.</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With this differentiation, </a:t>
            </a:r>
            <a:r>
              <a:rPr lang="en-US" sz="2000" b="0" i="0" u="none" strike="noStrike" baseline="0" dirty="0">
                <a:latin typeface="Times New Roman" panose="02020603050405020304" pitchFamily="18" charset="0"/>
                <a:cs typeface="Times New Roman" panose="02020603050405020304" pitchFamily="18" charset="0"/>
              </a:rPr>
              <a:t>it is possible to separate and keep the directional information from the edge response and ignore the directional information </a:t>
            </a:r>
            <a:r>
              <a:rPr lang="en-IN" sz="2000" b="0" i="0" u="none" strike="noStrike" baseline="0" dirty="0">
                <a:latin typeface="Times New Roman" panose="02020603050405020304" pitchFamily="18" charset="0"/>
                <a:cs typeface="Times New Roman" panose="02020603050405020304" pitchFamily="18" charset="0"/>
              </a:rPr>
              <a:t>of the smooth areas.</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If </a:t>
            </a:r>
            <a:r>
              <a:rPr lang="en-US" sz="2000" b="0" i="0" u="none" strike="noStrike" baseline="0" dirty="0">
                <a:latin typeface="Times New Roman" panose="02020603050405020304" pitchFamily="18" charset="0"/>
                <a:cs typeface="Times New Roman" panose="02020603050405020304" pitchFamily="18" charset="0"/>
              </a:rPr>
              <a:t>the ternary pattern from the first direction is 0, that means that the pixel (x; y) exists on a smooth area and therefore an empty code (0) is generated which later is being ignored.</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the ternary pattern from the second direction is 0, only the information of the first direction is meaningful and the knowledge of the second direction can be discarded.</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b="0" i="0" u="none" strike="noStrike" baseline="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952767-7317-A681-77D9-F3D429D7D0FE}"/>
              </a:ext>
            </a:extLst>
          </p:cNvPr>
          <p:cNvPicPr>
            <a:picLocks noChangeAspect="1"/>
          </p:cNvPicPr>
          <p:nvPr/>
        </p:nvPicPr>
        <p:blipFill rotWithShape="1">
          <a:blip r:embed="rId2"/>
          <a:srcRect l="4591" r="4081"/>
          <a:stretch/>
        </p:blipFill>
        <p:spPr>
          <a:xfrm>
            <a:off x="1341120" y="1206382"/>
            <a:ext cx="3396344" cy="1144430"/>
          </a:xfrm>
          <a:prstGeom prst="rect">
            <a:avLst/>
          </a:prstGeom>
        </p:spPr>
      </p:pic>
      <p:sp>
        <p:nvSpPr>
          <p:cNvPr id="6" name="Arrow: Right 5">
            <a:extLst>
              <a:ext uri="{FF2B5EF4-FFF2-40B4-BE49-F238E27FC236}">
                <a16:creationId xmlns:a16="http://schemas.microsoft.com/office/drawing/2014/main" id="{72C6D16C-3D05-E34D-6E9E-63A0653F90D3}"/>
              </a:ext>
            </a:extLst>
          </p:cNvPr>
          <p:cNvSpPr/>
          <p:nvPr/>
        </p:nvSpPr>
        <p:spPr>
          <a:xfrm>
            <a:off x="4885509" y="1663337"/>
            <a:ext cx="1210491"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Rounded 6">
            <a:extLst>
              <a:ext uri="{FF2B5EF4-FFF2-40B4-BE49-F238E27FC236}">
                <a16:creationId xmlns:a16="http://schemas.microsoft.com/office/drawing/2014/main" id="{ED3A87C7-68F9-57B9-5AA1-8D71F402B545}"/>
              </a:ext>
            </a:extLst>
          </p:cNvPr>
          <p:cNvSpPr/>
          <p:nvPr/>
        </p:nvSpPr>
        <p:spPr>
          <a:xfrm>
            <a:off x="6635931" y="955888"/>
            <a:ext cx="4328161" cy="1919995"/>
          </a:xfrm>
          <a:prstGeom prst="round2DiagRect">
            <a:avLst/>
          </a:prstGeom>
          <a:gradFill>
            <a:gsLst>
              <a:gs pos="0">
                <a:schemeClr val="accent1">
                  <a:lumMod val="60000"/>
                  <a:lumOff val="40000"/>
                </a:schemeClr>
              </a:gs>
              <a:gs pos="50000">
                <a:srgbClr val="00B0F0"/>
              </a:gs>
              <a:gs pos="100000">
                <a:schemeClr val="accent1">
                  <a:lumMod val="60000"/>
                  <a:lumOff val="4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‘Tj’ is the ternary pattern of the magnitude of the jth direction at position (x, y)</a:t>
            </a:r>
          </a:p>
          <a:p>
            <a:r>
              <a:rPr lang="en-US" dirty="0"/>
              <a:t>‘Rˆi (x, y)’ is the edge response of ˆith direction at position (x, y)</a:t>
            </a:r>
          </a:p>
          <a:p>
            <a:r>
              <a:rPr lang="en-US" dirty="0"/>
              <a:t>‘σ’ is a threshold value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61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65B8F-7C08-EBAF-261E-AB8F6CB90733}"/>
              </a:ext>
            </a:extLst>
          </p:cNvPr>
          <p:cNvSpPr>
            <a:spLocks noGrp="1"/>
          </p:cNvSpPr>
          <p:nvPr>
            <p:ph idx="1"/>
          </p:nvPr>
        </p:nvSpPr>
        <p:spPr>
          <a:xfrm>
            <a:off x="591671" y="439271"/>
            <a:ext cx="10762129" cy="5737692"/>
          </a:xfrm>
        </p:spPr>
        <p:txBody>
          <a:bodyPr/>
          <a:lstStyle/>
          <a:p>
            <a:pPr marL="0" indent="0" algn="l">
              <a:buNone/>
            </a:pPr>
            <a:r>
              <a:rPr lang="en-IN" sz="2400" b="1" dirty="0">
                <a:latin typeface="Times New Roman" panose="02020603050405020304" pitchFamily="18" charset="0"/>
                <a:cs typeface="Times New Roman" panose="02020603050405020304" pitchFamily="18" charset="0"/>
              </a:rPr>
              <a:t>Step-4 : </a:t>
            </a:r>
            <a:r>
              <a:rPr lang="en-IN" sz="2400" dirty="0">
                <a:latin typeface="Times New Roman" panose="02020603050405020304" pitchFamily="18" charset="0"/>
                <a:cs typeface="Times New Roman" panose="02020603050405020304" pitchFamily="18" charset="0"/>
              </a:rPr>
              <a:t>Compute LDTP</a:t>
            </a:r>
          </a:p>
          <a:p>
            <a:pPr marL="0" indent="0">
              <a:buNone/>
            </a:pP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 code is created by concatenating the binary form of the two principal directions and the two ternary patterns. This concatenation can be represented by the </a:t>
            </a:r>
            <a:r>
              <a:rPr lang="en-IN" sz="2000" b="0" i="0" u="none" strike="noStrike" baseline="0" dirty="0">
                <a:latin typeface="Times New Roman" panose="02020603050405020304" pitchFamily="18" charset="0"/>
                <a:cs typeface="Times New Roman" panose="02020603050405020304" pitchFamily="18" charset="0"/>
              </a:rPr>
              <a:t>following operation</a:t>
            </a:r>
          </a:p>
          <a:p>
            <a:pPr marL="0" indent="0" algn="l">
              <a:buNone/>
            </a:pPr>
            <a:endParaRPr lang="en-IN" sz="2400" b="1"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p>
            <a:pPr marL="0" indent="0" algn="l">
              <a:buNone/>
            </a:pPr>
            <a:endParaRPr lang="en-IN" sz="2800" b="1" dirty="0">
              <a:latin typeface="Times New Roman" panose="02020603050405020304" pitchFamily="18" charset="0"/>
              <a:cs typeface="Times New Roman" panose="02020603050405020304" pitchFamily="18" charset="0"/>
            </a:endParaRPr>
          </a:p>
          <a:p>
            <a:pPr algn="l"/>
            <a:r>
              <a:rPr lang="en-IN" sz="2200" b="1" dirty="0">
                <a:latin typeface="Times New Roman" panose="02020603050405020304" pitchFamily="18" charset="0"/>
                <a:cs typeface="Times New Roman" panose="02020603050405020304" pitchFamily="18" charset="0"/>
              </a:rPr>
              <a:t>Step-5 : </a:t>
            </a:r>
            <a:r>
              <a:rPr lang="en-IN" sz="2200" dirty="0">
                <a:latin typeface="Times New Roman" panose="02020603050405020304" pitchFamily="18" charset="0"/>
                <a:cs typeface="Times New Roman" panose="02020603050405020304" pitchFamily="18" charset="0"/>
              </a:rPr>
              <a:t>Compute the histogram based on the above obtained LDTP codes.</a:t>
            </a:r>
            <a:endParaRPr lang="en-IN" sz="22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4968B8-4B41-83B7-F4F0-D1C1ADE77C86}"/>
              </a:ext>
            </a:extLst>
          </p:cNvPr>
          <p:cNvPicPr>
            <a:picLocks noChangeAspect="1"/>
          </p:cNvPicPr>
          <p:nvPr/>
        </p:nvPicPr>
        <p:blipFill rotWithShape="1">
          <a:blip r:embed="rId2"/>
          <a:srcRect r="4770"/>
          <a:stretch/>
        </p:blipFill>
        <p:spPr>
          <a:xfrm>
            <a:off x="1182226" y="2377348"/>
            <a:ext cx="3396345" cy="701101"/>
          </a:xfrm>
          <a:prstGeom prst="rect">
            <a:avLst/>
          </a:prstGeom>
        </p:spPr>
      </p:pic>
      <p:sp>
        <p:nvSpPr>
          <p:cNvPr id="6" name="Arrow: Right 5">
            <a:extLst>
              <a:ext uri="{FF2B5EF4-FFF2-40B4-BE49-F238E27FC236}">
                <a16:creationId xmlns:a16="http://schemas.microsoft.com/office/drawing/2014/main" id="{31DF6E48-1134-BD42-8724-9654FD848BC4}"/>
              </a:ext>
            </a:extLst>
          </p:cNvPr>
          <p:cNvSpPr/>
          <p:nvPr/>
        </p:nvSpPr>
        <p:spPr>
          <a:xfrm>
            <a:off x="5169126" y="2475350"/>
            <a:ext cx="975360"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Rounded 6">
            <a:extLst>
              <a:ext uri="{FF2B5EF4-FFF2-40B4-BE49-F238E27FC236}">
                <a16:creationId xmlns:a16="http://schemas.microsoft.com/office/drawing/2014/main" id="{C01E9456-4DCE-26E2-7E9D-33E9B23C71F6}"/>
              </a:ext>
            </a:extLst>
          </p:cNvPr>
          <p:cNvSpPr/>
          <p:nvPr/>
        </p:nvSpPr>
        <p:spPr>
          <a:xfrm>
            <a:off x="6694715" y="1595784"/>
            <a:ext cx="4659085" cy="2011680"/>
          </a:xfrm>
          <a:prstGeom prst="round2DiagRect">
            <a:avLst/>
          </a:prstGeom>
          <a:gradFill>
            <a:gsLst>
              <a:gs pos="0">
                <a:schemeClr val="accent1">
                  <a:lumMod val="60000"/>
                  <a:lumOff val="40000"/>
                </a:schemeClr>
              </a:gs>
              <a:gs pos="50000">
                <a:srgbClr val="00B0F0"/>
              </a:gs>
              <a:gs pos="100000">
                <a:schemeClr val="accent1">
                  <a:lumMod val="40000"/>
                  <a:lumOff val="6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r>
              <a:rPr lang="en-US" dirty="0"/>
              <a:t>Where,</a:t>
            </a:r>
          </a:p>
          <a:p>
            <a:r>
              <a:rPr lang="en-US" dirty="0"/>
              <a:t>‘LDTP(x, y)’ is the code for each pixel (x, y) in the face image</a:t>
            </a:r>
          </a:p>
          <a:p>
            <a:r>
              <a:rPr lang="en-US" dirty="0"/>
              <a:t>‘D1’ and ‘D2’ are the direction number of the primary and secondary directions</a:t>
            </a:r>
          </a:p>
          <a:p>
            <a:r>
              <a:rPr lang="en-US" dirty="0"/>
              <a:t>‘T1’ and ‘T2’ are the first and second ternary patterns of the two directions</a:t>
            </a:r>
            <a:endParaRPr lang="en-IN" dirty="0"/>
          </a:p>
        </p:txBody>
      </p:sp>
    </p:spTree>
    <p:extLst>
      <p:ext uri="{BB962C8B-B14F-4D97-AF65-F5344CB8AC3E}">
        <p14:creationId xmlns:p14="http://schemas.microsoft.com/office/powerpoint/2010/main" val="1402131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C3AA5F-B531-F2B0-2136-8ACA285A8D99}"/>
              </a:ext>
            </a:extLst>
          </p:cNvPr>
          <p:cNvSpPr>
            <a:spLocks noGrp="1"/>
          </p:cNvSpPr>
          <p:nvPr>
            <p:ph type="subTitle" idx="1"/>
          </p:nvPr>
        </p:nvSpPr>
        <p:spPr>
          <a:xfrm>
            <a:off x="870857" y="957943"/>
            <a:ext cx="10249989" cy="4902926"/>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Computing the Histograms using LDTP codes use the K-Nearest Neighbor algorithm as a classifier to get the facial expressions.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f1,f2,….., </a:t>
            </a:r>
            <a:r>
              <a:rPr lang="en-US" sz="2000" dirty="0" err="1">
                <a:latin typeface="Times New Roman" panose="02020603050405020304" pitchFamily="18" charset="0"/>
                <a:cs typeface="Times New Roman" panose="02020603050405020304" pitchFamily="18" charset="0"/>
              </a:rPr>
              <a:t>fk</a:t>
            </a:r>
            <a:r>
              <a:rPr lang="en-US" sz="2000" dirty="0">
                <a:latin typeface="Times New Roman" panose="02020603050405020304" pitchFamily="18" charset="0"/>
                <a:cs typeface="Times New Roman" panose="02020603050405020304" pitchFamily="18" charset="0"/>
              </a:rPr>
              <a:t> are the feature vectors and (</a:t>
            </a:r>
            <a:r>
              <a:rPr lang="en-US" sz="2000" i="1" dirty="0">
                <a:latin typeface="Times New Roman" panose="02020603050405020304" pitchFamily="18" charset="0"/>
                <a:cs typeface="Times New Roman" panose="02020603050405020304" pitchFamily="18" charset="0"/>
              </a:rPr>
              <a:t>x, y)</a:t>
            </a:r>
            <a:r>
              <a:rPr lang="en-US" sz="2000" dirty="0">
                <a:latin typeface="Times New Roman" panose="02020603050405020304" pitchFamily="18" charset="0"/>
                <a:cs typeface="Times New Roman" panose="02020603050405020304" pitchFamily="18" charset="0"/>
              </a:rPr>
              <a:t> be the data points then by using the k-NN algorithm the distance </a:t>
            </a:r>
            <a:r>
              <a:rPr lang="en-US" sz="2000" b="0" i="0" dirty="0">
                <a:solidFill>
                  <a:srgbClr val="292929"/>
                </a:solidFill>
                <a:effectLst/>
                <a:latin typeface="Times New Roman" panose="02020603050405020304" pitchFamily="18" charset="0"/>
                <a:cs typeface="Times New Roman" panose="02020603050405020304" pitchFamily="18" charset="0"/>
              </a:rPr>
              <a:t>from the new data to all other data that is already classified </a:t>
            </a:r>
            <a:r>
              <a:rPr lang="en-US" sz="2000" dirty="0">
                <a:latin typeface="Times New Roman" panose="02020603050405020304" pitchFamily="18" charset="0"/>
                <a:cs typeface="Times New Roman" panose="02020603050405020304" pitchFamily="18" charset="0"/>
              </a:rPr>
              <a:t>is computed using the formula</a:t>
            </a: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Labelling to the new data point is given based on the nearest neighbour</a:t>
            </a: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21E594-88BF-C700-A794-B9F1F2933EA0}"/>
              </a:ext>
            </a:extLst>
          </p:cNvPr>
          <p:cNvPicPr>
            <a:picLocks noChangeAspect="1"/>
          </p:cNvPicPr>
          <p:nvPr/>
        </p:nvPicPr>
        <p:blipFill>
          <a:blip r:embed="rId2"/>
          <a:stretch>
            <a:fillRect/>
          </a:stretch>
        </p:blipFill>
        <p:spPr>
          <a:xfrm>
            <a:off x="4011552" y="2438883"/>
            <a:ext cx="3060857" cy="1587582"/>
          </a:xfrm>
          <a:prstGeom prst="rect">
            <a:avLst/>
          </a:prstGeom>
        </p:spPr>
      </p:pic>
    </p:spTree>
    <p:extLst>
      <p:ext uri="{BB962C8B-B14F-4D97-AF65-F5344CB8AC3E}">
        <p14:creationId xmlns:p14="http://schemas.microsoft.com/office/powerpoint/2010/main" val="1644830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5D551-1833-5594-667C-E8EAB38C02DE}"/>
              </a:ext>
            </a:extLst>
          </p:cNvPr>
          <p:cNvSpPr>
            <a:spLocks noGrp="1"/>
          </p:cNvSpPr>
          <p:nvPr>
            <p:ph idx="1"/>
          </p:nvPr>
        </p:nvSpPr>
        <p:spPr>
          <a:xfrm>
            <a:off x="107576" y="125506"/>
            <a:ext cx="12003742" cy="6642847"/>
          </a:xfrm>
        </p:spPr>
        <p:txBody>
          <a:bodyPr>
            <a:normAutofit/>
          </a:bodyPr>
          <a:lstStyle/>
          <a:p>
            <a:pPr algn="l"/>
            <a:endParaRPr lang="en-IN" sz="2000" dirty="0">
              <a:latin typeface="Times New Roman" panose="02020603050405020304" pitchFamily="18" charset="0"/>
              <a:cs typeface="Times New Roman" panose="02020603050405020304" pitchFamily="18" charset="0"/>
            </a:endParaRPr>
          </a:p>
          <a:p>
            <a:r>
              <a:rPr lang="en-US" sz="2000" b="0" i="0" u="none" strike="noStrike" baseline="0" dirty="0">
                <a:latin typeface="Times New Roman" panose="02020603050405020304" pitchFamily="18" charset="0"/>
                <a:cs typeface="Times New Roman" panose="02020603050405020304" pitchFamily="18" charset="0"/>
              </a:rPr>
              <a:t>As our method utilizes edge magnitudes and encodes ternary patterns to discard useless ones, it is more discriminative than existing edge-based methods which only encode </a:t>
            </a:r>
            <a:r>
              <a:rPr lang="en-IN" sz="2000" b="0" i="0" u="none" strike="noStrike" baseline="0" dirty="0">
                <a:latin typeface="Times New Roman" panose="02020603050405020304" pitchFamily="18" charset="0"/>
                <a:cs typeface="Times New Roman" panose="02020603050405020304" pitchFamily="18" charset="0"/>
              </a:rPr>
              <a:t>directions.</a:t>
            </a:r>
          </a:p>
          <a:p>
            <a:pPr algn="l"/>
            <a:r>
              <a:rPr lang="en-IN" sz="2000" dirty="0">
                <a:latin typeface="Times New Roman" panose="02020603050405020304" pitchFamily="18" charset="0"/>
                <a:cs typeface="Times New Roman" panose="02020603050405020304" pitchFamily="18" charset="0"/>
              </a:rPr>
              <a:t>From the figure it is clear that the LDNs are the same for both the image patches whereas on the other hand LDTPs are not similar</a:t>
            </a:r>
          </a:p>
        </p:txBody>
      </p:sp>
      <p:pic>
        <p:nvPicPr>
          <p:cNvPr id="7" name="Picture 6">
            <a:extLst>
              <a:ext uri="{FF2B5EF4-FFF2-40B4-BE49-F238E27FC236}">
                <a16:creationId xmlns:a16="http://schemas.microsoft.com/office/drawing/2014/main" id="{DA4C3E13-DDA6-0394-5538-214A75DB99E0}"/>
              </a:ext>
            </a:extLst>
          </p:cNvPr>
          <p:cNvPicPr>
            <a:picLocks noChangeAspect="1"/>
          </p:cNvPicPr>
          <p:nvPr/>
        </p:nvPicPr>
        <p:blipFill>
          <a:blip r:embed="rId2"/>
          <a:stretch>
            <a:fillRect/>
          </a:stretch>
        </p:blipFill>
        <p:spPr>
          <a:xfrm>
            <a:off x="2372526" y="2483222"/>
            <a:ext cx="6251521" cy="3460378"/>
          </a:xfrm>
          <a:prstGeom prst="rect">
            <a:avLst/>
          </a:prstGeom>
        </p:spPr>
      </p:pic>
    </p:spTree>
    <p:extLst>
      <p:ext uri="{BB962C8B-B14F-4D97-AF65-F5344CB8AC3E}">
        <p14:creationId xmlns:p14="http://schemas.microsoft.com/office/powerpoint/2010/main" val="3545925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B7233-9FDE-F6F3-4FBA-03BBAAD06821}"/>
              </a:ext>
            </a:extLst>
          </p:cNvPr>
          <p:cNvSpPr>
            <a:spLocks noGrp="1"/>
          </p:cNvSpPr>
          <p:nvPr>
            <p:ph idx="1"/>
          </p:nvPr>
        </p:nvSpPr>
        <p:spPr>
          <a:xfrm>
            <a:off x="394447" y="645459"/>
            <a:ext cx="11089341" cy="5531504"/>
          </a:xfrm>
        </p:spPr>
        <p:txBody>
          <a:bodyPr>
            <a:normAutofit/>
          </a:bodyPr>
          <a:lstStyle/>
          <a:p>
            <a:pPr marL="0" indent="0" algn="ctr">
              <a:buNone/>
            </a:pPr>
            <a:r>
              <a:rPr lang="en-IN" sz="2400" b="1" dirty="0">
                <a:latin typeface="Times New Roman" panose="02020603050405020304" pitchFamily="18" charset="0"/>
                <a:cs typeface="Times New Roman" panose="02020603050405020304" pitchFamily="18" charset="0"/>
              </a:rPr>
              <a:t>RESULTS AND DISCUSSIONS</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To validate the proposed method a random of 30 images from the CK+ were taken and served as input to the proposed method and calculated precision and recall.</a:t>
            </a:r>
          </a:p>
          <a:p>
            <a:r>
              <a:rPr lang="en-IN" sz="2200" dirty="0">
                <a:latin typeface="Times New Roman" panose="02020603050405020304" pitchFamily="18" charset="0"/>
                <a:cs typeface="Times New Roman" panose="02020603050405020304" pitchFamily="18" charset="0"/>
              </a:rPr>
              <a:t>The confusion matrix generated for these facial images are</a:t>
            </a:r>
          </a:p>
          <a:p>
            <a:pPr marL="0" indent="0">
              <a:buNone/>
            </a:pPr>
            <a:r>
              <a:rPr lang="en-IN" sz="18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Precision means the proportion of returned images that are positive</a:t>
            </a:r>
          </a:p>
          <a:p>
            <a:r>
              <a:rPr lang="en-US" sz="2200" dirty="0">
                <a:latin typeface="Times New Roman" panose="02020603050405020304" pitchFamily="18" charset="0"/>
                <a:cs typeface="Times New Roman" panose="02020603050405020304" pitchFamily="18" charset="0"/>
              </a:rPr>
              <a:t>Precision is computed as ‘‘</a:t>
            </a:r>
            <a:r>
              <a:rPr lang="en-US" sz="2200" b="1" dirty="0">
                <a:latin typeface="Times New Roman" panose="02020603050405020304" pitchFamily="18" charset="0"/>
                <a:cs typeface="Times New Roman" panose="02020603050405020304" pitchFamily="18" charset="0"/>
              </a:rPr>
              <a:t>the number of correct positive predictions (TP) divided by the total number of positive predictions (TP + FP</a:t>
            </a:r>
            <a:r>
              <a:rPr lang="en-US" sz="2200" dirty="0">
                <a:latin typeface="Times New Roman" panose="02020603050405020304" pitchFamily="18" charset="0"/>
                <a:cs typeface="Times New Roman" panose="02020603050405020304" pitchFamily="18" charset="0"/>
              </a:rPr>
              <a:t>)’’. Precision is also known as a positive predictive value.</a:t>
            </a:r>
          </a:p>
          <a:p>
            <a:pPr marL="0" indent="0" algn="ctr">
              <a:buNone/>
            </a:pPr>
            <a:r>
              <a:rPr lang="en-US" sz="2200" b="1" dirty="0">
                <a:latin typeface="Times New Roman" panose="02020603050405020304" pitchFamily="18" charset="0"/>
                <a:cs typeface="Times New Roman" panose="02020603050405020304" pitchFamily="18" charset="0"/>
              </a:rPr>
              <a:t>Precision= (TP) / (TP+FP)</a:t>
            </a:r>
          </a:p>
          <a:p>
            <a:r>
              <a:rPr lang="en-IN" sz="2200" dirty="0">
                <a:latin typeface="Times New Roman" panose="02020603050405020304" pitchFamily="18" charset="0"/>
                <a:cs typeface="Times New Roman" panose="02020603050405020304" pitchFamily="18" charset="0"/>
              </a:rPr>
              <a:t>Precision from the above confusion matrix is </a:t>
            </a:r>
            <a:r>
              <a:rPr lang="en-IN" sz="2200" b="1" dirty="0">
                <a:latin typeface="Times New Roman" panose="02020603050405020304" pitchFamily="18" charset="0"/>
                <a:cs typeface="Times New Roman" panose="02020603050405020304" pitchFamily="18" charset="0"/>
              </a:rPr>
              <a:t>75.0 Precent</a:t>
            </a:r>
          </a:p>
          <a:p>
            <a:endParaRPr lang="en-IN"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EF8BD95F-5D6B-9097-09EF-D76E49DC03A2}"/>
              </a:ext>
            </a:extLst>
          </p:cNvPr>
          <p:cNvGraphicFramePr>
            <a:graphicFrameLocks noGrp="1"/>
          </p:cNvGraphicFramePr>
          <p:nvPr>
            <p:extLst>
              <p:ext uri="{D42A27DB-BD31-4B8C-83A1-F6EECF244321}">
                <p14:modId xmlns:p14="http://schemas.microsoft.com/office/powerpoint/2010/main" val="2963277649"/>
              </p:ext>
            </p:extLst>
          </p:nvPr>
        </p:nvGraphicFramePr>
        <p:xfrm>
          <a:off x="1875117" y="2235895"/>
          <a:ext cx="8128000" cy="731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26247337"/>
                    </a:ext>
                  </a:extLst>
                </a:gridCol>
                <a:gridCol w="4064000">
                  <a:extLst>
                    <a:ext uri="{9D8B030D-6E8A-4147-A177-3AD203B41FA5}">
                      <a16:colId xmlns:a16="http://schemas.microsoft.com/office/drawing/2014/main" val="1216758048"/>
                    </a:ext>
                  </a:extLst>
                </a:gridCol>
              </a:tblGrid>
              <a:tr h="363120">
                <a:tc>
                  <a:txBody>
                    <a:bodyPr/>
                    <a:lstStyle/>
                    <a:p>
                      <a:pPr algn="ctr"/>
                      <a:r>
                        <a:rPr lang="en-IN" dirty="0">
                          <a:solidFill>
                            <a:schemeClr val="tx1"/>
                          </a:solidFill>
                        </a:rPr>
                        <a:t>9 (TP)</a:t>
                      </a:r>
                    </a:p>
                  </a:txBody>
                  <a:tcPr/>
                </a:tc>
                <a:tc>
                  <a:txBody>
                    <a:bodyPr/>
                    <a:lstStyle/>
                    <a:p>
                      <a:pPr algn="ctr"/>
                      <a:r>
                        <a:rPr lang="en-IN" dirty="0">
                          <a:solidFill>
                            <a:schemeClr val="tx1"/>
                          </a:solidFill>
                        </a:rPr>
                        <a:t>3 (FP)</a:t>
                      </a:r>
                    </a:p>
                  </a:txBody>
                  <a:tcPr/>
                </a:tc>
                <a:extLst>
                  <a:ext uri="{0D108BD9-81ED-4DB2-BD59-A6C34878D82A}">
                    <a16:rowId xmlns:a16="http://schemas.microsoft.com/office/drawing/2014/main" val="1188808586"/>
                  </a:ext>
                </a:extLst>
              </a:tr>
              <a:tr h="363120">
                <a:tc>
                  <a:txBody>
                    <a:bodyPr/>
                    <a:lstStyle/>
                    <a:p>
                      <a:pPr algn="ctr"/>
                      <a:r>
                        <a:rPr lang="en-IN" dirty="0"/>
                        <a:t>1 (FN)</a:t>
                      </a:r>
                    </a:p>
                  </a:txBody>
                  <a:tcPr/>
                </a:tc>
                <a:tc>
                  <a:txBody>
                    <a:bodyPr/>
                    <a:lstStyle/>
                    <a:p>
                      <a:pPr algn="ctr"/>
                      <a:r>
                        <a:rPr lang="en-IN" dirty="0"/>
                        <a:t>17 (TN)</a:t>
                      </a:r>
                    </a:p>
                  </a:txBody>
                  <a:tcPr/>
                </a:tc>
                <a:extLst>
                  <a:ext uri="{0D108BD9-81ED-4DB2-BD59-A6C34878D82A}">
                    <a16:rowId xmlns:a16="http://schemas.microsoft.com/office/drawing/2014/main" val="2871126787"/>
                  </a:ext>
                </a:extLst>
              </a:tr>
            </a:tbl>
          </a:graphicData>
        </a:graphic>
      </p:graphicFrame>
    </p:spTree>
    <p:extLst>
      <p:ext uri="{BB962C8B-B14F-4D97-AF65-F5344CB8AC3E}">
        <p14:creationId xmlns:p14="http://schemas.microsoft.com/office/powerpoint/2010/main" val="2443480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5003F-2528-CC6B-4F4E-8C53E7110600}"/>
              </a:ext>
            </a:extLst>
          </p:cNvPr>
          <p:cNvSpPr>
            <a:spLocks noGrp="1"/>
          </p:cNvSpPr>
          <p:nvPr>
            <p:ph idx="1"/>
          </p:nvPr>
        </p:nvSpPr>
        <p:spPr>
          <a:xfrm>
            <a:off x="448235" y="959225"/>
            <a:ext cx="11161059" cy="4598894"/>
          </a:xfrm>
        </p:spPr>
        <p:txBody>
          <a:bodyPr>
            <a:normAutofit/>
          </a:bodyPr>
          <a:lstStyle/>
          <a:p>
            <a:r>
              <a:rPr lang="en-IN" sz="2200" dirty="0">
                <a:latin typeface="Times New Roman" panose="02020603050405020304" pitchFamily="18" charset="0"/>
                <a:cs typeface="Times New Roman" panose="02020603050405020304" pitchFamily="18" charset="0"/>
              </a:rPr>
              <a:t>Recall is defined as a Portion of positive images that are returned</a:t>
            </a:r>
          </a:p>
          <a:p>
            <a:r>
              <a:rPr lang="en-US" sz="2200" dirty="0">
                <a:latin typeface="Times New Roman" panose="02020603050405020304" pitchFamily="18" charset="0"/>
                <a:cs typeface="Times New Roman" panose="02020603050405020304" pitchFamily="18" charset="0"/>
              </a:rPr>
              <a:t>Recall is computed as ‘‘</a:t>
            </a:r>
            <a:r>
              <a:rPr lang="en-US" sz="2200" b="1" dirty="0">
                <a:latin typeface="Times New Roman" panose="02020603050405020304" pitchFamily="18" charset="0"/>
                <a:cs typeface="Times New Roman" panose="02020603050405020304" pitchFamily="18" charset="0"/>
              </a:rPr>
              <a:t>the number of correct positive predictions (TP) divided by the total number of positives (P)</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Recall is also known as the true positive rate or sensitivity.</a:t>
            </a:r>
          </a:p>
          <a:p>
            <a:pPr marL="0" indent="0" algn="ctr">
              <a:buNone/>
            </a:pPr>
            <a:r>
              <a:rPr lang="en-US" sz="2200" b="1" dirty="0">
                <a:latin typeface="Times New Roman" panose="02020603050405020304" pitchFamily="18" charset="0"/>
                <a:cs typeface="Times New Roman" panose="02020603050405020304" pitchFamily="18" charset="0"/>
              </a:rPr>
              <a:t>Recall = TP / (TP + FN)</a:t>
            </a:r>
          </a:p>
          <a:p>
            <a:r>
              <a:rPr lang="en-US" sz="2200" dirty="0">
                <a:latin typeface="Times New Roman" panose="02020603050405020304" pitchFamily="18" charset="0"/>
                <a:cs typeface="Times New Roman" panose="02020603050405020304" pitchFamily="18" charset="0"/>
              </a:rPr>
              <a:t>Recall for the confusion matrix that is generated is </a:t>
            </a:r>
            <a:r>
              <a:rPr lang="en-US" sz="2200" b="1" dirty="0">
                <a:latin typeface="Times New Roman" panose="02020603050405020304" pitchFamily="18" charset="0"/>
                <a:cs typeface="Times New Roman" panose="02020603050405020304" pitchFamily="18" charset="0"/>
              </a:rPr>
              <a:t>90 Percent</a:t>
            </a:r>
          </a:p>
          <a:p>
            <a:r>
              <a:rPr lang="en-US" sz="2200" dirty="0">
                <a:latin typeface="Times New Roman" panose="02020603050405020304" pitchFamily="18" charset="0"/>
                <a:cs typeface="Times New Roman" panose="02020603050405020304" pitchFamily="18" charset="0"/>
              </a:rPr>
              <a:t>Accuracy is computed as ‘‘the total number of correct predictions, True Positive (TP)+True Negative (TN) divided by the total number of a dataset Positive (P)+Negative (N)’’.</a:t>
            </a:r>
          </a:p>
          <a:p>
            <a:pPr marL="0" indent="0" algn="ctr">
              <a:buNone/>
            </a:pPr>
            <a:r>
              <a:rPr lang="en-US" sz="2200" b="1" dirty="0">
                <a:latin typeface="Times New Roman" panose="02020603050405020304" pitchFamily="18" charset="0"/>
                <a:cs typeface="Times New Roman" panose="02020603050405020304" pitchFamily="18" charset="0"/>
              </a:rPr>
              <a:t>Accuracy= (TP+TN) / ( TP+TN+FP+FN).</a:t>
            </a:r>
          </a:p>
          <a:p>
            <a:r>
              <a:rPr lang="en-US" sz="2200" dirty="0">
                <a:latin typeface="Times New Roman" panose="02020603050405020304" pitchFamily="18" charset="0"/>
                <a:cs typeface="Times New Roman" panose="02020603050405020304" pitchFamily="18" charset="0"/>
              </a:rPr>
              <a:t>The Overall Accuracy of the proposed method is </a:t>
            </a:r>
            <a:r>
              <a:rPr lang="en-US" sz="2200" b="1" dirty="0">
                <a:latin typeface="Times New Roman" panose="02020603050405020304" pitchFamily="18" charset="0"/>
                <a:cs typeface="Times New Roman" panose="02020603050405020304" pitchFamily="18" charset="0"/>
              </a:rPr>
              <a:t>86 Percent</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4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9CE9-E65A-F1DA-AFBA-DB9E4B78175C}"/>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Key Words</a:t>
            </a:r>
          </a:p>
        </p:txBody>
      </p:sp>
      <p:sp>
        <p:nvSpPr>
          <p:cNvPr id="3" name="Content Placeholder 2">
            <a:extLst>
              <a:ext uri="{FF2B5EF4-FFF2-40B4-BE49-F238E27FC236}">
                <a16:creationId xmlns:a16="http://schemas.microsoft.com/office/drawing/2014/main" id="{C7DC7EFA-4A78-E938-8BB7-4F72D3222BBF}"/>
              </a:ext>
            </a:extLst>
          </p:cNvPr>
          <p:cNvSpPr>
            <a:spLocks noGrp="1"/>
          </p:cNvSpPr>
          <p:nvPr>
            <p:ph idx="1"/>
          </p:nvPr>
        </p:nvSpPr>
        <p:spPr/>
        <p:txBody>
          <a:bodyPr>
            <a:normAutofit/>
          </a:bodyPr>
          <a:lstStyle/>
          <a:p>
            <a:r>
              <a:rPr lang="en-IN" b="1" dirty="0"/>
              <a:t>Face Descriptor</a:t>
            </a:r>
          </a:p>
          <a:p>
            <a:pPr marL="457200" lvl="1" indent="0" algn="just">
              <a:buNone/>
            </a:pPr>
            <a:r>
              <a:rPr lang="en-US" dirty="0">
                <a:latin typeface="Times New Roman" panose="02020603050405020304" pitchFamily="18" charset="0"/>
                <a:cs typeface="Times New Roman" panose="02020603050405020304" pitchFamily="18" charset="0"/>
              </a:rPr>
              <a:t>The system will assess the shape, and proportion of parameters on the user's face, such as the gap between the user's eyes, nose, mouth, ears, and jaw, as well as the scale of the user's eyes, mouth, and other facial expressions based on the information stored prior in the database.</a:t>
            </a:r>
          </a:p>
          <a:p>
            <a:pPr algn="just"/>
            <a:r>
              <a:rPr lang="en-US" b="1" dirty="0"/>
              <a:t>Local Pattern</a:t>
            </a:r>
          </a:p>
          <a:p>
            <a:pPr marL="457200" lvl="1" indent="0" algn="just">
              <a:buNone/>
            </a:pPr>
            <a:r>
              <a:rPr lang="en-US" b="0" i="0" dirty="0">
                <a:solidFill>
                  <a:srgbClr val="202124"/>
                </a:solidFill>
                <a:effectLst/>
                <a:latin typeface="Times New Roman" panose="02020603050405020304" pitchFamily="18" charset="0"/>
                <a:cs typeface="Times New Roman" panose="02020603050405020304" pitchFamily="18" charset="0"/>
              </a:rPr>
              <a:t>A local pattern </a:t>
            </a:r>
            <a:r>
              <a:rPr lang="en-US" b="1" i="0" dirty="0">
                <a:solidFill>
                  <a:srgbClr val="202124"/>
                </a:solidFill>
                <a:effectLst/>
                <a:latin typeface="Times New Roman" panose="02020603050405020304" pitchFamily="18" charset="0"/>
                <a:cs typeface="Times New Roman" panose="02020603050405020304" pitchFamily="18" charset="0"/>
              </a:rPr>
              <a:t>considers the variations of the subregion in an image, which is also called a micropattern.</a:t>
            </a:r>
            <a:endParaRPr lang="en-US" dirty="0"/>
          </a:p>
        </p:txBody>
      </p:sp>
    </p:spTree>
    <p:extLst>
      <p:ext uri="{BB962C8B-B14F-4D97-AF65-F5344CB8AC3E}">
        <p14:creationId xmlns:p14="http://schemas.microsoft.com/office/powerpoint/2010/main" val="191680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A7366-DFE4-295F-E67B-2260BB3FB2F3}"/>
              </a:ext>
            </a:extLst>
          </p:cNvPr>
          <p:cNvSpPr>
            <a:spLocks noGrp="1"/>
          </p:cNvSpPr>
          <p:nvPr>
            <p:ph idx="1"/>
          </p:nvPr>
        </p:nvSpPr>
        <p:spPr>
          <a:xfrm>
            <a:off x="358589" y="403412"/>
            <a:ext cx="10995212" cy="5773551"/>
          </a:xfrm>
        </p:spPr>
        <p:txBody>
          <a:bodyPr>
            <a:normAutofit fontScale="92500"/>
          </a:bodyPr>
          <a:lstStyle/>
          <a:p>
            <a:pPr marL="457200" lvl="1" indent="0" algn="ctr">
              <a:buNone/>
            </a:pPr>
            <a:r>
              <a:rPr lang="en-IN" sz="2000" b="0" i="0" dirty="0">
                <a:solidFill>
                  <a:srgbClr val="212121"/>
                </a:solidFill>
                <a:effectLst/>
                <a:latin typeface="Courier New" panose="02070309020205020404" pitchFamily="49" charset="0"/>
              </a:rPr>
              <a:t>	</a:t>
            </a:r>
            <a:r>
              <a:rPr lang="en-IN" sz="2600" b="1" i="0" dirty="0">
                <a:solidFill>
                  <a:srgbClr val="212121"/>
                </a:solidFill>
                <a:effectLst/>
                <a:latin typeface="Times New Roman" panose="02020603050405020304" pitchFamily="18" charset="0"/>
                <a:cs typeface="Times New Roman" panose="02020603050405020304" pitchFamily="18" charset="0"/>
              </a:rPr>
              <a:t>OUTPUT</a:t>
            </a:r>
          </a:p>
          <a:p>
            <a:pPr marL="457200" lvl="1" indent="0">
              <a:buNone/>
            </a:pPr>
            <a:endParaRPr lang="en-IN" sz="2000" dirty="0">
              <a:solidFill>
                <a:srgbClr val="212121"/>
              </a:solidFill>
              <a:latin typeface="Courier New" panose="02070309020205020404" pitchFamily="49" charset="0"/>
            </a:endParaRPr>
          </a:p>
          <a:p>
            <a:pPr marL="457200" lvl="1" indent="0">
              <a:buNone/>
            </a:pPr>
            <a:endParaRPr lang="en-IN" sz="2000" b="0" i="0" dirty="0">
              <a:solidFill>
                <a:srgbClr val="212121"/>
              </a:solidFill>
              <a:effectLst/>
              <a:latin typeface="Courier New" panose="02070309020205020404" pitchFamily="49" charset="0"/>
            </a:endParaRPr>
          </a:p>
          <a:p>
            <a:pPr marL="457200" lvl="1" indent="0">
              <a:buNone/>
            </a:pPr>
            <a:endParaRPr lang="en-IN" sz="2000" dirty="0">
              <a:solidFill>
                <a:srgbClr val="212121"/>
              </a:solidFill>
              <a:latin typeface="Courier New" panose="02070309020205020404" pitchFamily="49" charset="0"/>
            </a:endParaRPr>
          </a:p>
          <a:p>
            <a:pPr marL="457200" lvl="1" indent="0">
              <a:buNone/>
            </a:pPr>
            <a:endParaRPr lang="en-IN" sz="2000" dirty="0">
              <a:solidFill>
                <a:srgbClr val="212121"/>
              </a:solidFill>
              <a:latin typeface="Courier New" panose="02070309020205020404" pitchFamily="49" charset="0"/>
            </a:endParaRPr>
          </a:p>
          <a:p>
            <a:pPr marL="457200" lvl="1"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457200" lvl="1" indent="0">
              <a:buNone/>
            </a:pPr>
            <a:r>
              <a:rPr lang="en-IN" b="0" i="0" dirty="0">
                <a:solidFill>
                  <a:srgbClr val="212121"/>
                </a:solidFill>
                <a:effectLst/>
                <a:latin typeface="Times New Roman" panose="02020603050405020304" pitchFamily="18" charset="0"/>
                <a:cs typeface="Times New Roman" panose="02020603050405020304" pitchFamily="18" charset="0"/>
              </a:rPr>
              <a:t>Detected Emotion is : Happy 		 	   Detected Emotion is: Sad</a:t>
            </a: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r>
              <a:rPr lang="en-IN" b="0" i="0" dirty="0">
                <a:solidFill>
                  <a:srgbClr val="212121"/>
                </a:solidFill>
                <a:effectLst/>
                <a:latin typeface="Times New Roman" panose="02020603050405020304" pitchFamily="18" charset="0"/>
                <a:cs typeface="Times New Roman" panose="02020603050405020304" pitchFamily="18" charset="0"/>
              </a:rPr>
              <a:t>							</a:t>
            </a: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r>
              <a:rPr lang="en-IN" b="0" i="0" dirty="0">
                <a:solidFill>
                  <a:srgbClr val="212121"/>
                </a:solidFill>
                <a:effectLst/>
                <a:latin typeface="Times New Roman" panose="02020603050405020304" pitchFamily="18" charset="0"/>
                <a:cs typeface="Times New Roman" panose="02020603050405020304" pitchFamily="18" charset="0"/>
              </a:rPr>
              <a:t>Detected Emotion is: Angry					Detected Emotion is: Surprise</a:t>
            </a:r>
            <a:endParaRPr lang="en-IN" dirty="0">
              <a:solidFill>
                <a:srgbClr val="212121"/>
              </a:solidFill>
              <a:latin typeface="Times New Roman" panose="02020603050405020304" pitchFamily="18" charset="0"/>
              <a:cs typeface="Times New Roman" panose="02020603050405020304" pitchFamily="18" charset="0"/>
            </a:endParaRPr>
          </a:p>
          <a:p>
            <a:pPr marL="457200" lvl="1" indent="0">
              <a:buNone/>
            </a:pPr>
            <a:endParaRPr lang="en-IN" dirty="0">
              <a:solidFill>
                <a:srgbClr val="21212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26D306-9E0D-3260-60A3-4AD7DB03D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35" y="425544"/>
            <a:ext cx="2026023" cy="2026023"/>
          </a:xfrm>
          <a:prstGeom prst="rect">
            <a:avLst/>
          </a:prstGeom>
        </p:spPr>
      </p:pic>
      <p:pic>
        <p:nvPicPr>
          <p:cNvPr id="9" name="Picture 8">
            <a:extLst>
              <a:ext uri="{FF2B5EF4-FFF2-40B4-BE49-F238E27FC236}">
                <a16:creationId xmlns:a16="http://schemas.microsoft.com/office/drawing/2014/main" id="{7721659E-DB15-AD64-6F87-C184859B9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951" y="681037"/>
            <a:ext cx="1779496" cy="1770530"/>
          </a:xfrm>
          <a:prstGeom prst="rect">
            <a:avLst/>
          </a:prstGeom>
        </p:spPr>
      </p:pic>
      <p:pic>
        <p:nvPicPr>
          <p:cNvPr id="11" name="Picture 10">
            <a:extLst>
              <a:ext uri="{FF2B5EF4-FFF2-40B4-BE49-F238E27FC236}">
                <a16:creationId xmlns:a16="http://schemas.microsoft.com/office/drawing/2014/main" id="{A4FD3D9D-71ED-C3C8-D4FB-D55C58AABA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241" y="3290187"/>
            <a:ext cx="1871383" cy="2079672"/>
          </a:xfrm>
          <a:prstGeom prst="rect">
            <a:avLst/>
          </a:prstGeom>
        </p:spPr>
      </p:pic>
      <p:pic>
        <p:nvPicPr>
          <p:cNvPr id="13" name="Picture 12">
            <a:extLst>
              <a:ext uri="{FF2B5EF4-FFF2-40B4-BE49-F238E27FC236}">
                <a16:creationId xmlns:a16="http://schemas.microsoft.com/office/drawing/2014/main" id="{7B272249-C801-717D-BD52-B934731E4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8442" y="3234087"/>
            <a:ext cx="2191871" cy="2191871"/>
          </a:xfrm>
          <a:prstGeom prst="rect">
            <a:avLst/>
          </a:prstGeom>
        </p:spPr>
      </p:pic>
    </p:spTree>
    <p:extLst>
      <p:ext uri="{BB962C8B-B14F-4D97-AF65-F5344CB8AC3E}">
        <p14:creationId xmlns:p14="http://schemas.microsoft.com/office/powerpoint/2010/main" val="4006076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67889-CDBB-EB8B-D99D-A3EAE46DF205}"/>
              </a:ext>
            </a:extLst>
          </p:cNvPr>
          <p:cNvSpPr>
            <a:spLocks noGrp="1"/>
          </p:cNvSpPr>
          <p:nvPr>
            <p:ph idx="1"/>
          </p:nvPr>
        </p:nvSpPr>
        <p:spPr>
          <a:xfrm>
            <a:off x="625288" y="1260950"/>
            <a:ext cx="10941424" cy="4120947"/>
          </a:xfrm>
        </p:spPr>
        <p:txBody>
          <a:bodyPr>
            <a:normAutofit/>
          </a:bodyPr>
          <a:lstStyle/>
          <a:p>
            <a:pPr marL="0" indent="0" algn="ctr">
              <a:buNone/>
            </a:pPr>
            <a:r>
              <a:rPr lang="en-IN" sz="2600" b="1" dirty="0">
                <a:latin typeface="Times New Roman" panose="02020603050405020304" pitchFamily="18" charset="0"/>
                <a:cs typeface="Times New Roman" panose="02020603050405020304" pitchFamily="18" charset="0"/>
              </a:rPr>
              <a:t>CONCLUSION</a:t>
            </a:r>
          </a:p>
          <a:p>
            <a:pPr marL="0" indent="0">
              <a:buNone/>
            </a:pPr>
            <a:endParaRPr lang="en-IN" sz="2600" b="1"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new local pattern, Local Directional Ternary Pattern (LDTP), that efficiently encodes shapes of emotion-related features by using the directional information has been proposed. For robust encoding LDTP incorporates ternary patterns that allow it to distinguish directional patterns on edge or smooth regions in which arbitrary, meaningless, and noise sensitive patterns are generated. The KNN classifier is used to test the performance of facial expression. The efficiency is  analysed using Precision and recall. </a:t>
            </a:r>
          </a:p>
          <a:p>
            <a:pPr marL="0" indent="0">
              <a:buNone/>
            </a:pP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810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64F5E-5419-578E-4C73-7CCB8313890D}"/>
              </a:ext>
            </a:extLst>
          </p:cNvPr>
          <p:cNvSpPr>
            <a:spLocks noGrp="1"/>
          </p:cNvSpPr>
          <p:nvPr>
            <p:ph idx="1"/>
          </p:nvPr>
        </p:nvSpPr>
        <p:spPr>
          <a:xfrm>
            <a:off x="365760" y="400594"/>
            <a:ext cx="10988040" cy="5776369"/>
          </a:xfrm>
        </p:spPr>
        <p:txBody>
          <a:bodyPr>
            <a:normAutofit lnSpcReduction="10000"/>
          </a:bodyPr>
          <a:lstStyle/>
          <a:p>
            <a:pPr marL="0" indent="0" algn="ctr">
              <a:buNone/>
            </a:pPr>
            <a:r>
              <a:rPr lang="en-US" sz="3000" b="1" dirty="0">
                <a:latin typeface="Times New Roman" panose="02020603050405020304" pitchFamily="18" charset="0"/>
                <a:cs typeface="Times New Roman" panose="02020603050405020304" pitchFamily="18" charset="0"/>
              </a:rPr>
              <a:t>REFERENCES</a:t>
            </a:r>
          </a:p>
          <a:p>
            <a:pPr marL="342900" indent="-342900" algn="l">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T. </a:t>
            </a:r>
            <a:r>
              <a:rPr lang="en-US" sz="2400" b="0" i="0" u="none" strike="noStrike" baseline="0" dirty="0" err="1">
                <a:latin typeface="Times New Roman" panose="02020603050405020304" pitchFamily="18" charset="0"/>
                <a:cs typeface="Times New Roman" panose="02020603050405020304" pitchFamily="18" charset="0"/>
              </a:rPr>
              <a:t>Ahonen</a:t>
            </a:r>
            <a:r>
              <a:rPr lang="en-US" sz="2400" b="0" i="0" u="none" strike="noStrike" baseline="0" dirty="0">
                <a:latin typeface="Times New Roman" panose="02020603050405020304" pitchFamily="18" charset="0"/>
                <a:cs typeface="Times New Roman" panose="02020603050405020304" pitchFamily="18" charset="0"/>
              </a:rPr>
              <a:t>, A. Hadid, and M. </a:t>
            </a:r>
            <a:r>
              <a:rPr lang="en-US" sz="2400" b="0" i="0" u="none" strike="noStrike" baseline="0" dirty="0" err="1">
                <a:latin typeface="Times New Roman" panose="02020603050405020304" pitchFamily="18" charset="0"/>
                <a:cs typeface="Times New Roman" panose="02020603050405020304" pitchFamily="18" charset="0"/>
              </a:rPr>
              <a:t>Pietikainen</a:t>
            </a:r>
            <a:r>
              <a:rPr lang="en-US" sz="2400" b="0" i="0" u="none" strike="noStrike" baseline="0" dirty="0">
                <a:latin typeface="Times New Roman" panose="02020603050405020304" pitchFamily="18" charset="0"/>
                <a:cs typeface="Times New Roman" panose="02020603050405020304" pitchFamily="18" charset="0"/>
              </a:rPr>
              <a:t>, “Face description with local binary patterns: Application to face recognition,” Pattern Analysis and </a:t>
            </a:r>
            <a:r>
              <a:rPr lang="en-IN" sz="2400" b="0" i="0" u="none" strike="noStrike" baseline="0" dirty="0">
                <a:latin typeface="Times New Roman" panose="02020603050405020304" pitchFamily="18" charset="0"/>
                <a:cs typeface="Times New Roman" panose="02020603050405020304" pitchFamily="18" charset="0"/>
              </a:rPr>
              <a:t>Machine Intelligence, IEEE Transactions on, vol. 28, no. 12, pp. 2037–2041, 2006.</a:t>
            </a:r>
          </a:p>
          <a:p>
            <a:pPr marL="342900" indent="-342900" algn="l">
              <a:buFont typeface="+mj-lt"/>
              <a:buAutoNum type="arabicPeriod"/>
            </a:pPr>
            <a:r>
              <a:rPr lang="en-IN" sz="2400" b="0" i="0" u="none" strike="noStrike" baseline="0" dirty="0">
                <a:latin typeface="Times New Roman" panose="02020603050405020304" pitchFamily="18" charset="0"/>
                <a:cs typeface="Times New Roman" panose="02020603050405020304" pitchFamily="18" charset="0"/>
              </a:rPr>
              <a:t>H. Hong, H. Neven, and C. von der </a:t>
            </a:r>
            <a:r>
              <a:rPr lang="en-IN" sz="2400" b="0" i="0" u="none" strike="noStrike" baseline="0" dirty="0" err="1">
                <a:latin typeface="Times New Roman" panose="02020603050405020304" pitchFamily="18" charset="0"/>
                <a:cs typeface="Times New Roman" panose="02020603050405020304" pitchFamily="18" charset="0"/>
              </a:rPr>
              <a:t>Malsburg</a:t>
            </a:r>
            <a:r>
              <a:rPr lang="en-IN" sz="2400" b="0" i="0" u="none" strike="noStrike" baseline="0" dirty="0">
                <a:latin typeface="Times New Roman" panose="02020603050405020304" pitchFamily="18" charset="0"/>
                <a:cs typeface="Times New Roman" panose="02020603050405020304" pitchFamily="18" charset="0"/>
              </a:rPr>
              <a:t>, “Online facial expression </a:t>
            </a:r>
            <a:r>
              <a:rPr lang="en-US" sz="2400" b="0" i="0" u="none" strike="noStrike" baseline="0" dirty="0">
                <a:latin typeface="Times New Roman" panose="02020603050405020304" pitchFamily="18" charset="0"/>
                <a:cs typeface="Times New Roman" panose="02020603050405020304" pitchFamily="18" charset="0"/>
              </a:rPr>
              <a:t>recognition based on personalized galleries,” in Automatic Face and Gesture Recognition, 1998. Proceedings. Third IEEE International </a:t>
            </a:r>
            <a:r>
              <a:rPr lang="en-IN" sz="2400" b="0" i="0" u="none" strike="noStrike" baseline="0" dirty="0">
                <a:latin typeface="Times New Roman" panose="02020603050405020304" pitchFamily="18" charset="0"/>
                <a:cs typeface="Times New Roman" panose="02020603050405020304" pitchFamily="18" charset="0"/>
              </a:rPr>
              <a:t>Conference on, </a:t>
            </a:r>
            <a:r>
              <a:rPr lang="en-IN" sz="2400" b="0" i="0" u="none" strike="noStrike" baseline="0" dirty="0" err="1">
                <a:latin typeface="Times New Roman" panose="02020603050405020304" pitchFamily="18" charset="0"/>
                <a:cs typeface="Times New Roman" panose="02020603050405020304" pitchFamily="18" charset="0"/>
              </a:rPr>
              <a:t>apr</a:t>
            </a:r>
            <a:r>
              <a:rPr lang="en-IN" sz="2400" b="0" i="0" u="none" strike="noStrike" baseline="0" dirty="0">
                <a:latin typeface="Times New Roman" panose="02020603050405020304" pitchFamily="18" charset="0"/>
                <a:cs typeface="Times New Roman" panose="02020603050405020304" pitchFamily="18" charset="0"/>
              </a:rPr>
              <a:t> 1998, pp. 354 –359.</a:t>
            </a:r>
          </a:p>
          <a:p>
            <a:pPr marL="342900" indent="-342900" algn="l">
              <a:buFont typeface="+mj-lt"/>
              <a:buAutoNum type="arabicPeriod"/>
            </a:pPr>
            <a:r>
              <a:rPr lang="en-IN" sz="2400" b="0" i="0" u="none" strike="noStrike" baseline="0" dirty="0">
                <a:latin typeface="Times New Roman" panose="02020603050405020304" pitchFamily="18" charset="0"/>
                <a:cs typeface="Times New Roman" panose="02020603050405020304" pitchFamily="18" charset="0"/>
              </a:rPr>
              <a:t>B. Zhang, Y. Gao, S. Zhao, and J. Liu, “Local derivative pattern versus </a:t>
            </a:r>
            <a:r>
              <a:rPr lang="en-US" sz="2400" b="0" i="0" u="none" strike="noStrike" baseline="0" dirty="0">
                <a:latin typeface="Times New Roman" panose="02020603050405020304" pitchFamily="18" charset="0"/>
                <a:cs typeface="Times New Roman" panose="02020603050405020304" pitchFamily="18" charset="0"/>
              </a:rPr>
              <a:t>local binary pattern: face recognition with high-order local pattern descriptor,” Image Processing, IEEE Transactions on, vol. 19, no. 2, </a:t>
            </a:r>
            <a:r>
              <a:rPr lang="en-IN" sz="2400" b="0" i="0" u="none" strike="noStrike" baseline="0" dirty="0">
                <a:latin typeface="Times New Roman" panose="02020603050405020304" pitchFamily="18" charset="0"/>
                <a:cs typeface="Times New Roman" panose="02020603050405020304" pitchFamily="18" charset="0"/>
              </a:rPr>
              <a:t>pp. 533–544, 2010.</a:t>
            </a:r>
          </a:p>
          <a:p>
            <a:pPr marL="342900" indent="-342900" algn="l">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T. F. </a:t>
            </a:r>
            <a:r>
              <a:rPr lang="en-US" sz="2400" b="0" i="0" u="none" strike="noStrike" baseline="0" dirty="0" err="1">
                <a:latin typeface="Times New Roman" panose="02020603050405020304" pitchFamily="18" charset="0"/>
                <a:cs typeface="Times New Roman" panose="02020603050405020304" pitchFamily="18" charset="0"/>
              </a:rPr>
              <a:t>Cootes</a:t>
            </a:r>
            <a:r>
              <a:rPr lang="en-US" sz="2400" b="0" i="0" u="none" strike="noStrike" baseline="0" dirty="0">
                <a:latin typeface="Times New Roman" panose="02020603050405020304" pitchFamily="18" charset="0"/>
                <a:cs typeface="Times New Roman" panose="02020603050405020304" pitchFamily="18" charset="0"/>
              </a:rPr>
              <a:t>, G. J. Edwards, and C. J. Taylor, “Active appearance models,” </a:t>
            </a:r>
            <a:r>
              <a:rPr lang="en-IN" sz="2400" b="0" i="0" u="none" strike="noStrike" baseline="0" dirty="0">
                <a:latin typeface="Times New Roman" panose="02020603050405020304" pitchFamily="18" charset="0"/>
                <a:cs typeface="Times New Roman" panose="02020603050405020304" pitchFamily="18" charset="0"/>
              </a:rPr>
              <a:t>IEEE Transactions on pattern analysis and machine intelligence, vol. 23, no. 6, pp. 681–685, 2001.</a:t>
            </a:r>
          </a:p>
          <a:p>
            <a:pPr marL="342900" indent="-342900" algn="l">
              <a:buFont typeface="+mj-lt"/>
              <a:buAutoNum type="arabicPeriod"/>
            </a:pPr>
            <a:r>
              <a:rPr lang="en-IN" sz="2400" b="0" i="0" u="none" strike="noStrike" baseline="0" dirty="0">
                <a:latin typeface="Times New Roman" panose="02020603050405020304" pitchFamily="18" charset="0"/>
                <a:cs typeface="Times New Roman" panose="02020603050405020304" pitchFamily="18" charset="0"/>
              </a:rPr>
              <a:t>B. Zhang, Y. Gao, S. Zhao, and J. Liu, “Local derivative pattern versus </a:t>
            </a:r>
            <a:r>
              <a:rPr lang="en-US" sz="2400" b="0" i="0" u="none" strike="noStrike" baseline="0" dirty="0">
                <a:latin typeface="Times New Roman" panose="02020603050405020304" pitchFamily="18" charset="0"/>
                <a:cs typeface="Times New Roman" panose="02020603050405020304" pitchFamily="18" charset="0"/>
              </a:rPr>
              <a:t>local binary pattern: face recognition with high-order local pattern descriptor,” Image Processing, IEEE Transactions on, vol. 19, no. 2, </a:t>
            </a:r>
            <a:r>
              <a:rPr lang="en-IN" sz="2400" b="0" i="0" u="none" strike="noStrike" baseline="0" dirty="0">
                <a:latin typeface="Times New Roman" panose="02020603050405020304" pitchFamily="18" charset="0"/>
                <a:cs typeface="Times New Roman" panose="02020603050405020304" pitchFamily="18" charset="0"/>
              </a:rPr>
              <a:t>pp. 533–544, 2010.</a:t>
            </a:r>
          </a:p>
          <a:p>
            <a:pPr marL="342900" indent="-342900" algn="l">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73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D5FC-EB7D-7A77-9F54-64A97FF8D1F6}"/>
              </a:ext>
            </a:extLst>
          </p:cNvPr>
          <p:cNvSpPr>
            <a:spLocks noGrp="1"/>
          </p:cNvSpPr>
          <p:nvPr>
            <p:ph idx="1"/>
          </p:nvPr>
        </p:nvSpPr>
        <p:spPr>
          <a:xfrm>
            <a:off x="716280" y="862149"/>
            <a:ext cx="11022874" cy="5602197"/>
          </a:xfrm>
        </p:spPr>
        <p:txBody>
          <a:bodyPr>
            <a:normAutofit/>
          </a:bodyPr>
          <a:lstStyle/>
          <a:p>
            <a:pPr marL="0" indent="0">
              <a:buNone/>
            </a:pPr>
            <a:r>
              <a:rPr lang="en-US" sz="2400" dirty="0"/>
              <a:t>6. J. Yang, D. Zhang, A. F. </a:t>
            </a:r>
            <a:r>
              <a:rPr lang="en-US" sz="2400" dirty="0" err="1"/>
              <a:t>Frangi</a:t>
            </a:r>
            <a:r>
              <a:rPr lang="en-US" sz="2400" dirty="0"/>
              <a:t>, and J.-y. Yang, “Two-dimensional </a:t>
            </a:r>
            <a:r>
              <a:rPr lang="en-US" sz="2400" dirty="0" err="1"/>
              <a:t>pca</a:t>
            </a:r>
            <a:r>
              <a:rPr lang="en-US" sz="2400" dirty="0"/>
              <a:t>: a new approach  to appearance-based face representation and recognition,” Pattern Analysis and Machine Intelligence.</a:t>
            </a:r>
          </a:p>
          <a:p>
            <a:pPr marL="0" indent="0">
              <a:buNone/>
            </a:pPr>
            <a:r>
              <a:rPr lang="en-US" sz="2400" dirty="0"/>
              <a:t>7. </a:t>
            </a:r>
            <a:r>
              <a:rPr lang="en-IN" sz="2400" dirty="0"/>
              <a:t>M. </a:t>
            </a:r>
            <a:r>
              <a:rPr lang="en-IN" sz="2400" dirty="0" err="1"/>
              <a:t>Pantic</a:t>
            </a:r>
            <a:r>
              <a:rPr lang="en-IN" sz="2400" dirty="0"/>
              <a:t>, M. </a:t>
            </a:r>
            <a:r>
              <a:rPr lang="en-IN" sz="2400" dirty="0" err="1"/>
              <a:t>Valstar</a:t>
            </a:r>
            <a:r>
              <a:rPr lang="en-IN" sz="2400" dirty="0"/>
              <a:t>, R. </a:t>
            </a:r>
            <a:r>
              <a:rPr lang="en-IN" sz="2400" dirty="0" err="1"/>
              <a:t>Rademaker</a:t>
            </a:r>
            <a:r>
              <a:rPr lang="en-IN" sz="2400" dirty="0"/>
              <a:t>, and L. Maat, “Web-based database for facial expression analysis,” in Multimedia and Expo, 2005. ICME 2005. </a:t>
            </a:r>
          </a:p>
          <a:p>
            <a:pPr marL="0" indent="0">
              <a:buNone/>
            </a:pPr>
            <a:r>
              <a:rPr lang="en-US" sz="2400" dirty="0"/>
              <a:t>8. M. Lyons, S. Akamatsu, M. </a:t>
            </a:r>
            <a:r>
              <a:rPr lang="en-US" sz="2400" dirty="0" err="1"/>
              <a:t>Kamachi</a:t>
            </a:r>
            <a:r>
              <a:rPr lang="en-US" sz="2400" dirty="0"/>
              <a:t>, and J. </a:t>
            </a:r>
            <a:r>
              <a:rPr lang="en-US" sz="2400" dirty="0" err="1"/>
              <a:t>Gyoba</a:t>
            </a:r>
            <a:r>
              <a:rPr lang="en-US" sz="2400" dirty="0"/>
              <a:t>, “Coding facial expressions with </a:t>
            </a:r>
            <a:r>
              <a:rPr lang="en-US" sz="2400" dirty="0" err="1"/>
              <a:t>gabor</a:t>
            </a:r>
            <a:r>
              <a:rPr lang="en-US" sz="2400" dirty="0"/>
              <a:t> wavelets,” in Automatic Face and Gesture Recognition, 1998. Proceedings.</a:t>
            </a:r>
          </a:p>
          <a:p>
            <a:pPr marL="0" indent="0">
              <a:buNone/>
            </a:pPr>
            <a:r>
              <a:rPr lang="en-US" sz="2400" dirty="0"/>
              <a:t>9. P. Ekman, E. Rosenberg, and J. Hager, “Facial action coding system affect interpretation dictionary (</a:t>
            </a:r>
            <a:r>
              <a:rPr lang="en-US" sz="2400" dirty="0" err="1"/>
              <a:t>facsaid</a:t>
            </a:r>
            <a:r>
              <a:rPr lang="en-US" sz="2400" dirty="0"/>
              <a:t>),” 1998.</a:t>
            </a:r>
          </a:p>
          <a:p>
            <a:pPr marL="0" indent="0">
              <a:buNone/>
            </a:pPr>
            <a:r>
              <a:rPr lang="en-US" sz="2400" dirty="0"/>
              <a:t>10. </a:t>
            </a:r>
            <a:r>
              <a:rPr lang="en-US" sz="2400" dirty="0">
                <a:latin typeface="Times New Roman" panose="02020603050405020304" pitchFamily="18" charset="0"/>
                <a:cs typeface="Times New Roman" panose="02020603050405020304" pitchFamily="18" charset="0"/>
              </a:rPr>
              <a:t>K. </a:t>
            </a:r>
            <a:r>
              <a:rPr lang="en-US" sz="2400" dirty="0" err="1">
                <a:latin typeface="Times New Roman" panose="02020603050405020304" pitchFamily="18" charset="0"/>
                <a:cs typeface="Times New Roman" panose="02020603050405020304" pitchFamily="18" charset="0"/>
              </a:rPr>
              <a:t>Etemad</a:t>
            </a:r>
            <a:r>
              <a:rPr lang="en-US" sz="2400" dirty="0">
                <a:latin typeface="Times New Roman" panose="02020603050405020304" pitchFamily="18" charset="0"/>
                <a:cs typeface="Times New Roman" panose="02020603050405020304" pitchFamily="18" charset="0"/>
              </a:rPr>
              <a:t> and R. </a:t>
            </a:r>
            <a:r>
              <a:rPr lang="en-US" sz="2400" dirty="0" err="1">
                <a:latin typeface="Times New Roman" panose="02020603050405020304" pitchFamily="18" charset="0"/>
                <a:cs typeface="Times New Roman" panose="02020603050405020304" pitchFamily="18" charset="0"/>
              </a:rPr>
              <a:t>Chellappa</a:t>
            </a:r>
            <a:r>
              <a:rPr lang="en-US" sz="2400" dirty="0">
                <a:latin typeface="Times New Roman" panose="02020603050405020304" pitchFamily="18" charset="0"/>
                <a:cs typeface="Times New Roman" panose="02020603050405020304" pitchFamily="18" charset="0"/>
              </a:rPr>
              <a:t>, “Discriminant analysis for recognition of human face    images,” JOSA A, vol. 14, no. 8, pp. 1724–1733, 1997.</a:t>
            </a:r>
          </a:p>
          <a:p>
            <a:pPr marL="0" indent="0">
              <a:buNone/>
            </a:pPr>
            <a:r>
              <a:rPr lang="en-US" sz="2400" dirty="0">
                <a:latin typeface="Times New Roman" panose="02020603050405020304" pitchFamily="18" charset="0"/>
                <a:cs typeface="Times New Roman" panose="02020603050405020304" pitchFamily="18" charset="0"/>
              </a:rPr>
              <a:t>11. T. </a:t>
            </a:r>
            <a:r>
              <a:rPr lang="en-US" sz="2400" dirty="0" err="1">
                <a:latin typeface="Times New Roman" panose="02020603050405020304" pitchFamily="18" charset="0"/>
                <a:cs typeface="Times New Roman" panose="02020603050405020304" pitchFamily="18" charset="0"/>
              </a:rPr>
              <a:t>Jabid</a:t>
            </a:r>
            <a:r>
              <a:rPr lang="en-US" sz="2400" dirty="0">
                <a:latin typeface="Times New Roman" panose="02020603050405020304" pitchFamily="18" charset="0"/>
                <a:cs typeface="Times New Roman" panose="02020603050405020304" pitchFamily="18" charset="0"/>
              </a:rPr>
              <a:t>, M. H. Kabir, and O. Chae, “Robust facial expression recognition based on local directional pattern,” ETRI journal, vol. 32, no. 5, pp. 784–794, 2010.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7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EE07EE-8C3D-0DB6-7965-37636C2E4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91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D28876-E7D7-9828-DEB7-E8A3306AB69D}"/>
              </a:ext>
            </a:extLst>
          </p:cNvPr>
          <p:cNvSpPr>
            <a:spLocks noGrp="1"/>
          </p:cNvSpPr>
          <p:nvPr>
            <p:ph type="subTitle" idx="1"/>
          </p:nvPr>
        </p:nvSpPr>
        <p:spPr>
          <a:xfrm>
            <a:off x="531223" y="573741"/>
            <a:ext cx="11347011" cy="6122894"/>
          </a:xfrm>
        </p:spPr>
        <p:txBody>
          <a:bodyPr>
            <a:normAutofit/>
          </a:bodyPr>
          <a:lstStyle/>
          <a:p>
            <a:pPr marL="342900" indent="-3429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Expression Recognition</a:t>
            </a:r>
          </a:p>
          <a:p>
            <a:pPr lvl="1" algn="l"/>
            <a:r>
              <a:rPr lang="en-US" sz="2400" dirty="0">
                <a:latin typeface="Times New Roman" panose="02020603050405020304" pitchFamily="18" charset="0"/>
                <a:cs typeface="Times New Roman" panose="02020603050405020304" pitchFamily="18" charset="0"/>
              </a:rPr>
              <a:t>Expression recognition provides machines with a way of sensing emotions that can be considered one of the most used artificial intelligence and pattern analysis applications.</a:t>
            </a:r>
          </a:p>
          <a:p>
            <a:pPr lvl="1" algn="l"/>
            <a:endParaRPr lang="en-US"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Edge Pattern</a:t>
            </a:r>
            <a:endParaRPr lang="en-US" sz="2400" b="1" dirty="0">
              <a:latin typeface="Times New Roman" panose="02020603050405020304" pitchFamily="18" charset="0"/>
              <a:cs typeface="Times New Roman" panose="02020603050405020304" pitchFamily="18" charset="0"/>
            </a:endParaRPr>
          </a:p>
          <a:p>
            <a:pPr lvl="1" algn="l"/>
            <a:r>
              <a:rPr lang="en-US" sz="2400" dirty="0">
                <a:latin typeface="Times New Roman" panose="02020603050405020304" pitchFamily="18" charset="0"/>
                <a:cs typeface="Times New Roman" panose="02020603050405020304" pitchFamily="18" charset="0"/>
              </a:rPr>
              <a:t>An edge in an image is a significant local change in the image intensity, usually</a:t>
            </a:r>
          </a:p>
          <a:p>
            <a:pPr lvl="1" algn="l"/>
            <a:r>
              <a:rPr lang="en-US" sz="2400" dirty="0">
                <a:latin typeface="Times New Roman" panose="02020603050405020304" pitchFamily="18" charset="0"/>
                <a:cs typeface="Times New Roman" panose="02020603050405020304" pitchFamily="18" charset="0"/>
              </a:rPr>
              <a:t>associated with a discontinuity in either the image intensity or the first derivative of the image intensity.</a:t>
            </a:r>
          </a:p>
          <a:p>
            <a:pPr lvl="1" algn="l"/>
            <a:endParaRPr lang="en-US"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Face Recognition</a:t>
            </a:r>
            <a:endParaRPr lang="en-US" sz="2400" b="1" dirty="0">
              <a:latin typeface="Times New Roman" panose="02020603050405020304" pitchFamily="18" charset="0"/>
              <a:cs typeface="Times New Roman" panose="02020603050405020304" pitchFamily="18" charset="0"/>
            </a:endParaRPr>
          </a:p>
          <a:p>
            <a:pPr lvl="1" algn="l"/>
            <a:r>
              <a:rPr lang="en-US" sz="2400" dirty="0">
                <a:latin typeface="Times New Roman" panose="02020603050405020304" pitchFamily="18" charset="0"/>
                <a:cs typeface="Times New Roman" panose="02020603050405020304" pitchFamily="18" charset="0"/>
              </a:rPr>
              <a:t>Face detection is a computer technology being used in a variety of applications that identifies human faces in digital images. </a:t>
            </a:r>
          </a:p>
          <a:p>
            <a:pPr lvl="1" algn="l"/>
            <a:r>
              <a:rPr lang="en-US" sz="2400" dirty="0">
                <a:latin typeface="Times New Roman" panose="02020603050405020304" pitchFamily="18" charset="0"/>
                <a:cs typeface="Times New Roman" panose="02020603050405020304" pitchFamily="18" charset="0"/>
              </a:rPr>
              <a:t>Face detection also refers to the psychological process by which humans locate and attend to faces in a visual scene.</a:t>
            </a:r>
          </a:p>
          <a:p>
            <a:pPr lvl="1" algn="l"/>
            <a:endParaRPr lang="en-US" sz="2400" dirty="0">
              <a:latin typeface="Times New Roman" panose="02020603050405020304" pitchFamily="18" charset="0"/>
              <a:cs typeface="Times New Roman" panose="02020603050405020304" pitchFamily="18" charset="0"/>
            </a:endParaRPr>
          </a:p>
          <a:p>
            <a:pPr lvl="1"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6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C8D5C2-A56B-7BCB-BFFA-4993E0F9A8D4}"/>
              </a:ext>
            </a:extLst>
          </p:cNvPr>
          <p:cNvSpPr>
            <a:spLocks noGrp="1"/>
          </p:cNvSpPr>
          <p:nvPr>
            <p:ph type="subTitle" idx="1"/>
          </p:nvPr>
        </p:nvSpPr>
        <p:spPr>
          <a:xfrm>
            <a:off x="1236616" y="879566"/>
            <a:ext cx="9945189" cy="5251268"/>
          </a:xfrm>
        </p:spPr>
        <p:txBody>
          <a:bodyPr>
            <a:normAutofit/>
          </a:bodyPr>
          <a:lstStyle/>
          <a:p>
            <a:r>
              <a:rPr lang="en-IN" sz="2800" b="1"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today’s widely emerging technological era, </a:t>
            </a:r>
            <a:r>
              <a:rPr lang="en-US" dirty="0">
                <a:latin typeface="Times New Roman" panose="02020603050405020304" pitchFamily="18" charset="0"/>
                <a:cs typeface="Times New Roman" panose="02020603050405020304" pitchFamily="18" charset="0"/>
              </a:rPr>
              <a:t>the automatic recognition of emotion has been an important field in computer vision as it has a wide range of applications.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Facial expressions can be represented by appearance changes on the face. But describing them exactly is the key issue in facial expression recognition for detecting emotions.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new face descriptor which is a Local Directional Ternary Pattern for facial expression recognition to overcome all the problems with the traditional facial expression recognition systems.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advantage of using this method is the using of new coding scheme that increases spatial information with the active edge pattern, and consequently improves the classification result.</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77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F4D7-2D08-67A4-68D1-858B35A2B337}"/>
              </a:ext>
            </a:extLst>
          </p:cNvPr>
          <p:cNvSpPr>
            <a:spLocks noGrp="1"/>
          </p:cNvSpPr>
          <p:nvPr>
            <p:ph type="ctrTitle"/>
          </p:nvPr>
        </p:nvSpPr>
        <p:spPr>
          <a:xfrm>
            <a:off x="1524000" y="986041"/>
            <a:ext cx="9144000" cy="1228317"/>
          </a:xfrm>
        </p:spPr>
        <p:txBody>
          <a:bodyPr/>
          <a:lstStyle/>
          <a:p>
            <a:r>
              <a:rPr lang="en-IN" dirty="0">
                <a:latin typeface="Times New Roman" panose="02020603050405020304" pitchFamily="18" charset="0"/>
                <a:cs typeface="Times New Roman" panose="02020603050405020304" pitchFamily="18" charset="0"/>
              </a:rPr>
              <a:t>EXISTING METHODS</a:t>
            </a:r>
            <a:endParaRPr lang="en-IN" dirty="0"/>
          </a:p>
        </p:txBody>
      </p:sp>
      <p:sp>
        <p:nvSpPr>
          <p:cNvPr id="3" name="Subtitle 2">
            <a:extLst>
              <a:ext uri="{FF2B5EF4-FFF2-40B4-BE49-F238E27FC236}">
                <a16:creationId xmlns:a16="http://schemas.microsoft.com/office/drawing/2014/main" id="{936A5A5D-1080-FF2A-6FF5-A2FA09CD517C}"/>
              </a:ext>
            </a:extLst>
          </p:cNvPr>
          <p:cNvSpPr>
            <a:spLocks noGrp="1"/>
          </p:cNvSpPr>
          <p:nvPr>
            <p:ph type="subTitle" idx="1"/>
          </p:nvPr>
        </p:nvSpPr>
        <p:spPr>
          <a:xfrm>
            <a:off x="2264231" y="3429000"/>
            <a:ext cx="8229598" cy="1116874"/>
          </a:xfrm>
        </p:spPr>
        <p:txBody>
          <a:bodyPr>
            <a:noAutofit/>
          </a:bodyPr>
          <a:lstStyle/>
          <a:p>
            <a:pPr marL="457200" indent="-457200" algn="l">
              <a:buFont typeface="Arial" panose="020B0604020202020204" pitchFamily="34" charset="0"/>
              <a:buAutoNum type="arabicPeriod"/>
            </a:pPr>
            <a:r>
              <a:rPr lang="en-IN" sz="2000" b="1" dirty="0">
                <a:latin typeface="Times New Roman" panose="02020603050405020304" pitchFamily="18" charset="0"/>
                <a:cs typeface="Times New Roman" panose="02020603050405020304" pitchFamily="18" charset="0"/>
              </a:rPr>
              <a:t>Face Description with Local Binary Patterns</a:t>
            </a:r>
            <a:endParaRPr lang="en-US" sz="20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US" sz="2000" b="1" dirty="0">
                <a:latin typeface="Times New Roman" panose="02020603050405020304" pitchFamily="18" charset="0"/>
                <a:cs typeface="Times New Roman" panose="02020603050405020304" pitchFamily="18" charset="0"/>
              </a:rPr>
              <a:t>Facial Expression Recognition Using PCA and Texture-Based LDN Descriptor</a:t>
            </a:r>
          </a:p>
          <a:p>
            <a:pPr marL="457200" indent="-457200" algn="l">
              <a:buAutoNum type="arabicPeriod"/>
            </a:pP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32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18C079-53FA-259D-63A8-11990DC264BE}"/>
              </a:ext>
            </a:extLst>
          </p:cNvPr>
          <p:cNvSpPr>
            <a:spLocks noGrp="1"/>
          </p:cNvSpPr>
          <p:nvPr>
            <p:ph type="subTitle" idx="1"/>
          </p:nvPr>
        </p:nvSpPr>
        <p:spPr>
          <a:xfrm>
            <a:off x="1071155" y="2873830"/>
            <a:ext cx="9695458" cy="1303724"/>
          </a:xfrm>
        </p:spPr>
        <p:txBody>
          <a:bodyPr>
            <a:normAutofit/>
          </a:bodyPr>
          <a:lstStyle/>
          <a:p>
            <a:r>
              <a:rPr lang="en-IN" sz="3600" b="1" dirty="0">
                <a:latin typeface="Times New Roman" panose="02020603050405020304" pitchFamily="18" charset="0"/>
                <a:cs typeface="Times New Roman" panose="02020603050405020304" pitchFamily="18" charset="0"/>
              </a:rPr>
              <a:t>FACE DESCRIPTION WITH LOCAL BINARY PATTERNS</a:t>
            </a:r>
          </a:p>
          <a:p>
            <a:pPr marL="342900" indent="-342900">
              <a:buFont typeface="Arial" panose="020B0604020202020204" pitchFamily="34" charset="0"/>
              <a:buChar char="•"/>
            </a:pPr>
            <a:endParaRPr lang="en-IN"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88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C2801-3B8C-F1FE-5F2E-9D038A16CF3F}"/>
              </a:ext>
            </a:extLst>
          </p:cNvPr>
          <p:cNvSpPr>
            <a:spLocks noGrp="1"/>
          </p:cNvSpPr>
          <p:nvPr>
            <p:ph idx="1"/>
          </p:nvPr>
        </p:nvSpPr>
        <p:spPr>
          <a:xfrm>
            <a:off x="412376" y="340658"/>
            <a:ext cx="10941424" cy="6266329"/>
          </a:xfrm>
        </p:spPr>
        <p:txBody>
          <a:bodyPr>
            <a:normAutofit/>
          </a:bodyPr>
          <a:lstStyle/>
          <a:p>
            <a:pPr marL="0" indent="0" algn="just">
              <a:buNone/>
            </a:pPr>
            <a:r>
              <a:rPr lang="en-IN" sz="2500" b="1" dirty="0">
                <a:latin typeface="Times New Roman" panose="02020603050405020304" pitchFamily="18" charset="0"/>
                <a:cs typeface="Times New Roman" panose="02020603050405020304" pitchFamily="18" charset="0"/>
              </a:rPr>
              <a:t>Step -1 Finding Local Binary Patterns</a:t>
            </a:r>
          </a:p>
          <a:p>
            <a:pPr algn="just"/>
            <a:r>
              <a:rPr lang="en-IN" sz="2000" dirty="0">
                <a:latin typeface="Times New Roman" panose="02020603050405020304" pitchFamily="18" charset="0"/>
                <a:cs typeface="Times New Roman" panose="02020603050405020304" pitchFamily="18" charset="0"/>
              </a:rPr>
              <a:t>In this method Local Binary Patterns(LBP) are used to extract the facial descriptor.</a:t>
            </a:r>
          </a:p>
          <a:p>
            <a:pPr algn="just"/>
            <a:r>
              <a:rPr lang="en-IN" sz="2000" dirty="0">
                <a:latin typeface="Times New Roman" panose="02020603050405020304" pitchFamily="18" charset="0"/>
                <a:cs typeface="Times New Roman" panose="02020603050405020304" pitchFamily="18" charset="0"/>
              </a:rPr>
              <a:t>Local Binary Pattern means </a:t>
            </a: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 operator assigns a label to every pixel of an image by thresholding the 3X3-neighborhood of each pixel with the center pixel value and considering the result as a binary number.</a:t>
            </a:r>
          </a:p>
          <a:p>
            <a:pPr algn="just"/>
            <a:r>
              <a:rPr lang="en-US" sz="2000" dirty="0">
                <a:latin typeface="Times New Roman" panose="02020603050405020304" pitchFamily="18" charset="0"/>
                <a:cs typeface="Times New Roman" panose="02020603050405020304" pitchFamily="18" charset="0"/>
              </a:rPr>
              <a:t>The main idea of using this LBP is </a:t>
            </a:r>
            <a:r>
              <a:rPr lang="en-US" sz="2000" b="0" i="0" u="none" strike="noStrike" baseline="0" dirty="0">
                <a:latin typeface="Times New Roman" panose="02020603050405020304" pitchFamily="18" charset="0"/>
                <a:cs typeface="Times New Roman" panose="02020603050405020304" pitchFamily="18" charset="0"/>
              </a:rPr>
              <a:t>its invariance to monotonic gray-level changes and computational efficiency, making it suitable for demanding image </a:t>
            </a:r>
            <a:r>
              <a:rPr lang="en-IN" sz="2000" b="0" i="0" u="none" strike="noStrike" baseline="0" dirty="0">
                <a:latin typeface="Times New Roman" panose="02020603050405020304" pitchFamily="18" charset="0"/>
                <a:cs typeface="Times New Roman" panose="02020603050405020304" pitchFamily="18" charset="0"/>
              </a:rPr>
              <a:t>analysis tasks.</a:t>
            </a:r>
          </a:p>
          <a:p>
            <a:pPr algn="just"/>
            <a:r>
              <a:rPr lang="en-IN" sz="2000" dirty="0">
                <a:latin typeface="Times New Roman" panose="02020603050405020304" pitchFamily="18" charset="0"/>
                <a:cs typeface="Times New Roman" panose="02020603050405020304" pitchFamily="18" charset="0"/>
              </a:rPr>
              <a:t>In this t</a:t>
            </a:r>
            <a:r>
              <a:rPr lang="en-US" sz="2000" b="0" i="0" u="none" strike="noStrike" baseline="0" dirty="0">
                <a:latin typeface="Times New Roman" panose="02020603050405020304" pitchFamily="18" charset="0"/>
                <a:cs typeface="Times New Roman" panose="02020603050405020304" pitchFamily="18" charset="0"/>
              </a:rPr>
              <a:t>he face image is divided into several regions from which the LBP feature distributions are extracted and concatenated into an enhanced feature vector to be used as a face descriptor.</a:t>
            </a:r>
          </a:p>
          <a:p>
            <a:pPr algn="just"/>
            <a:r>
              <a:rPr lang="en-US" sz="2000" dirty="0">
                <a:latin typeface="Times New Roman" panose="02020603050405020304" pitchFamily="18" charset="0"/>
                <a:cs typeface="Times New Roman" panose="02020603050405020304" pitchFamily="18" charset="0"/>
              </a:rPr>
              <a:t>The following figure shows the basic LBP operator.</a:t>
            </a:r>
          </a:p>
          <a:p>
            <a:pPr marL="0" indent="0" algn="just">
              <a:buNone/>
            </a:pPr>
            <a:endParaRPr lang="en-US" sz="2000" b="0" i="0" u="none" strike="noStrike" baseline="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0EF0F5-1EA0-9E35-2CB5-3BC26A63FD7C}"/>
              </a:ext>
            </a:extLst>
          </p:cNvPr>
          <p:cNvPicPr>
            <a:picLocks noChangeAspect="1"/>
          </p:cNvPicPr>
          <p:nvPr/>
        </p:nvPicPr>
        <p:blipFill>
          <a:blip r:embed="rId2"/>
          <a:stretch>
            <a:fillRect/>
          </a:stretch>
        </p:blipFill>
        <p:spPr>
          <a:xfrm>
            <a:off x="1616977" y="4593968"/>
            <a:ext cx="7745506" cy="2030437"/>
          </a:xfrm>
          <a:prstGeom prst="rect">
            <a:avLst/>
          </a:prstGeom>
        </p:spPr>
      </p:pic>
    </p:spTree>
    <p:extLst>
      <p:ext uri="{BB962C8B-B14F-4D97-AF65-F5344CB8AC3E}">
        <p14:creationId xmlns:p14="http://schemas.microsoft.com/office/powerpoint/2010/main" val="2406492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3384</TotalTime>
  <Words>3915</Words>
  <Application>Microsoft Office PowerPoint</Application>
  <PresentationFormat>Widescreen</PresentationFormat>
  <Paragraphs>351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AdvP7C2E</vt:lpstr>
      <vt:lpstr>Arial</vt:lpstr>
      <vt:lpstr>Calibri</vt:lpstr>
      <vt:lpstr>Calibri Light</vt:lpstr>
      <vt:lpstr>Courier New</vt:lpstr>
      <vt:lpstr>Heebo</vt:lpstr>
      <vt:lpstr>Times New Roman</vt:lpstr>
      <vt:lpstr>Office Theme</vt:lpstr>
      <vt:lpstr>FACIAL EXPRESSION RECOGNITION USING LOCAL DIRECTIONAL TERNARY PATTERN</vt:lpstr>
      <vt:lpstr>CONTENTS</vt:lpstr>
      <vt:lpstr>ABSTRACT</vt:lpstr>
      <vt:lpstr>Key Words</vt:lpstr>
      <vt:lpstr>PowerPoint Presentation</vt:lpstr>
      <vt:lpstr>PowerPoint Presentation</vt:lpstr>
      <vt:lpstr>EXISTING METHODS</vt:lpstr>
      <vt:lpstr>PowerPoint Presentation</vt:lpstr>
      <vt:lpstr>PowerPoint Presentation</vt:lpstr>
      <vt:lpstr>PowerPoint Presentation</vt:lpstr>
      <vt:lpstr>PowerPoint Presentation</vt:lpstr>
      <vt:lpstr>PowerPoint Presentation</vt:lpstr>
      <vt:lpstr>Facial Expression Recognition Using PCA and Texture-Based LDN Descriptor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PowerPoint Presentation</vt:lpstr>
      <vt:lpstr>PowerPoint Presentation</vt:lpstr>
      <vt:lpstr> Block Diagram for Facial Expression Recognition</vt:lpstr>
      <vt:lpstr>PowerPoint Presentation</vt:lpstr>
      <vt:lpstr>PowerPoint Presentation</vt:lpstr>
      <vt:lpstr>Algorithm for LDTP Code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DIRECTIONAL TERNARY PATTERN FOR FACIAL EXPRESSION RECOGNITION</dc:title>
  <dc:creator>tejasrinivaschinni@gmail.com</dc:creator>
  <cp:lastModifiedBy>tejasrinivaschinni@gmail.com</cp:lastModifiedBy>
  <cp:revision>110</cp:revision>
  <dcterms:created xsi:type="dcterms:W3CDTF">2022-10-20T13:30:49Z</dcterms:created>
  <dcterms:modified xsi:type="dcterms:W3CDTF">2022-11-10T09:25:11Z</dcterms:modified>
</cp:coreProperties>
</file>