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63" r:id="rId4"/>
    <p:sldId id="264" r:id="rId5"/>
    <p:sldId id="265" r:id="rId6"/>
    <p:sldId id="267" r:id="rId7"/>
    <p:sldId id="295" r:id="rId8"/>
    <p:sldId id="298" r:id="rId9"/>
    <p:sldId id="300" r:id="rId10"/>
    <p:sldId id="301" r:id="rId11"/>
    <p:sldId id="296" r:id="rId12"/>
    <p:sldId id="304" r:id="rId13"/>
    <p:sldId id="302" r:id="rId14"/>
    <p:sldId id="303" r:id="rId15"/>
    <p:sldId id="270" r:id="rId16"/>
    <p:sldId id="276" r:id="rId17"/>
    <p:sldId id="279" r:id="rId18"/>
    <p:sldId id="282" r:id="rId19"/>
    <p:sldId id="277" r:id="rId20"/>
    <p:sldId id="283" r:id="rId21"/>
    <p:sldId id="278" r:id="rId22"/>
    <p:sldId id="271" r:id="rId23"/>
    <p:sldId id="275" r:id="rId24"/>
    <p:sldId id="322" r:id="rId25"/>
    <p:sldId id="324" r:id="rId26"/>
    <p:sldId id="323" r:id="rId27"/>
    <p:sldId id="325" r:id="rId28"/>
    <p:sldId id="326" r:id="rId29"/>
    <p:sldId id="327"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8" r:id="rId49"/>
    <p:sldId id="349" r:id="rId50"/>
    <p:sldId id="350" r:id="rId51"/>
    <p:sldId id="351" r:id="rId52"/>
    <p:sldId id="352" r:id="rId53"/>
    <p:sldId id="353" r:id="rId54"/>
    <p:sldId id="355" r:id="rId55"/>
    <p:sldId id="354" r:id="rId56"/>
    <p:sldId id="328" r:id="rId57"/>
    <p:sldId id="284" r:id="rId58"/>
    <p:sldId id="285" r:id="rId59"/>
    <p:sldId id="294" r:id="rId60"/>
    <p:sldId id="286" r:id="rId61"/>
    <p:sldId id="287" r:id="rId62"/>
    <p:sldId id="288" r:id="rId63"/>
    <p:sldId id="289" r:id="rId64"/>
    <p:sldId id="290" r:id="rId65"/>
    <p:sldId id="291" r:id="rId66"/>
    <p:sldId id="292" r:id="rId67"/>
    <p:sldId id="293" r:id="rId68"/>
    <p:sldId id="34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47798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5344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1682767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white"/>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xmlns="" val="3535009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179386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148910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458499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02076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413197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86648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02256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17404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78860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420426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06483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256500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10/27/2021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xmlns="" val="372926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48A87A34-81AB-432B-8DAE-1953F412C126}" type="datetimeFigureOut">
              <a:rPr lang="en-US" dirty="0">
                <a:solidFill>
                  <a:prstClr val="white">
                    <a:tint val="75000"/>
                  </a:prstClr>
                </a:solidFill>
              </a:rPr>
              <a:pPr defTabSz="457200"/>
              <a:t>10/27/2021</a:t>
            </a:fld>
            <a:endParaRPr lang="en-US" dirty="0">
              <a:solidFill>
                <a:prstClr val="white">
                  <a:tint val="75000"/>
                </a:prstClr>
              </a:soli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xmlns="" val="41517182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utorialspoint.com/servlets/index.htm"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5" Type="http://schemas.openxmlformats.org/officeDocument/2006/relationships/hyperlink" Target="https://www.splessons.com/lesson/servlet-tutorials/" TargetMode="External"/><Relationship Id="rId4" Type="http://schemas.openxmlformats.org/officeDocument/2006/relationships/hyperlink" Target="https://www.studytonight.com/servlet/introduction-to-servlet.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Servlets ?</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400" dirty="0">
                <a:effectLst/>
              </a:rPr>
              <a:t>Servlet Technology is used to </a:t>
            </a:r>
            <a:r>
              <a:rPr lang="en-US" sz="2400" dirty="0">
                <a:solidFill>
                  <a:schemeClr val="accent6"/>
                </a:solidFill>
                <a:effectLst/>
              </a:rPr>
              <a:t>create web applications</a:t>
            </a:r>
            <a:r>
              <a:rPr lang="en-US" sz="2400" dirty="0">
                <a:effectLst/>
              </a:rPr>
              <a:t>. </a:t>
            </a:r>
            <a:endParaRPr lang="en-US" sz="2400" dirty="0" smtClean="0">
              <a:effectLst/>
            </a:endParaRPr>
          </a:p>
          <a:p>
            <a:pPr algn="just"/>
            <a:r>
              <a:rPr lang="en-US" sz="2400" dirty="0" smtClean="0">
                <a:effectLst/>
              </a:rPr>
              <a:t>Servlet</a:t>
            </a:r>
            <a:r>
              <a:rPr lang="en-US" sz="2400" dirty="0">
                <a:effectLst/>
              </a:rPr>
              <a:t> technology </a:t>
            </a:r>
            <a:r>
              <a:rPr lang="en-US" sz="2400" dirty="0">
                <a:solidFill>
                  <a:schemeClr val="accent6"/>
                </a:solidFill>
                <a:effectLst/>
              </a:rPr>
              <a:t>uses Java language </a:t>
            </a:r>
            <a:r>
              <a:rPr lang="en-US" sz="2400" dirty="0">
                <a:effectLst/>
              </a:rPr>
              <a:t>to create web applications</a:t>
            </a:r>
            <a:r>
              <a:rPr lang="en-US" sz="2400" dirty="0" smtClean="0">
                <a:effectLst/>
              </a:rPr>
              <a:t>.</a:t>
            </a:r>
          </a:p>
          <a:p>
            <a:pPr algn="just"/>
            <a:r>
              <a:rPr lang="en-US" sz="2400" dirty="0"/>
              <a:t>Servlet technology is </a:t>
            </a:r>
            <a:r>
              <a:rPr lang="en-US" sz="2400" dirty="0">
                <a:solidFill>
                  <a:schemeClr val="accent6"/>
                </a:solidFill>
                <a:effectLst/>
              </a:rPr>
              <a:t>Secured, Scalable and Robust</a:t>
            </a:r>
            <a:r>
              <a:rPr lang="en-US" sz="2400" dirty="0">
                <a:effectLst/>
              </a:rPr>
              <a:t>. </a:t>
            </a:r>
            <a:endParaRPr lang="en-US" sz="2400" dirty="0" smtClean="0">
              <a:effectLst/>
            </a:endParaRPr>
          </a:p>
          <a:p>
            <a:pPr algn="just"/>
            <a:r>
              <a:rPr lang="en-US" sz="2400" dirty="0"/>
              <a:t>Servlet is an API that provides many </a:t>
            </a:r>
            <a:r>
              <a:rPr lang="en-US" sz="2400" dirty="0">
                <a:solidFill>
                  <a:schemeClr val="accent6"/>
                </a:solidFill>
              </a:rPr>
              <a:t>interfaces and classes </a:t>
            </a:r>
            <a:r>
              <a:rPr lang="en-US" sz="2400" dirty="0"/>
              <a:t>including documentations</a:t>
            </a:r>
            <a:r>
              <a:rPr lang="en-US" sz="2400" dirty="0" smtClean="0"/>
              <a:t>.</a:t>
            </a:r>
          </a:p>
          <a:p>
            <a:pPr algn="just"/>
            <a:r>
              <a:rPr lang="en-US" sz="2400" dirty="0"/>
              <a:t>Servlet is a web component that is </a:t>
            </a:r>
            <a:r>
              <a:rPr lang="en-US" sz="2400" dirty="0">
                <a:solidFill>
                  <a:schemeClr val="accent6"/>
                </a:solidFill>
              </a:rPr>
              <a:t>deployed on the server </a:t>
            </a:r>
            <a:r>
              <a:rPr lang="en-US" sz="2400" dirty="0"/>
              <a:t>to create dynamic web page</a:t>
            </a:r>
            <a:r>
              <a:rPr lang="en-US" sz="2400" dirty="0" smtClean="0"/>
              <a:t>.</a:t>
            </a:r>
          </a:p>
          <a:p>
            <a:pPr algn="just"/>
            <a:r>
              <a:rPr lang="en-US" sz="2400" dirty="0"/>
              <a:t>Before Servlet, </a:t>
            </a:r>
            <a:r>
              <a:rPr lang="en-US" sz="2400" dirty="0">
                <a:solidFill>
                  <a:schemeClr val="accent6"/>
                </a:solidFill>
              </a:rPr>
              <a:t>CGI scripting language </a:t>
            </a:r>
            <a:r>
              <a:rPr lang="en-US" sz="2400" dirty="0"/>
              <a:t>was used as a server-side programming language. But there were many disadvantages.</a:t>
            </a:r>
          </a:p>
          <a:p>
            <a:pPr algn="just"/>
            <a:r>
              <a:rPr lang="en-US" sz="2400" dirty="0" smtClean="0">
                <a:effectLst/>
              </a:rPr>
              <a:t>So, Sun </a:t>
            </a:r>
            <a:r>
              <a:rPr lang="en-US" sz="2400" dirty="0">
                <a:effectLst/>
              </a:rPr>
              <a:t>Microsystems developed </a:t>
            </a:r>
            <a:r>
              <a:rPr lang="en-US" sz="2400" b="1" dirty="0" smtClean="0">
                <a:effectLst/>
              </a:rPr>
              <a:t>Servlet.</a:t>
            </a:r>
            <a:r>
              <a:rPr lang="en-US" sz="2400" dirty="0">
                <a:effectLst/>
              </a:rPr>
              <a:t> </a:t>
            </a:r>
            <a:endParaRPr lang="en-US" sz="2400" dirty="0"/>
          </a:p>
          <a:p>
            <a:pPr algn="just"/>
            <a:endParaRPr lang="en-US" sz="2400" dirty="0"/>
          </a:p>
          <a:p>
            <a:pPr algn="just"/>
            <a:endParaRPr lang="en-US" sz="2400" dirty="0" smtClean="0"/>
          </a:p>
        </p:txBody>
      </p:sp>
    </p:spTree>
    <p:extLst>
      <p:ext uri="{BB962C8B-B14F-4D97-AF65-F5344CB8AC3E}">
        <p14:creationId xmlns:p14="http://schemas.microsoft.com/office/powerpoint/2010/main" xmlns="" val="1569385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5" name="Picture 4"/>
          <p:cNvPicPr>
            <a:picLocks noChangeAspect="1"/>
          </p:cNvPicPr>
          <p:nvPr/>
        </p:nvPicPr>
        <p:blipFill>
          <a:blip r:embed="rId2"/>
          <a:stretch>
            <a:fillRect/>
          </a:stretch>
        </p:blipFill>
        <p:spPr>
          <a:xfrm>
            <a:off x="1491833" y="3951514"/>
            <a:ext cx="7908661" cy="2518682"/>
          </a:xfrm>
          <a:prstGeom prst="rect">
            <a:avLst/>
          </a:prstGeom>
        </p:spPr>
      </p:pic>
      <p:pic>
        <p:nvPicPr>
          <p:cNvPr id="6" name="Picture 5"/>
          <p:cNvPicPr>
            <a:picLocks noChangeAspect="1"/>
          </p:cNvPicPr>
          <p:nvPr/>
        </p:nvPicPr>
        <p:blipFill>
          <a:blip r:embed="rId3"/>
          <a:stretch>
            <a:fillRect/>
          </a:stretch>
        </p:blipFill>
        <p:spPr>
          <a:xfrm>
            <a:off x="1702933" y="1089932"/>
            <a:ext cx="7458075" cy="2567668"/>
          </a:xfrm>
          <a:prstGeom prst="rect">
            <a:avLst/>
          </a:prstGeom>
        </p:spPr>
      </p:pic>
    </p:spTree>
    <p:extLst>
      <p:ext uri="{BB962C8B-B14F-4D97-AF65-F5344CB8AC3E}">
        <p14:creationId xmlns:p14="http://schemas.microsoft.com/office/powerpoint/2010/main" xmlns="" val="2377987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2</a:t>
            </a:r>
            <a:r>
              <a:rPr lang="en-US" sz="3600" dirty="0" smtClean="0">
                <a:solidFill>
                  <a:srgbClr val="FFFF00"/>
                </a:solidFill>
              </a:rPr>
              <a:t>) </a:t>
            </a:r>
            <a:r>
              <a:rPr lang="en-US" sz="3600" dirty="0" err="1" smtClean="0">
                <a:solidFill>
                  <a:srgbClr val="FFFF00"/>
                </a:solidFill>
              </a:rPr>
              <a:t>javax.servlet.http</a:t>
            </a:r>
            <a:r>
              <a:rPr lang="en-US" sz="3600" dirty="0" smtClean="0">
                <a:solidFill>
                  <a:srgbClr val="FFFF00"/>
                </a:solidFill>
              </a:rPr>
              <a:t> Package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2800" dirty="0" smtClean="0"/>
              <a:t>It contains </a:t>
            </a:r>
            <a:r>
              <a:rPr lang="en-US" sz="2800" dirty="0"/>
              <a:t>a number of </a:t>
            </a:r>
            <a:r>
              <a:rPr lang="en-US" sz="2800" u="sng" dirty="0">
                <a:solidFill>
                  <a:schemeClr val="accent6">
                    <a:lumMod val="60000"/>
                    <a:lumOff val="40000"/>
                  </a:schemeClr>
                </a:solidFill>
              </a:rPr>
              <a:t>interfaces and classes </a:t>
            </a:r>
            <a:r>
              <a:rPr lang="en-US" sz="2800" dirty="0"/>
              <a:t>that are </a:t>
            </a:r>
            <a:r>
              <a:rPr lang="en-US" sz="2800" dirty="0" smtClean="0"/>
              <a:t>commonly used </a:t>
            </a:r>
            <a:r>
              <a:rPr lang="en-US" sz="2800" dirty="0"/>
              <a:t>by servlet developers</a:t>
            </a:r>
            <a:r>
              <a:rPr lang="en-US" sz="2800" dirty="0" smtClean="0"/>
              <a:t>. </a:t>
            </a:r>
            <a:endParaRPr lang="en-US" sz="2800" dirty="0"/>
          </a:p>
        </p:txBody>
      </p:sp>
      <p:pic>
        <p:nvPicPr>
          <p:cNvPr id="7" name="Picture 6"/>
          <p:cNvPicPr>
            <a:picLocks noChangeAspect="1"/>
          </p:cNvPicPr>
          <p:nvPr/>
        </p:nvPicPr>
        <p:blipFill>
          <a:blip r:embed="rId2"/>
          <a:stretch>
            <a:fillRect/>
          </a:stretch>
        </p:blipFill>
        <p:spPr>
          <a:xfrm>
            <a:off x="172946" y="3683453"/>
            <a:ext cx="6774997" cy="3065690"/>
          </a:xfrm>
          <a:prstGeom prst="rect">
            <a:avLst/>
          </a:prstGeom>
        </p:spPr>
      </p:pic>
      <p:pic>
        <p:nvPicPr>
          <p:cNvPr id="8" name="Picture 7"/>
          <p:cNvPicPr>
            <a:picLocks noChangeAspect="1"/>
          </p:cNvPicPr>
          <p:nvPr/>
        </p:nvPicPr>
        <p:blipFill>
          <a:blip r:embed="rId3"/>
          <a:stretch>
            <a:fillRect/>
          </a:stretch>
        </p:blipFill>
        <p:spPr>
          <a:xfrm>
            <a:off x="4987697" y="1785945"/>
            <a:ext cx="7115175" cy="2514600"/>
          </a:xfrm>
          <a:prstGeom prst="rect">
            <a:avLst/>
          </a:prstGeom>
        </p:spPr>
      </p:pic>
    </p:spTree>
    <p:extLst>
      <p:ext uri="{BB962C8B-B14F-4D97-AF65-F5344CB8AC3E}">
        <p14:creationId xmlns:p14="http://schemas.microsoft.com/office/powerpoint/2010/main" xmlns="" val="4203839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1200329"/>
          </a:xfrm>
          <a:prstGeom prst="rect">
            <a:avLst/>
          </a:prstGeom>
          <a:noFill/>
        </p:spPr>
        <p:txBody>
          <a:bodyPr wrap="square" rtlCol="0">
            <a:spAutoFit/>
          </a:bodyPr>
          <a:lstStyle/>
          <a:p>
            <a:pPr algn="ctr" defTabSz="457200"/>
            <a:r>
              <a:rPr lang="en-US" sz="3600" dirty="0">
                <a:solidFill>
                  <a:srgbClr val="FFFF00"/>
                </a:solidFill>
              </a:rPr>
              <a:t>Various </a:t>
            </a:r>
            <a:r>
              <a:rPr lang="en-US" sz="3600" u="sng" dirty="0">
                <a:solidFill>
                  <a:srgbClr val="FF0000"/>
                </a:solidFill>
              </a:rPr>
              <a:t>Methods</a:t>
            </a:r>
            <a:r>
              <a:rPr lang="en-US" sz="3600" dirty="0">
                <a:solidFill>
                  <a:srgbClr val="FFFF00"/>
                </a:solidFill>
              </a:rPr>
              <a:t> in</a:t>
            </a:r>
          </a:p>
          <a:p>
            <a:pPr algn="ctr" defTabSz="457200"/>
            <a:r>
              <a:rPr lang="en-US" sz="3600" dirty="0" err="1">
                <a:solidFill>
                  <a:srgbClr val="FFFF00"/>
                </a:solidFill>
              </a:rPr>
              <a:t>javax.servlet.http</a:t>
            </a:r>
            <a:r>
              <a:rPr lang="en-US" sz="3600" dirty="0">
                <a:solidFill>
                  <a:srgbClr val="FFFF00"/>
                </a:solidFill>
              </a:rPr>
              <a:t> </a:t>
            </a:r>
            <a:r>
              <a:rPr lang="en-US" sz="3600" dirty="0" smtClean="0">
                <a:solidFill>
                  <a:srgbClr val="FFFF00"/>
                </a:solidFill>
              </a:rPr>
              <a:t>Interfaces</a:t>
            </a:r>
          </a:p>
        </p:txBody>
      </p:sp>
      <p:sp>
        <p:nvSpPr>
          <p:cNvPr id="3" name="Content Placeholder 2"/>
          <p:cNvSpPr>
            <a:spLocks noGrp="1"/>
          </p:cNvSpPr>
          <p:nvPr>
            <p:ph idx="1"/>
          </p:nvPr>
        </p:nvSpPr>
        <p:spPr>
          <a:xfrm>
            <a:off x="421275" y="1523999"/>
            <a:ext cx="11433268" cy="5225143"/>
          </a:xfrm>
        </p:spPr>
        <p:txBody>
          <a:bodyPr>
            <a:noAutofit/>
          </a:bodyPr>
          <a:lstStyle/>
          <a:p>
            <a:pPr marL="514350" indent="-514350">
              <a:buFont typeface="+mj-lt"/>
              <a:buAutoNum type="arabicPeriod"/>
              <a:defRPr/>
            </a:pPr>
            <a:r>
              <a:rPr lang="en-US" sz="2800" dirty="0" err="1" smtClean="0">
                <a:solidFill>
                  <a:schemeClr val="accent6"/>
                </a:solidFill>
              </a:rPr>
              <a:t>HttpServletRequest</a:t>
            </a:r>
            <a:r>
              <a:rPr lang="en-US" sz="2800" dirty="0" smtClean="0">
                <a:solidFill>
                  <a:schemeClr val="accent6"/>
                </a:solidFill>
              </a:rPr>
              <a:t>: </a:t>
            </a:r>
            <a:r>
              <a:rPr lang="en-US" sz="2400" dirty="0" err="1"/>
              <a:t>getCookies</a:t>
            </a:r>
            <a:r>
              <a:rPr lang="en-US" sz="2400" dirty="0" smtClean="0"/>
              <a:t>(), </a:t>
            </a:r>
            <a:r>
              <a:rPr lang="en-US" sz="2400" dirty="0" err="1" smtClean="0"/>
              <a:t>getDateHeader</a:t>
            </a:r>
            <a:r>
              <a:rPr lang="en-US" sz="2400" dirty="0" smtClean="0"/>
              <a:t>(), </a:t>
            </a:r>
            <a:r>
              <a:rPr lang="en-US" sz="2400" dirty="0" err="1" smtClean="0"/>
              <a:t>getRequestURL</a:t>
            </a:r>
            <a:r>
              <a:rPr lang="en-US" sz="2400" dirty="0" smtClean="0"/>
              <a:t>(), </a:t>
            </a:r>
            <a:r>
              <a:rPr lang="en-US" sz="2400" dirty="0" err="1"/>
              <a:t>getSession</a:t>
            </a:r>
            <a:r>
              <a:rPr lang="en-US" sz="2400" dirty="0"/>
              <a:t>( </a:t>
            </a:r>
            <a:r>
              <a:rPr lang="en-US" sz="2400" dirty="0" smtClean="0"/>
              <a:t>), </a:t>
            </a:r>
            <a:r>
              <a:rPr lang="en-US" sz="2400" dirty="0" err="1"/>
              <a:t>getPathInfo</a:t>
            </a:r>
            <a:r>
              <a:rPr lang="en-US" sz="2400" dirty="0" smtClean="0"/>
              <a:t>(), </a:t>
            </a:r>
            <a:r>
              <a:rPr lang="en-US" sz="2400" dirty="0" err="1"/>
              <a:t>getMethod</a:t>
            </a:r>
            <a:r>
              <a:rPr lang="en-US" sz="2400" dirty="0" smtClean="0"/>
              <a:t>(), ……</a:t>
            </a:r>
          </a:p>
          <a:p>
            <a:pPr marL="514350" indent="-514350">
              <a:buFont typeface="+mj-lt"/>
              <a:buAutoNum type="arabicPeriod"/>
              <a:defRPr/>
            </a:pPr>
            <a:r>
              <a:rPr lang="en-US" sz="2800" dirty="0" err="1" smtClean="0">
                <a:solidFill>
                  <a:schemeClr val="accent6"/>
                </a:solidFill>
              </a:rPr>
              <a:t>HttpServletResponse</a:t>
            </a:r>
            <a:r>
              <a:rPr lang="en-US" sz="2800" dirty="0" smtClean="0">
                <a:solidFill>
                  <a:schemeClr val="accent6"/>
                </a:solidFill>
              </a:rPr>
              <a:t>: </a:t>
            </a:r>
            <a:r>
              <a:rPr lang="en-US" sz="2400" dirty="0" err="1" smtClean="0"/>
              <a:t>addCookie</a:t>
            </a:r>
            <a:r>
              <a:rPr lang="en-US" sz="2400" dirty="0" smtClean="0"/>
              <a:t>(), </a:t>
            </a:r>
            <a:r>
              <a:rPr lang="en-US" sz="2400" dirty="0" err="1"/>
              <a:t>sendError</a:t>
            </a:r>
            <a:r>
              <a:rPr lang="en-US" sz="2400" dirty="0" smtClean="0"/>
              <a:t>( ), </a:t>
            </a:r>
            <a:r>
              <a:rPr lang="en-US" sz="2400" dirty="0" err="1" smtClean="0"/>
              <a:t>sendRedirect</a:t>
            </a:r>
            <a:r>
              <a:rPr lang="en-US" sz="2400" dirty="0" smtClean="0"/>
              <a:t>(), </a:t>
            </a:r>
            <a:r>
              <a:rPr lang="en-US" sz="2400" dirty="0" err="1" smtClean="0"/>
              <a:t>setHeader</a:t>
            </a:r>
            <a:r>
              <a:rPr lang="en-US" sz="2400" dirty="0" smtClean="0"/>
              <a:t>(), </a:t>
            </a:r>
            <a:r>
              <a:rPr lang="en-US" sz="2400" dirty="0" err="1" smtClean="0"/>
              <a:t>setStatus</a:t>
            </a:r>
            <a:r>
              <a:rPr lang="en-US" sz="2400" dirty="0" smtClean="0"/>
              <a:t>(), …….</a:t>
            </a:r>
          </a:p>
          <a:p>
            <a:pPr marL="514350" indent="-514350">
              <a:buFont typeface="+mj-lt"/>
              <a:buAutoNum type="arabicPeriod"/>
            </a:pPr>
            <a:r>
              <a:rPr lang="en-US" sz="2800" dirty="0" err="1">
                <a:solidFill>
                  <a:schemeClr val="accent6"/>
                </a:solidFill>
              </a:rPr>
              <a:t>HttpSession</a:t>
            </a:r>
            <a:r>
              <a:rPr lang="en-US" sz="3200" dirty="0" smtClean="0">
                <a:solidFill>
                  <a:schemeClr val="accent6"/>
                </a:solidFill>
                <a:effectLst/>
                <a:latin typeface="Arial Unicode MS" panose="020B0604020202020204" pitchFamily="34" charset="-128"/>
              </a:rPr>
              <a:t>:</a:t>
            </a:r>
            <a:r>
              <a:rPr lang="en-US" sz="2800" dirty="0" smtClean="0">
                <a:effectLst/>
              </a:rPr>
              <a:t> </a:t>
            </a:r>
            <a:r>
              <a:rPr lang="en-US" sz="2400" dirty="0" err="1"/>
              <a:t>getAttribute</a:t>
            </a:r>
            <a:r>
              <a:rPr lang="en-US" sz="2400" dirty="0"/>
              <a:t>(String </a:t>
            </a:r>
            <a:r>
              <a:rPr lang="en-US" sz="2400" dirty="0" err="1"/>
              <a:t>attr</a:t>
            </a:r>
            <a:r>
              <a:rPr lang="en-US" sz="2400" dirty="0"/>
              <a:t>), </a:t>
            </a:r>
            <a:r>
              <a:rPr lang="en-US" sz="2400" dirty="0" err="1" smtClean="0"/>
              <a:t>getAttributeNames</a:t>
            </a:r>
            <a:r>
              <a:rPr lang="en-US" sz="2400" dirty="0" smtClean="0"/>
              <a:t>( </a:t>
            </a:r>
            <a:r>
              <a:rPr lang="en-US" sz="2400" dirty="0"/>
              <a:t>), </a:t>
            </a:r>
            <a:r>
              <a:rPr lang="en-US" sz="2400" dirty="0" err="1" smtClean="0"/>
              <a:t>getId</a:t>
            </a:r>
            <a:r>
              <a:rPr lang="en-US" sz="2400" dirty="0" smtClean="0"/>
              <a:t>(), </a:t>
            </a:r>
            <a:r>
              <a:rPr lang="en-US" sz="2400" dirty="0"/>
              <a:t>invalidate</a:t>
            </a:r>
            <a:r>
              <a:rPr lang="en-US" sz="2400" dirty="0" smtClean="0"/>
              <a:t>(), </a:t>
            </a:r>
            <a:r>
              <a:rPr lang="en-US" sz="2400" dirty="0" err="1"/>
              <a:t>isNew</a:t>
            </a:r>
            <a:r>
              <a:rPr lang="en-US" sz="2400" dirty="0" smtClean="0"/>
              <a:t>(), </a:t>
            </a:r>
            <a:r>
              <a:rPr lang="en-US" sz="2400" dirty="0" err="1" smtClean="0"/>
              <a:t>removeAttribute</a:t>
            </a:r>
            <a:r>
              <a:rPr lang="en-US" sz="2400" dirty="0" smtClean="0"/>
              <a:t>(), </a:t>
            </a:r>
            <a:r>
              <a:rPr lang="en-US" sz="2400" dirty="0" err="1" smtClean="0"/>
              <a:t>setAttribute</a:t>
            </a:r>
            <a:r>
              <a:rPr lang="en-US" sz="2400" dirty="0" smtClean="0"/>
              <a:t>(), ...</a:t>
            </a:r>
          </a:p>
          <a:p>
            <a:pPr marL="514350" indent="-514350">
              <a:buFont typeface="+mj-lt"/>
              <a:buAutoNum type="arabicPeriod"/>
            </a:pPr>
            <a:r>
              <a:rPr lang="en-US" sz="2800" dirty="0" err="1">
                <a:solidFill>
                  <a:schemeClr val="accent6"/>
                </a:solidFill>
              </a:rPr>
              <a:t>HttpSessionBindingListener</a:t>
            </a:r>
            <a:r>
              <a:rPr lang="en-US" sz="2800" dirty="0" smtClean="0">
                <a:solidFill>
                  <a:schemeClr val="accent6"/>
                </a:solidFill>
              </a:rPr>
              <a:t>:</a:t>
            </a:r>
          </a:p>
          <a:p>
            <a:pPr marL="2743200" lvl="6" indent="0">
              <a:buNone/>
            </a:pPr>
            <a:r>
              <a:rPr lang="en-US" sz="2400" dirty="0"/>
              <a:t>void </a:t>
            </a:r>
            <a:r>
              <a:rPr lang="en-US" sz="2400" dirty="0" err="1"/>
              <a:t>valueBound</a:t>
            </a:r>
            <a:r>
              <a:rPr lang="en-US" sz="2400" dirty="0"/>
              <a:t>(</a:t>
            </a:r>
            <a:r>
              <a:rPr lang="en-US" sz="2400" dirty="0" err="1"/>
              <a:t>HttpSessionBindingEvent</a:t>
            </a:r>
            <a:r>
              <a:rPr lang="en-US" sz="2400" dirty="0"/>
              <a:t> </a:t>
            </a:r>
            <a:r>
              <a:rPr lang="en-US" sz="2400" i="1" dirty="0"/>
              <a:t>e</a:t>
            </a:r>
            <a:r>
              <a:rPr lang="en-US" sz="2400" dirty="0"/>
              <a:t>)</a:t>
            </a:r>
          </a:p>
          <a:p>
            <a:pPr marL="2743200" lvl="6" indent="0">
              <a:buNone/>
            </a:pPr>
            <a:r>
              <a:rPr lang="en-US" sz="2400" dirty="0"/>
              <a:t>void </a:t>
            </a:r>
            <a:r>
              <a:rPr lang="en-US" sz="2400" dirty="0" err="1"/>
              <a:t>valueUnbound</a:t>
            </a:r>
            <a:r>
              <a:rPr lang="en-US" sz="2400" dirty="0"/>
              <a:t>(</a:t>
            </a:r>
            <a:r>
              <a:rPr lang="en-US" sz="2400" dirty="0" err="1"/>
              <a:t>HttpSessionBindingEvent</a:t>
            </a:r>
            <a:r>
              <a:rPr lang="en-US" sz="2400" dirty="0"/>
              <a:t> </a:t>
            </a:r>
            <a:r>
              <a:rPr lang="en-US" sz="2400" i="1" dirty="0"/>
              <a:t>e</a:t>
            </a:r>
            <a:r>
              <a:rPr lang="en-US" sz="2400" dirty="0"/>
              <a:t>)</a:t>
            </a:r>
          </a:p>
        </p:txBody>
      </p:sp>
    </p:spTree>
    <p:extLst>
      <p:ext uri="{BB962C8B-B14F-4D97-AF65-F5344CB8AC3E}">
        <p14:creationId xmlns:p14="http://schemas.microsoft.com/office/powerpoint/2010/main" xmlns="" val="1058376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 </a:t>
            </a:r>
            <a:r>
              <a:rPr lang="en-US" sz="3600" dirty="0" err="1" smtClean="0">
                <a:solidFill>
                  <a:srgbClr val="FFFF00"/>
                </a:solidFill>
              </a:rPr>
              <a:t>HttpServlet</a:t>
            </a:r>
            <a:endParaRPr lang="en-IN" sz="3600" dirty="0">
              <a:solidFill>
                <a:srgbClr val="FFFF00"/>
              </a:solidFill>
            </a:endParaRPr>
          </a:p>
        </p:txBody>
      </p:sp>
      <p:pic>
        <p:nvPicPr>
          <p:cNvPr id="3" name="Picture 2"/>
          <p:cNvPicPr>
            <a:picLocks noChangeAspect="1"/>
          </p:cNvPicPr>
          <p:nvPr/>
        </p:nvPicPr>
        <p:blipFill>
          <a:blip r:embed="rId2"/>
          <a:stretch>
            <a:fillRect/>
          </a:stretch>
        </p:blipFill>
        <p:spPr>
          <a:xfrm>
            <a:off x="185057" y="805507"/>
            <a:ext cx="5400675" cy="3143250"/>
          </a:xfrm>
          <a:prstGeom prst="rect">
            <a:avLst/>
          </a:prstGeom>
        </p:spPr>
      </p:pic>
      <p:pic>
        <p:nvPicPr>
          <p:cNvPr id="12" name="Picture 11"/>
          <p:cNvPicPr>
            <a:picLocks noChangeAspect="1"/>
          </p:cNvPicPr>
          <p:nvPr/>
        </p:nvPicPr>
        <p:blipFill>
          <a:blip r:embed="rId3"/>
          <a:stretch>
            <a:fillRect/>
          </a:stretch>
        </p:blipFill>
        <p:spPr>
          <a:xfrm>
            <a:off x="5716087" y="885825"/>
            <a:ext cx="6086475" cy="4933950"/>
          </a:xfrm>
          <a:prstGeom prst="rect">
            <a:avLst/>
          </a:prstGeom>
        </p:spPr>
      </p:pic>
      <p:pic>
        <p:nvPicPr>
          <p:cNvPr id="2" name="Picture 1"/>
          <p:cNvPicPr>
            <a:picLocks noChangeAspect="1"/>
          </p:cNvPicPr>
          <p:nvPr/>
        </p:nvPicPr>
        <p:blipFill>
          <a:blip r:embed="rId4"/>
          <a:stretch>
            <a:fillRect/>
          </a:stretch>
        </p:blipFill>
        <p:spPr>
          <a:xfrm>
            <a:off x="243020" y="4014071"/>
            <a:ext cx="5000625" cy="2705100"/>
          </a:xfrm>
          <a:prstGeom prst="rect">
            <a:avLst/>
          </a:prstGeom>
        </p:spPr>
      </p:pic>
    </p:spTree>
    <p:extLst>
      <p:ext uri="{BB962C8B-B14F-4D97-AF65-F5344CB8AC3E}">
        <p14:creationId xmlns:p14="http://schemas.microsoft.com/office/powerpoint/2010/main" xmlns="" val="85243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7" name="Picture 6"/>
          <p:cNvPicPr>
            <a:picLocks noChangeAspect="1"/>
          </p:cNvPicPr>
          <p:nvPr/>
        </p:nvPicPr>
        <p:blipFill>
          <a:blip r:embed="rId2"/>
          <a:stretch>
            <a:fillRect/>
          </a:stretch>
        </p:blipFill>
        <p:spPr>
          <a:xfrm>
            <a:off x="293915" y="1451882"/>
            <a:ext cx="5405046" cy="2129518"/>
          </a:xfrm>
          <a:prstGeom prst="rect">
            <a:avLst/>
          </a:prstGeom>
        </p:spPr>
      </p:pic>
      <p:pic>
        <p:nvPicPr>
          <p:cNvPr id="9" name="Picture 8"/>
          <p:cNvPicPr>
            <a:picLocks noChangeAspect="1"/>
          </p:cNvPicPr>
          <p:nvPr/>
        </p:nvPicPr>
        <p:blipFill>
          <a:blip r:embed="rId3"/>
          <a:stretch>
            <a:fillRect/>
          </a:stretch>
        </p:blipFill>
        <p:spPr>
          <a:xfrm>
            <a:off x="5810930" y="1451882"/>
            <a:ext cx="6296025" cy="2295525"/>
          </a:xfrm>
          <a:prstGeom prst="rect">
            <a:avLst/>
          </a:prstGeom>
        </p:spPr>
      </p:pic>
      <p:grpSp>
        <p:nvGrpSpPr>
          <p:cNvPr id="12" name="Group 11"/>
          <p:cNvGrpSpPr/>
          <p:nvPr/>
        </p:nvGrpSpPr>
        <p:grpSpPr>
          <a:xfrm>
            <a:off x="5698961" y="4043722"/>
            <a:ext cx="6179393" cy="2076059"/>
            <a:chOff x="5361504" y="4707751"/>
            <a:chExt cx="5838825" cy="2076059"/>
          </a:xfrm>
        </p:grpSpPr>
        <p:pic>
          <p:nvPicPr>
            <p:cNvPr id="10" name="Picture 9"/>
            <p:cNvPicPr>
              <a:picLocks noChangeAspect="1"/>
            </p:cNvPicPr>
            <p:nvPr/>
          </p:nvPicPr>
          <p:blipFill>
            <a:blip r:embed="rId4"/>
            <a:stretch>
              <a:fillRect/>
            </a:stretch>
          </p:blipFill>
          <p:spPr>
            <a:xfrm>
              <a:off x="5361504" y="4726410"/>
              <a:ext cx="5838825" cy="2057400"/>
            </a:xfrm>
            <a:prstGeom prst="rect">
              <a:avLst/>
            </a:prstGeom>
          </p:spPr>
        </p:pic>
        <p:sp>
          <p:nvSpPr>
            <p:cNvPr id="11" name="TextBox 10"/>
            <p:cNvSpPr txBox="1"/>
            <p:nvPr/>
          </p:nvSpPr>
          <p:spPr>
            <a:xfrm>
              <a:off x="8958942" y="4707751"/>
              <a:ext cx="1732718" cy="369332"/>
            </a:xfrm>
            <a:prstGeom prst="rect">
              <a:avLst/>
            </a:prstGeom>
            <a:noFill/>
          </p:spPr>
          <p:txBody>
            <a:bodyPr wrap="none" rtlCol="0">
              <a:spAutoFit/>
            </a:bodyPr>
            <a:lstStyle/>
            <a:p>
              <a:r>
                <a:rPr lang="en-US" dirty="0" smtClean="0">
                  <a:solidFill>
                    <a:srgbClr val="FF0000"/>
                  </a:solidFill>
                </a:rPr>
                <a:t>Using </a:t>
              </a:r>
              <a:r>
                <a:rPr lang="en-US" dirty="0" err="1" smtClean="0">
                  <a:solidFill>
                    <a:srgbClr val="FF0000"/>
                  </a:solidFill>
                </a:rPr>
                <a:t>doPost</a:t>
              </a:r>
              <a:r>
                <a:rPr lang="en-US" dirty="0" smtClean="0">
                  <a:solidFill>
                    <a:srgbClr val="FF0000"/>
                  </a:solidFill>
                </a:rPr>
                <a:t>()</a:t>
              </a:r>
              <a:endParaRPr lang="en-US" dirty="0">
                <a:solidFill>
                  <a:srgbClr val="FF0000"/>
                </a:solidFill>
              </a:endParaRPr>
            </a:p>
          </p:txBody>
        </p:sp>
      </p:grpSp>
    </p:spTree>
    <p:extLst>
      <p:ext uri="{BB962C8B-B14F-4D97-AF65-F5344CB8AC3E}">
        <p14:creationId xmlns:p14="http://schemas.microsoft.com/office/powerpoint/2010/main" xmlns="" val="398851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 Life cycle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defRPr/>
            </a:pPr>
            <a:r>
              <a:rPr lang="en-US" sz="2800" dirty="0"/>
              <a:t>A servlet life cycle can be defined as the entire process from its creation till the destruction. </a:t>
            </a:r>
          </a:p>
          <a:p>
            <a:pPr algn="just"/>
            <a:endParaRPr lang="en-US" sz="28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a:xfrm>
            <a:off x="5116287" y="2318656"/>
            <a:ext cx="6966856" cy="4223658"/>
          </a:xfrm>
          <a:prstGeom prst="rect">
            <a:avLst/>
          </a:prstGeom>
          <a:noFill/>
        </p:spPr>
      </p:pic>
      <p:sp>
        <p:nvSpPr>
          <p:cNvPr id="7" name="Content Placeholder 2"/>
          <p:cNvSpPr txBox="1">
            <a:spLocks/>
          </p:cNvSpPr>
          <p:nvPr/>
        </p:nvSpPr>
        <p:spPr>
          <a:xfrm>
            <a:off x="60716" y="2111827"/>
            <a:ext cx="5055571" cy="41692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defRPr/>
            </a:pPr>
            <a:r>
              <a:rPr lang="en-US" dirty="0" smtClean="0"/>
              <a:t>The </a:t>
            </a:r>
            <a:r>
              <a:rPr lang="en-US" dirty="0"/>
              <a:t>servlet is initialized by calling the </a:t>
            </a:r>
            <a:r>
              <a:rPr lang="en-US" b="1" dirty="0" err="1">
                <a:solidFill>
                  <a:schemeClr val="accent6"/>
                </a:solidFill>
              </a:rPr>
              <a:t>init</a:t>
            </a:r>
            <a:r>
              <a:rPr lang="en-US" b="1" dirty="0">
                <a:solidFill>
                  <a:schemeClr val="accent6"/>
                </a:solidFill>
              </a:rPr>
              <a:t>()</a:t>
            </a:r>
            <a:r>
              <a:rPr lang="en-US" dirty="0">
                <a:solidFill>
                  <a:schemeClr val="accent6"/>
                </a:solidFill>
              </a:rPr>
              <a:t> </a:t>
            </a:r>
            <a:r>
              <a:rPr lang="en-US" dirty="0"/>
              <a:t>method.</a:t>
            </a:r>
          </a:p>
          <a:p>
            <a:pPr algn="just">
              <a:defRPr/>
            </a:pPr>
            <a:r>
              <a:rPr lang="en-US" dirty="0"/>
              <a:t>The servlet calls </a:t>
            </a:r>
            <a:r>
              <a:rPr lang="en-US" b="1" dirty="0">
                <a:solidFill>
                  <a:schemeClr val="accent6"/>
                </a:solidFill>
              </a:rPr>
              <a:t>service()</a:t>
            </a:r>
            <a:r>
              <a:rPr lang="en-US" dirty="0">
                <a:solidFill>
                  <a:schemeClr val="accent6"/>
                </a:solidFill>
              </a:rPr>
              <a:t> </a:t>
            </a:r>
            <a:r>
              <a:rPr lang="en-US" dirty="0"/>
              <a:t>method to process a client's request.</a:t>
            </a:r>
          </a:p>
          <a:p>
            <a:pPr algn="just">
              <a:defRPr/>
            </a:pPr>
            <a:r>
              <a:rPr lang="en-US" dirty="0"/>
              <a:t>The servlet is terminated by calling the </a:t>
            </a:r>
            <a:r>
              <a:rPr lang="en-US" b="1" dirty="0">
                <a:solidFill>
                  <a:schemeClr val="accent6"/>
                </a:solidFill>
              </a:rPr>
              <a:t>destroy()</a:t>
            </a:r>
            <a:r>
              <a:rPr lang="en-US" dirty="0">
                <a:solidFill>
                  <a:schemeClr val="accent6"/>
                </a:solidFill>
              </a:rPr>
              <a:t> </a:t>
            </a:r>
            <a:r>
              <a:rPr lang="en-US" dirty="0"/>
              <a:t>method.</a:t>
            </a:r>
          </a:p>
          <a:p>
            <a:pPr algn="just">
              <a:defRPr/>
            </a:pPr>
            <a:r>
              <a:rPr lang="en-US" dirty="0"/>
              <a:t>Finally, servlet is garbage collected by the garbage collector of the JVM.</a:t>
            </a:r>
          </a:p>
          <a:p>
            <a:pPr algn="just"/>
            <a:endParaRPr lang="en-US" dirty="0" smtClean="0"/>
          </a:p>
        </p:txBody>
      </p:sp>
    </p:spTree>
    <p:extLst>
      <p:ext uri="{BB962C8B-B14F-4D97-AF65-F5344CB8AC3E}">
        <p14:creationId xmlns:p14="http://schemas.microsoft.com/office/powerpoint/2010/main" xmlns="" val="3185130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The </a:t>
            </a:r>
            <a:r>
              <a:rPr lang="en-US" sz="3600" dirty="0" err="1">
                <a:solidFill>
                  <a:srgbClr val="FFFF00"/>
                </a:solidFill>
              </a:rPr>
              <a:t>init</a:t>
            </a:r>
            <a:r>
              <a:rPr lang="en-US" sz="3600" dirty="0">
                <a:solidFill>
                  <a:srgbClr val="FFFF00"/>
                </a:solidFill>
              </a:rPr>
              <a:t>() method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defRPr/>
            </a:pPr>
            <a:r>
              <a:rPr lang="en-US" sz="2800" dirty="0" smtClean="0"/>
              <a:t>The </a:t>
            </a:r>
            <a:r>
              <a:rPr lang="en-US" sz="2800" dirty="0" err="1"/>
              <a:t>init</a:t>
            </a:r>
            <a:r>
              <a:rPr lang="en-US" sz="2800" dirty="0"/>
              <a:t>() method is designed to be called only once. </a:t>
            </a:r>
          </a:p>
          <a:p>
            <a:pPr algn="just">
              <a:defRPr/>
            </a:pPr>
            <a:r>
              <a:rPr lang="en-US" sz="2800" dirty="0"/>
              <a:t>It is called when the servlet is first created, and not called again for each user request. </a:t>
            </a:r>
          </a:p>
          <a:p>
            <a:pPr algn="just">
              <a:defRPr/>
            </a:pPr>
            <a:r>
              <a:rPr lang="en-US" sz="2800" dirty="0"/>
              <a:t>So, it is used for one-time initializations, just as with the </a:t>
            </a:r>
            <a:r>
              <a:rPr lang="en-US" sz="2800" dirty="0" err="1"/>
              <a:t>init</a:t>
            </a:r>
            <a:r>
              <a:rPr lang="en-US" sz="2800" dirty="0"/>
              <a:t>() method of applets.</a:t>
            </a:r>
          </a:p>
          <a:p>
            <a:pPr algn="just">
              <a:defRPr/>
            </a:pPr>
            <a:r>
              <a:rPr lang="en-US" sz="2800" dirty="0"/>
              <a:t>The servlet is normally created when a user first invokes a URL corresponding to the servlet.</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999421" y="5147582"/>
            <a:ext cx="6276975" cy="1362075"/>
          </a:xfrm>
          <a:prstGeom prst="rect">
            <a:avLst/>
          </a:prstGeom>
        </p:spPr>
      </p:pic>
    </p:spTree>
    <p:extLst>
      <p:ext uri="{BB962C8B-B14F-4D97-AF65-F5344CB8AC3E}">
        <p14:creationId xmlns:p14="http://schemas.microsoft.com/office/powerpoint/2010/main" xmlns="" val="1683295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The service() </a:t>
            </a:r>
            <a:r>
              <a:rPr lang="en-US" sz="3600" dirty="0">
                <a:solidFill>
                  <a:srgbClr val="FFFF00"/>
                </a:solidFill>
              </a:rPr>
              <a:t>method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a:t>The service() method is the main method to perform the actual task. </a:t>
            </a:r>
          </a:p>
          <a:p>
            <a:pPr algn="just"/>
            <a:r>
              <a:rPr lang="en-US" sz="2400" dirty="0"/>
              <a:t>The servlet container (i.e. web server) calls the service() method to handle requests coming from the </a:t>
            </a:r>
            <a:r>
              <a:rPr lang="en-US" sz="2400" dirty="0" smtClean="0"/>
              <a:t>client(browsers</a:t>
            </a:r>
            <a:r>
              <a:rPr lang="en-US" sz="2400" dirty="0"/>
              <a:t>) and to write the formatted response back to the client</a:t>
            </a:r>
            <a:r>
              <a:rPr lang="en-US" sz="2400" dirty="0" smtClean="0"/>
              <a:t>.</a:t>
            </a:r>
          </a:p>
          <a:p>
            <a:pPr algn="just"/>
            <a:r>
              <a:rPr lang="en-US" sz="2400" dirty="0"/>
              <a:t>Each time if the server receives a request for a servlet, the server issues a new thread and calls service. </a:t>
            </a:r>
          </a:p>
          <a:p>
            <a:pPr algn="just"/>
            <a:r>
              <a:rPr lang="en-US" sz="2400" dirty="0"/>
              <a:t>The service() method checks the HTTP request type (GET, POST, PUT, DELETE, etc.) and calls </a:t>
            </a:r>
            <a:r>
              <a:rPr lang="en-US" sz="2400" dirty="0" err="1"/>
              <a:t>doGet</a:t>
            </a:r>
            <a:r>
              <a:rPr lang="en-US" sz="2400" dirty="0"/>
              <a:t>, </a:t>
            </a:r>
            <a:r>
              <a:rPr lang="en-US" sz="2400" dirty="0" err="1"/>
              <a:t>doPost</a:t>
            </a:r>
            <a:r>
              <a:rPr lang="en-US" sz="2400" dirty="0"/>
              <a:t>, </a:t>
            </a:r>
            <a:r>
              <a:rPr lang="en-US" sz="2400" dirty="0" err="1"/>
              <a:t>doPut</a:t>
            </a:r>
            <a:r>
              <a:rPr lang="en-US" sz="2400" dirty="0"/>
              <a:t>, </a:t>
            </a:r>
            <a:r>
              <a:rPr lang="en-US" sz="2400" dirty="0" err="1"/>
              <a:t>doDelete</a:t>
            </a:r>
            <a:r>
              <a:rPr lang="en-US" sz="2400" dirty="0"/>
              <a:t>, etc. methods as appropriate.</a:t>
            </a:r>
          </a:p>
        </p:txBody>
      </p:sp>
      <p:pic>
        <p:nvPicPr>
          <p:cNvPr id="3" name="Picture 2"/>
          <p:cNvPicPr>
            <a:picLocks noChangeAspect="1"/>
          </p:cNvPicPr>
          <p:nvPr/>
        </p:nvPicPr>
        <p:blipFill>
          <a:blip r:embed="rId2"/>
          <a:stretch>
            <a:fillRect/>
          </a:stretch>
        </p:blipFill>
        <p:spPr>
          <a:xfrm>
            <a:off x="1027746" y="4913539"/>
            <a:ext cx="10220325" cy="1733550"/>
          </a:xfrm>
          <a:prstGeom prst="rect">
            <a:avLst/>
          </a:prstGeom>
        </p:spPr>
      </p:pic>
    </p:spTree>
    <p:extLst>
      <p:ext uri="{BB962C8B-B14F-4D97-AF65-F5344CB8AC3E}">
        <p14:creationId xmlns:p14="http://schemas.microsoft.com/office/powerpoint/2010/main" xmlns="" val="225028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err="1" smtClean="0">
                <a:solidFill>
                  <a:srgbClr val="FFFF00"/>
                </a:solidFill>
              </a:rPr>
              <a:t>doGet</a:t>
            </a:r>
            <a:r>
              <a:rPr lang="en-US" sz="3600" dirty="0" smtClean="0">
                <a:solidFill>
                  <a:srgbClr val="FFFF00"/>
                </a:solidFill>
              </a:rPr>
              <a:t>() and </a:t>
            </a:r>
            <a:r>
              <a:rPr lang="en-US" sz="3600" dirty="0" err="1" smtClean="0">
                <a:solidFill>
                  <a:srgbClr val="FFFF00"/>
                </a:solidFill>
              </a:rPr>
              <a:t>doPost</a:t>
            </a:r>
            <a:r>
              <a:rPr lang="en-US" sz="3600" dirty="0" smtClean="0">
                <a:solidFill>
                  <a:srgbClr val="FFFF00"/>
                </a:solidFill>
              </a:rPr>
              <a:t>() methods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t>The service() method is called by the container and service method invokes </a:t>
            </a:r>
            <a:r>
              <a:rPr lang="en-US" sz="2800" dirty="0" err="1"/>
              <a:t>doGet</a:t>
            </a:r>
            <a:r>
              <a:rPr lang="en-US" sz="2800" dirty="0"/>
              <a:t>, </a:t>
            </a:r>
            <a:r>
              <a:rPr lang="en-US" sz="2800" dirty="0" err="1"/>
              <a:t>doPost</a:t>
            </a:r>
            <a:r>
              <a:rPr lang="en-US" sz="2800" dirty="0"/>
              <a:t>, </a:t>
            </a:r>
            <a:r>
              <a:rPr lang="en-US" sz="2800" dirty="0" err="1"/>
              <a:t>doPut</a:t>
            </a:r>
            <a:r>
              <a:rPr lang="en-US" sz="2800" dirty="0"/>
              <a:t>, </a:t>
            </a:r>
            <a:r>
              <a:rPr lang="en-US" sz="2800" dirty="0" err="1"/>
              <a:t>doDelete</a:t>
            </a:r>
            <a:r>
              <a:rPr lang="en-US" sz="2800" dirty="0"/>
              <a:t>, etc. </a:t>
            </a:r>
            <a:endParaRPr lang="en-US" sz="2800" dirty="0" smtClean="0"/>
          </a:p>
          <a:p>
            <a:pPr algn="just">
              <a:spcBef>
                <a:spcPts val="0"/>
              </a:spcBef>
            </a:pPr>
            <a:r>
              <a:rPr lang="en-US" sz="2800" dirty="0" smtClean="0"/>
              <a:t>So </a:t>
            </a:r>
            <a:r>
              <a:rPr lang="en-US" sz="2800" dirty="0"/>
              <a:t>you have nothing to do with service() method but you override either </a:t>
            </a:r>
            <a:r>
              <a:rPr lang="en-US" sz="2800" dirty="0" err="1"/>
              <a:t>doGet</a:t>
            </a:r>
            <a:r>
              <a:rPr lang="en-US" sz="2800" dirty="0"/>
              <a:t>() or </a:t>
            </a:r>
            <a:r>
              <a:rPr lang="en-US" sz="2800" dirty="0" err="1"/>
              <a:t>doPost</a:t>
            </a:r>
            <a:r>
              <a:rPr lang="en-US" sz="2800" dirty="0"/>
              <a:t>() depending on what type of request you receive from the client.</a:t>
            </a:r>
          </a:p>
          <a:p>
            <a:pPr algn="just">
              <a:spcBef>
                <a:spcPts val="0"/>
              </a:spcBef>
            </a:pPr>
            <a:r>
              <a:rPr lang="en-US" sz="2800" dirty="0"/>
              <a:t>The </a:t>
            </a:r>
            <a:r>
              <a:rPr lang="en-US" sz="2800" dirty="0" err="1"/>
              <a:t>doGet</a:t>
            </a:r>
            <a:r>
              <a:rPr lang="en-US" sz="2800" dirty="0"/>
              <a:t>() and </a:t>
            </a:r>
            <a:r>
              <a:rPr lang="en-US" sz="2800" dirty="0" err="1"/>
              <a:t>doPost</a:t>
            </a:r>
            <a:r>
              <a:rPr lang="en-US" sz="2800" dirty="0"/>
              <a:t>() are most frequently used </a:t>
            </a:r>
            <a:r>
              <a:rPr lang="en-US" sz="2800" dirty="0" smtClean="0"/>
              <a:t>methods.</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46721" y="4093030"/>
            <a:ext cx="11382375" cy="2656114"/>
          </a:xfrm>
          <a:prstGeom prst="rect">
            <a:avLst/>
          </a:prstGeom>
        </p:spPr>
      </p:pic>
    </p:spTree>
    <p:extLst>
      <p:ext uri="{BB962C8B-B14F-4D97-AF65-F5344CB8AC3E}">
        <p14:creationId xmlns:p14="http://schemas.microsoft.com/office/powerpoint/2010/main" xmlns="" val="282860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254" y="159176"/>
            <a:ext cx="10143309" cy="646331"/>
          </a:xfrm>
          <a:prstGeom prst="rect">
            <a:avLst/>
          </a:prstGeom>
          <a:noFill/>
        </p:spPr>
        <p:txBody>
          <a:bodyPr wrap="square" rtlCol="0">
            <a:spAutoFit/>
          </a:bodyPr>
          <a:lstStyle/>
          <a:p>
            <a:pPr algn="ctr" defTabSz="457200"/>
            <a:r>
              <a:rPr lang="en-US" sz="3600" dirty="0" smtClean="0">
                <a:solidFill>
                  <a:srgbClr val="FFFF00"/>
                </a:solidFill>
              </a:rPr>
              <a:t>The </a:t>
            </a:r>
            <a:r>
              <a:rPr lang="en-US" sz="3600" dirty="0">
                <a:solidFill>
                  <a:srgbClr val="FFFF00"/>
                </a:solidFill>
              </a:rPr>
              <a:t>destroy() method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defRPr/>
            </a:pPr>
            <a:r>
              <a:rPr lang="en-US" sz="2800" dirty="0"/>
              <a:t>The destroy() method is called only once at the end of the life cycle of a servlet. </a:t>
            </a:r>
          </a:p>
          <a:p>
            <a:pPr algn="just">
              <a:defRPr/>
            </a:pPr>
            <a:r>
              <a:rPr lang="en-US" sz="2800" dirty="0"/>
              <a:t>This method gives your servlet a chance to close database connections, halt background threads, write cookie lists or hit counts to disk, and perform other such cleanup activities.</a:t>
            </a:r>
          </a:p>
          <a:p>
            <a:pPr algn="just"/>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015218" y="4424362"/>
            <a:ext cx="5082268" cy="2053007"/>
          </a:xfrm>
          <a:prstGeom prst="rect">
            <a:avLst/>
          </a:prstGeom>
        </p:spPr>
      </p:pic>
    </p:spTree>
    <p:extLst>
      <p:ext uri="{BB962C8B-B14F-4D97-AF65-F5344CB8AC3E}">
        <p14:creationId xmlns:p14="http://schemas.microsoft.com/office/powerpoint/2010/main" xmlns="" val="34296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Web Applications?</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400" dirty="0" smtClean="0">
                <a:effectLst/>
              </a:rPr>
              <a:t>Web </a:t>
            </a:r>
            <a:r>
              <a:rPr lang="en-US" sz="2400" dirty="0">
                <a:effectLst/>
              </a:rPr>
              <a:t>applications are </a:t>
            </a:r>
            <a:r>
              <a:rPr lang="en-US" sz="2400" dirty="0">
                <a:solidFill>
                  <a:schemeClr val="accent6"/>
                </a:solidFill>
                <a:effectLst/>
              </a:rPr>
              <a:t>helper applications that resides at web server </a:t>
            </a:r>
            <a:r>
              <a:rPr lang="en-US" sz="2400" dirty="0">
                <a:effectLst/>
              </a:rPr>
              <a:t>and build dynamic web pages. </a:t>
            </a:r>
            <a:endParaRPr lang="en-US" sz="2400" dirty="0" smtClean="0">
              <a:effectLst/>
            </a:endParaRPr>
          </a:p>
          <a:p>
            <a:pPr algn="just"/>
            <a:r>
              <a:rPr lang="en-US" sz="2200" dirty="0"/>
              <a:t>A web application is composed </a:t>
            </a:r>
            <a:r>
              <a:rPr lang="en-US" sz="2400" dirty="0"/>
              <a:t>of </a:t>
            </a:r>
            <a:r>
              <a:rPr lang="en-US" sz="2200" dirty="0"/>
              <a:t>web components like Servlet, JSP, </a:t>
            </a:r>
            <a:r>
              <a:rPr lang="en-US" sz="2200" dirty="0" smtClean="0"/>
              <a:t>PHP, HTML </a:t>
            </a:r>
            <a:r>
              <a:rPr lang="en-US" sz="2200" dirty="0"/>
              <a:t>etc</a:t>
            </a:r>
            <a:r>
              <a:rPr lang="en-US" sz="2400" dirty="0"/>
              <a:t>.. </a:t>
            </a:r>
          </a:p>
          <a:p>
            <a:pPr algn="just"/>
            <a:r>
              <a:rPr lang="en-US" sz="2400" dirty="0"/>
              <a:t>The web components typically execute in Web Server and respond to HTTP request.</a:t>
            </a:r>
          </a:p>
          <a:p>
            <a:pPr algn="just"/>
            <a:endParaRPr lang="en-US" sz="2400" dirty="0" smtClean="0"/>
          </a:p>
          <a:p>
            <a:pPr algn="just"/>
            <a:endParaRPr lang="en-US" sz="2400" dirty="0"/>
          </a:p>
          <a:p>
            <a:pPr algn="just"/>
            <a:endParaRPr lang="en-US" sz="2400" dirty="0"/>
          </a:p>
          <a:p>
            <a:pPr algn="just"/>
            <a:endParaRPr lang="en-US" sz="2400" dirty="0" smtClean="0"/>
          </a:p>
        </p:txBody>
      </p:sp>
      <p:pic>
        <p:nvPicPr>
          <p:cNvPr id="6" name="Picture 5" descr="web application example"/>
          <p:cNvPicPr/>
          <p:nvPr/>
        </p:nvPicPr>
        <p:blipFill>
          <a:blip r:embed="rId2">
            <a:extLst>
              <a:ext uri="{28A0092B-C50C-407E-A947-70E740481C1C}">
                <a14:useLocalDpi xmlns:a14="http://schemas.microsoft.com/office/drawing/2010/main" xmlns="" val="0"/>
              </a:ext>
            </a:extLst>
          </a:blip>
          <a:srcRect/>
          <a:stretch>
            <a:fillRect/>
          </a:stretch>
        </p:blipFill>
        <p:spPr bwMode="auto">
          <a:xfrm>
            <a:off x="2314076" y="3233057"/>
            <a:ext cx="8103552" cy="3483429"/>
          </a:xfrm>
          <a:prstGeom prst="rect">
            <a:avLst/>
          </a:prstGeom>
          <a:noFill/>
          <a:ln>
            <a:noFill/>
          </a:ln>
        </p:spPr>
      </p:pic>
    </p:spTree>
    <p:extLst>
      <p:ext uri="{BB962C8B-B14F-4D97-AF65-F5344CB8AC3E}">
        <p14:creationId xmlns:p14="http://schemas.microsoft.com/office/powerpoint/2010/main" xmlns="" val="3882769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 y="228600"/>
            <a:ext cx="11440886" cy="990600"/>
          </a:xfrm>
        </p:spPr>
        <p:txBody>
          <a:bodyPr rtlCol="0">
            <a:normAutofit fontScale="90000"/>
          </a:bodyPr>
          <a:lstStyle/>
          <a:p>
            <a:pPr>
              <a:defRPr/>
            </a:pPr>
            <a:r>
              <a:rPr lang="en-US" b="1" dirty="0" smtClean="0"/>
              <a:t/>
            </a:r>
            <a:br>
              <a:rPr lang="en-US" b="1" dirty="0" smtClean="0"/>
            </a:br>
            <a:r>
              <a:rPr lang="en-US" sz="4000" dirty="0">
                <a:solidFill>
                  <a:srgbClr val="FFFF00"/>
                </a:solidFill>
                <a:latin typeface="+mn-lt"/>
                <a:ea typeface="+mn-ea"/>
                <a:cs typeface="+mn-cs"/>
              </a:rPr>
              <a:t>Architecture </a:t>
            </a:r>
            <a:r>
              <a:rPr lang="en-US" sz="4000" dirty="0" smtClean="0">
                <a:solidFill>
                  <a:srgbClr val="FFFF00"/>
                </a:solidFill>
                <a:latin typeface="+mn-lt"/>
                <a:ea typeface="+mn-ea"/>
                <a:cs typeface="+mn-cs"/>
              </a:rPr>
              <a:t>:</a:t>
            </a:r>
            <a:r>
              <a:rPr lang="en-US" b="1" dirty="0" smtClean="0">
                <a:solidFill>
                  <a:srgbClr val="FF0000"/>
                </a:solidFill>
              </a:rPr>
              <a:t/>
            </a:r>
            <a:br>
              <a:rPr lang="en-US" b="1" dirty="0" smtClean="0">
                <a:solidFill>
                  <a:srgbClr val="FF0000"/>
                </a:solidFill>
              </a:rPr>
            </a:br>
            <a:r>
              <a:rPr lang="en-US" sz="3600" dirty="0"/>
              <a:t>a typical servlet life-cycle scenario</a:t>
            </a:r>
            <a:r>
              <a:rPr lang="en-US" b="1" dirty="0" smtClean="0"/>
              <a:t/>
            </a:r>
            <a:br>
              <a:rPr lang="en-US" b="1" dirty="0" smtClean="0"/>
            </a:br>
            <a:endParaRPr lang="en-US" dirty="0" smtClean="0"/>
          </a:p>
        </p:txBody>
      </p:sp>
      <p:pic>
        <p:nvPicPr>
          <p:cNvPr id="31747"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72142" y="1364416"/>
            <a:ext cx="5976257" cy="5352069"/>
          </a:xfrm>
          <a:noFill/>
        </p:spPr>
      </p:pic>
      <p:sp>
        <p:nvSpPr>
          <p:cNvPr id="4" name="Rectangle 3"/>
          <p:cNvSpPr/>
          <p:nvPr/>
        </p:nvSpPr>
        <p:spPr>
          <a:xfrm>
            <a:off x="6683829" y="1447800"/>
            <a:ext cx="5246913" cy="526868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342900" indent="-342900" algn="just">
              <a:buFont typeface="Arial" panose="020B0604020202020204" pitchFamily="34" charset="0"/>
              <a:buChar char="•"/>
              <a:defRPr/>
            </a:pPr>
            <a:r>
              <a:rPr lang="en-US" sz="2400" dirty="0"/>
              <a:t>First the HTTP requests coming to the server are delegated to the servlet container.</a:t>
            </a:r>
          </a:p>
          <a:p>
            <a:pPr marL="342900" indent="-342900" algn="just">
              <a:buFont typeface="Arial" panose="020B0604020202020204" pitchFamily="34" charset="0"/>
              <a:buChar char="•"/>
              <a:defRPr/>
            </a:pPr>
            <a:r>
              <a:rPr lang="en-US" sz="2400" dirty="0"/>
              <a:t>The servlet container loads the servlet before invoking the service() method.</a:t>
            </a:r>
          </a:p>
          <a:p>
            <a:pPr marL="342900" indent="-342900" algn="just">
              <a:buFont typeface="Arial" panose="020B0604020202020204" pitchFamily="34" charset="0"/>
              <a:buChar char="•"/>
              <a:defRPr/>
            </a:pPr>
            <a:r>
              <a:rPr lang="en-US" sz="2400" dirty="0"/>
              <a:t>Then the servlet container handles multiple requests by producing multiple threads, each thread executing the service() method of a single instance of the servlet.</a:t>
            </a:r>
          </a:p>
        </p:txBody>
      </p:sp>
    </p:spTree>
    <p:extLst>
      <p:ext uri="{BB962C8B-B14F-4D97-AF65-F5344CB8AC3E}">
        <p14:creationId xmlns:p14="http://schemas.microsoft.com/office/powerpoint/2010/main" xmlns="" val="274097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Generic Servlet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800" dirty="0">
                <a:effectLst/>
                <a:latin typeface="Times New Roman" panose="02020603050405020304" pitchFamily="18" charset="0"/>
                <a:cs typeface="Times New Roman" panose="02020603050405020304" pitchFamily="18" charset="0"/>
              </a:rPr>
              <a:t>if you are creating a Generic Servlet then you must extend </a:t>
            </a:r>
            <a:r>
              <a:rPr lang="en-US" sz="2800" dirty="0" err="1">
                <a:effectLst/>
                <a:latin typeface="Times New Roman" panose="02020603050405020304" pitchFamily="18" charset="0"/>
                <a:cs typeface="Times New Roman" panose="02020603050405020304" pitchFamily="18" charset="0"/>
              </a:rPr>
              <a:t>javax.servlet.GenericServlet</a:t>
            </a:r>
            <a:r>
              <a:rPr lang="en-US" sz="2800" dirty="0">
                <a:effectLst/>
                <a:latin typeface="Times New Roman" panose="02020603050405020304" pitchFamily="18" charset="0"/>
                <a:cs typeface="Times New Roman" panose="02020603050405020304" pitchFamily="18" charset="0"/>
              </a:rPr>
              <a:t> class. </a:t>
            </a:r>
            <a:r>
              <a:rPr lang="en-US" sz="2800" dirty="0" err="1">
                <a:effectLst/>
                <a:latin typeface="Times New Roman" panose="02020603050405020304" pitchFamily="18" charset="0"/>
                <a:cs typeface="Times New Roman" panose="02020603050405020304" pitchFamily="18" charset="0"/>
              </a:rPr>
              <a:t>GenericServlet</a:t>
            </a:r>
            <a:r>
              <a:rPr lang="en-US" sz="2800" dirty="0">
                <a:effectLst/>
                <a:latin typeface="Times New Roman" panose="02020603050405020304" pitchFamily="18" charset="0"/>
                <a:cs typeface="Times New Roman" panose="02020603050405020304" pitchFamily="18" charset="0"/>
              </a:rPr>
              <a:t> class has an abstract service() method. Which means the subclass of </a:t>
            </a:r>
            <a:r>
              <a:rPr lang="en-US" sz="2800" dirty="0" err="1">
                <a:effectLst/>
                <a:latin typeface="Times New Roman" panose="02020603050405020304" pitchFamily="18" charset="0"/>
                <a:cs typeface="Times New Roman" panose="02020603050405020304" pitchFamily="18" charset="0"/>
              </a:rPr>
              <a:t>GenericServlet</a:t>
            </a:r>
            <a:r>
              <a:rPr lang="en-US" sz="2800" dirty="0">
                <a:effectLst/>
                <a:latin typeface="Times New Roman" panose="02020603050405020304" pitchFamily="18" charset="0"/>
                <a:cs typeface="Times New Roman" panose="02020603050405020304" pitchFamily="18" charset="0"/>
              </a:rPr>
              <a:t> should always override the service() method. </a:t>
            </a:r>
          </a:p>
          <a:p>
            <a:pPr algn="just"/>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200401" y="3292928"/>
            <a:ext cx="6302828" cy="3194957"/>
          </a:xfrm>
          <a:prstGeom prst="rect">
            <a:avLst/>
          </a:prstGeom>
        </p:spPr>
      </p:pic>
    </p:spTree>
    <p:extLst>
      <p:ext uri="{BB962C8B-B14F-4D97-AF65-F5344CB8AC3E}">
        <p14:creationId xmlns:p14="http://schemas.microsoft.com/office/powerpoint/2010/main" xmlns="" val="1560178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HTTP Servlet</a:t>
            </a:r>
            <a:endParaRPr lang="en-IN" sz="3600" dirty="0">
              <a:solidFill>
                <a:srgbClr val="FFFF00"/>
              </a:solidFill>
            </a:endParaRPr>
          </a:p>
        </p:txBody>
      </p:sp>
      <p:sp>
        <p:nvSpPr>
          <p:cNvPr id="5" name="Content Placeholder 2"/>
          <p:cNvSpPr>
            <a:spLocks noGrp="1"/>
          </p:cNvSpPr>
          <p:nvPr>
            <p:ph idx="1"/>
          </p:nvPr>
        </p:nvSpPr>
        <p:spPr>
          <a:xfrm>
            <a:off x="421274" y="805507"/>
            <a:ext cx="11770725" cy="5943636"/>
          </a:xfrm>
        </p:spPr>
        <p:txBody>
          <a:bodyPr>
            <a:noAutofit/>
          </a:bodyPr>
          <a:lstStyle/>
          <a:p>
            <a:pPr algn="just"/>
            <a:r>
              <a:rPr lang="en-US" sz="2400" dirty="0" smtClean="0">
                <a:effectLst/>
                <a:latin typeface="Times New Roman" panose="02020603050405020304" pitchFamily="18" charset="0"/>
                <a:cs typeface="Times New Roman" panose="02020603050405020304" pitchFamily="18" charset="0"/>
              </a:rPr>
              <a:t>If </a:t>
            </a:r>
            <a:r>
              <a:rPr lang="en-US" sz="2400" dirty="0">
                <a:effectLst/>
                <a:latin typeface="Times New Roman" panose="02020603050405020304" pitchFamily="18" charset="0"/>
                <a:cs typeface="Times New Roman" panose="02020603050405020304" pitchFamily="18" charset="0"/>
              </a:rPr>
              <a:t>you creating Http Servlet you must extend </a:t>
            </a:r>
            <a:r>
              <a:rPr lang="en-US" sz="2400" dirty="0" err="1">
                <a:effectLst/>
                <a:latin typeface="Times New Roman" panose="02020603050405020304" pitchFamily="18" charset="0"/>
                <a:cs typeface="Times New Roman" panose="02020603050405020304" pitchFamily="18" charset="0"/>
              </a:rPr>
              <a:t>javax.servlet.http.HttpServlet</a:t>
            </a:r>
            <a:r>
              <a:rPr lang="en-US" sz="2400" dirty="0">
                <a:effectLst/>
                <a:latin typeface="Times New Roman" panose="02020603050405020304" pitchFamily="18" charset="0"/>
                <a:cs typeface="Times New Roman" panose="02020603050405020304" pitchFamily="18" charset="0"/>
              </a:rPr>
              <a:t> class, which is an abstract class. Unlike Generic Servlet, the HTTP Servlet doesn’t override the service() method. Instead it overrides one or more of the following methods. </a:t>
            </a:r>
          </a:p>
          <a:p>
            <a:pPr algn="just"/>
            <a:endParaRPr lang="en-US" sz="28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526790" y="2808514"/>
            <a:ext cx="4562475" cy="3126922"/>
          </a:xfrm>
          <a:prstGeom prst="rect">
            <a:avLst/>
          </a:prstGeom>
        </p:spPr>
      </p:pic>
      <p:sp>
        <p:nvSpPr>
          <p:cNvPr id="6" name="Content Placeholder 2"/>
          <p:cNvSpPr txBox="1">
            <a:spLocks/>
          </p:cNvSpPr>
          <p:nvPr/>
        </p:nvSpPr>
        <p:spPr>
          <a:xfrm>
            <a:off x="256657" y="2209800"/>
            <a:ext cx="7167400" cy="425498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28600" lvl="1" algn="just"/>
            <a:r>
              <a:rPr lang="en-US" sz="2100" b="1" dirty="0" err="1">
                <a:solidFill>
                  <a:schemeClr val="accent6"/>
                </a:solidFill>
              </a:rPr>
              <a:t>doGet</a:t>
            </a:r>
            <a:r>
              <a:rPr lang="en-US" sz="2100" b="1" dirty="0">
                <a:solidFill>
                  <a:schemeClr val="accent6"/>
                </a:solidFill>
              </a:rPr>
              <a:t>()</a:t>
            </a:r>
            <a:r>
              <a:rPr lang="en-US" sz="2100" dirty="0">
                <a:solidFill>
                  <a:schemeClr val="accent6"/>
                </a:solidFill>
              </a:rPr>
              <a:t> </a:t>
            </a:r>
            <a:r>
              <a:rPr lang="en-US" sz="2100" dirty="0"/>
              <a:t>– This method is called by servlet service method to handle the HTTP GET request from client. The Get method is used for getting information from the server</a:t>
            </a:r>
          </a:p>
          <a:p>
            <a:pPr marL="228600" lvl="1" algn="just"/>
            <a:r>
              <a:rPr lang="en-US" sz="2100" b="1" dirty="0" err="1">
                <a:solidFill>
                  <a:schemeClr val="accent6"/>
                </a:solidFill>
              </a:rPr>
              <a:t>doPost</a:t>
            </a:r>
            <a:r>
              <a:rPr lang="en-US" sz="2100" b="1" dirty="0">
                <a:solidFill>
                  <a:schemeClr val="accent6"/>
                </a:solidFill>
              </a:rPr>
              <a:t>()</a:t>
            </a:r>
            <a:r>
              <a:rPr lang="en-US" sz="2100" dirty="0">
                <a:solidFill>
                  <a:schemeClr val="accent6"/>
                </a:solidFill>
              </a:rPr>
              <a:t> </a:t>
            </a:r>
            <a:r>
              <a:rPr lang="en-US" sz="2100" dirty="0"/>
              <a:t>– Used for posting information to the Server</a:t>
            </a:r>
          </a:p>
          <a:p>
            <a:pPr marL="228600" lvl="1" algn="just"/>
            <a:r>
              <a:rPr lang="en-US" sz="2100" b="1" dirty="0" err="1">
                <a:solidFill>
                  <a:schemeClr val="accent6"/>
                </a:solidFill>
              </a:rPr>
              <a:t>doPut</a:t>
            </a:r>
            <a:r>
              <a:rPr lang="en-US" sz="2100" b="1" dirty="0">
                <a:solidFill>
                  <a:schemeClr val="accent6"/>
                </a:solidFill>
              </a:rPr>
              <a:t>()</a:t>
            </a:r>
            <a:r>
              <a:rPr lang="en-US" sz="2100" dirty="0">
                <a:solidFill>
                  <a:schemeClr val="accent6"/>
                </a:solidFill>
              </a:rPr>
              <a:t> </a:t>
            </a:r>
            <a:r>
              <a:rPr lang="en-US" sz="2100" dirty="0"/>
              <a:t>– This method is similar to </a:t>
            </a:r>
            <a:r>
              <a:rPr lang="en-US" sz="2100" dirty="0" err="1"/>
              <a:t>doPost</a:t>
            </a:r>
            <a:r>
              <a:rPr lang="en-US" sz="2100" dirty="0"/>
              <a:t> method but unlike </a:t>
            </a:r>
            <a:r>
              <a:rPr lang="en-US" sz="2100" dirty="0" err="1"/>
              <a:t>doPost</a:t>
            </a:r>
            <a:r>
              <a:rPr lang="en-US" sz="2100" dirty="0"/>
              <a:t> method where we send information to the server, this method sends file to the server, this is similar to the FTP operation from client to server</a:t>
            </a:r>
          </a:p>
          <a:p>
            <a:pPr marL="228600" lvl="1" algn="just"/>
            <a:r>
              <a:rPr lang="en-US" sz="2100" b="1" dirty="0" err="1">
                <a:solidFill>
                  <a:schemeClr val="accent6"/>
                </a:solidFill>
              </a:rPr>
              <a:t>doDelete</a:t>
            </a:r>
            <a:r>
              <a:rPr lang="en-US" sz="2100" b="1" dirty="0">
                <a:solidFill>
                  <a:schemeClr val="accent6"/>
                </a:solidFill>
              </a:rPr>
              <a:t>()</a:t>
            </a:r>
            <a:r>
              <a:rPr lang="en-US" sz="2100" dirty="0">
                <a:solidFill>
                  <a:schemeClr val="accent6"/>
                </a:solidFill>
              </a:rPr>
              <a:t> </a:t>
            </a:r>
            <a:r>
              <a:rPr lang="en-US" sz="2100" dirty="0"/>
              <a:t>– allows a client to delete a document, webpage or information from the server</a:t>
            </a:r>
          </a:p>
          <a:p>
            <a:pPr marL="228600" lvl="1" algn="just"/>
            <a:r>
              <a:rPr lang="en-US" sz="2100" b="1" dirty="0" err="1">
                <a:solidFill>
                  <a:schemeClr val="accent6"/>
                </a:solidFill>
              </a:rPr>
              <a:t>init</a:t>
            </a:r>
            <a:r>
              <a:rPr lang="en-US" sz="2100" b="1" dirty="0">
                <a:solidFill>
                  <a:schemeClr val="accent6"/>
                </a:solidFill>
              </a:rPr>
              <a:t>() and destroy()</a:t>
            </a:r>
            <a:r>
              <a:rPr lang="en-US" sz="2100" dirty="0">
                <a:solidFill>
                  <a:schemeClr val="accent6"/>
                </a:solidFill>
              </a:rPr>
              <a:t> </a:t>
            </a:r>
            <a:r>
              <a:rPr lang="en-US" sz="2100" dirty="0"/>
              <a:t>– Used for managing resources that are held for the life of the servlet</a:t>
            </a:r>
          </a:p>
          <a:p>
            <a:pPr marL="228600" lvl="1" algn="just"/>
            <a:r>
              <a:rPr lang="en-US" sz="2100" b="1" dirty="0" err="1">
                <a:solidFill>
                  <a:schemeClr val="accent6"/>
                </a:solidFill>
              </a:rPr>
              <a:t>getServletInfo</a:t>
            </a:r>
            <a:r>
              <a:rPr lang="en-US" sz="2100" b="1" dirty="0">
                <a:solidFill>
                  <a:schemeClr val="accent6"/>
                </a:solidFill>
              </a:rPr>
              <a:t>()</a:t>
            </a:r>
            <a:r>
              <a:rPr lang="en-US" sz="2100" dirty="0">
                <a:solidFill>
                  <a:schemeClr val="accent6"/>
                </a:solidFill>
              </a:rPr>
              <a:t> </a:t>
            </a:r>
            <a:r>
              <a:rPr lang="en-US" sz="2100" dirty="0"/>
              <a:t>– Returns information about the servlet, such as author, version, and copyright</a:t>
            </a:r>
            <a:r>
              <a:rPr lang="en-US" dirty="0"/>
              <a:t>.</a:t>
            </a:r>
          </a:p>
          <a:p>
            <a:pPr lvl="0" algn="just"/>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5599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Generic Servlet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800" b="1" dirty="0">
                <a:solidFill>
                  <a:schemeClr val="accent6"/>
                </a:solidFill>
              </a:rPr>
              <a:t>Web Server</a:t>
            </a:r>
            <a:r>
              <a:rPr lang="en-US" sz="2800" dirty="0">
                <a:solidFill>
                  <a:schemeClr val="accent6"/>
                </a:solidFill>
              </a:rPr>
              <a:t>: </a:t>
            </a:r>
            <a:r>
              <a:rPr lang="en-US" sz="2800" dirty="0"/>
              <a:t>It is also known as HTTP Server, it can handle HTTP Requests send by client and responds the request with an HTTP Response</a:t>
            </a:r>
            <a:r>
              <a:rPr lang="en-US" sz="2800" dirty="0" smtClean="0"/>
              <a:t>.</a:t>
            </a:r>
          </a:p>
          <a:p>
            <a:pPr lvl="0" algn="just"/>
            <a:endParaRPr lang="en-US" sz="2800" dirty="0">
              <a:latin typeface="Times New Roman" panose="02020603050405020304" pitchFamily="18" charset="0"/>
              <a:cs typeface="Times New Roman" panose="02020603050405020304" pitchFamily="18" charset="0"/>
            </a:endParaRPr>
          </a:p>
          <a:p>
            <a:pPr lvl="0" algn="just"/>
            <a:r>
              <a:rPr lang="en-US" sz="2800" b="1" dirty="0">
                <a:solidFill>
                  <a:schemeClr val="accent6"/>
                </a:solidFill>
              </a:rPr>
              <a:t>Web Container</a:t>
            </a:r>
            <a:r>
              <a:rPr lang="en-US" sz="2800" dirty="0">
                <a:solidFill>
                  <a:schemeClr val="accent6"/>
                </a:solidFill>
              </a:rPr>
              <a:t>: </a:t>
            </a:r>
            <a:r>
              <a:rPr lang="en-US" sz="2800" dirty="0"/>
              <a:t>Also known as Servlet Container and Servlet Engine. It is a part of Web Server that interacts with Servlets. This is the main component of Web Server that manages the life cycle of Servlets.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7074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7347" y="2325433"/>
            <a:ext cx="10143309" cy="1107996"/>
          </a:xfrm>
          <a:prstGeom prst="rect">
            <a:avLst/>
          </a:prstGeom>
          <a:noFill/>
        </p:spPr>
        <p:txBody>
          <a:bodyPr wrap="square" rtlCol="0">
            <a:spAutoFit/>
          </a:bodyPr>
          <a:lstStyle/>
          <a:p>
            <a:pPr algn="ctr" defTabSz="457200"/>
            <a:r>
              <a:rPr lang="en-US" sz="6600" dirty="0" smtClean="0">
                <a:solidFill>
                  <a:srgbClr val="FFFF00"/>
                </a:solidFill>
              </a:rPr>
              <a:t>Cookies</a:t>
            </a:r>
            <a:endParaRPr lang="en-IN" sz="3600" dirty="0">
              <a:solidFill>
                <a:srgbClr val="FFFF00"/>
              </a:solidFill>
            </a:endParaRPr>
          </a:p>
        </p:txBody>
      </p:sp>
    </p:spTree>
    <p:extLst>
      <p:ext uri="{BB962C8B-B14F-4D97-AF65-F5344CB8AC3E}">
        <p14:creationId xmlns:p14="http://schemas.microsoft.com/office/powerpoint/2010/main" xmlns="" val="283809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Cookies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400" dirty="0">
                <a:effectLst/>
                <a:latin typeface="Times New Roman" panose="02020603050405020304" pitchFamily="18" charset="0"/>
                <a:cs typeface="Times New Roman" panose="02020603050405020304" pitchFamily="18" charset="0"/>
              </a:rPr>
              <a:t>A cookie is a small piece of information that is persisted between the multiple client requests.</a:t>
            </a:r>
          </a:p>
          <a:p>
            <a:pPr lvl="0" algn="just"/>
            <a:r>
              <a:rPr lang="en-US" sz="2400" dirty="0">
                <a:effectLst/>
                <a:latin typeface="Times New Roman" panose="02020603050405020304" pitchFamily="18" charset="0"/>
                <a:cs typeface="Times New Roman" panose="02020603050405020304" pitchFamily="18" charset="0"/>
              </a:rPr>
              <a:t>A cookie has a name, a single value, and optional attributes such as a comment, path and domain qualifiers, a </a:t>
            </a:r>
            <a:r>
              <a:rPr lang="en-US" sz="2400" dirty="0" smtClean="0">
                <a:effectLst/>
                <a:latin typeface="Times New Roman" panose="02020603050405020304" pitchFamily="18" charset="0"/>
                <a:cs typeface="Times New Roman" panose="02020603050405020304" pitchFamily="18" charset="0"/>
              </a:rPr>
              <a:t>maximum </a:t>
            </a:r>
            <a:r>
              <a:rPr lang="en-US" sz="2400" dirty="0">
                <a:effectLst/>
                <a:latin typeface="Times New Roman" panose="02020603050405020304" pitchFamily="18" charset="0"/>
                <a:cs typeface="Times New Roman" panose="02020603050405020304" pitchFamily="18" charset="0"/>
              </a:rPr>
              <a:t>age and a version number</a:t>
            </a:r>
            <a:r>
              <a:rPr lang="en-US" sz="2400" dirty="0" smtClean="0">
                <a:effectLst/>
                <a:latin typeface="Times New Roman" panose="02020603050405020304" pitchFamily="18" charset="0"/>
                <a:cs typeface="Times New Roman" panose="02020603050405020304" pitchFamily="18" charset="0"/>
              </a:rPr>
              <a:t>.</a:t>
            </a:r>
          </a:p>
          <a:p>
            <a:pPr marL="0" lvl="0" indent="0">
              <a:buNone/>
            </a:pPr>
            <a:r>
              <a:rPr lang="en-US" sz="2800" b="1" dirty="0">
                <a:solidFill>
                  <a:schemeClr val="accent6"/>
                </a:solidFill>
              </a:rPr>
              <a:t>How Cookie </a:t>
            </a:r>
            <a:r>
              <a:rPr lang="en-US" sz="2800" b="1" dirty="0" smtClean="0">
                <a:solidFill>
                  <a:schemeClr val="accent6"/>
                </a:solidFill>
              </a:rPr>
              <a:t>works ?</a:t>
            </a:r>
          </a:p>
          <a:p>
            <a:pPr algn="just"/>
            <a:r>
              <a:rPr lang="en-US" sz="2400" dirty="0">
                <a:effectLst/>
                <a:latin typeface="Times New Roman" panose="02020603050405020304" pitchFamily="18" charset="0"/>
                <a:cs typeface="Times New Roman" panose="02020603050405020304" pitchFamily="18" charset="0"/>
              </a:rPr>
              <a:t>By default, each request is considered as a new request. </a:t>
            </a:r>
          </a:p>
          <a:p>
            <a:pPr algn="just"/>
            <a:r>
              <a:rPr lang="en-US" sz="2400" dirty="0">
                <a:effectLst/>
                <a:latin typeface="Times New Roman" panose="02020603050405020304" pitchFamily="18" charset="0"/>
                <a:cs typeface="Times New Roman" panose="02020603050405020304" pitchFamily="18" charset="0"/>
              </a:rPr>
              <a:t>In cookies technique, the server adds a cookie with response from the servlet.</a:t>
            </a:r>
          </a:p>
          <a:p>
            <a:pPr algn="just"/>
            <a:r>
              <a:rPr lang="en-US" sz="2400" dirty="0">
                <a:effectLst/>
                <a:latin typeface="Times New Roman" panose="02020603050405020304" pitchFamily="18" charset="0"/>
                <a:cs typeface="Times New Roman" panose="02020603050405020304" pitchFamily="18" charset="0"/>
              </a:rPr>
              <a:t> So cookie is stored in the cache of the browser. </a:t>
            </a:r>
          </a:p>
          <a:p>
            <a:pPr algn="just"/>
            <a:r>
              <a:rPr lang="en-US" sz="2400" dirty="0">
                <a:effectLst/>
                <a:latin typeface="Times New Roman" panose="02020603050405020304" pitchFamily="18" charset="0"/>
                <a:cs typeface="Times New Roman" panose="02020603050405020304" pitchFamily="18" charset="0"/>
              </a:rPr>
              <a:t>After that if request is sent by the client, cookie is added with request by default. Thus, the server recognizes the user as the old user. </a:t>
            </a:r>
          </a:p>
          <a:p>
            <a:pPr lvl="0"/>
            <a:r>
              <a:rPr lang="en-US" sz="2400" dirty="0">
                <a:effectLst/>
                <a:latin typeface="Times New Roman" panose="02020603050405020304" pitchFamily="18" charset="0"/>
                <a:cs typeface="Times New Roman" panose="02020603050405020304" pitchFamily="18" charset="0"/>
              </a:rPr>
              <a:t/>
            </a: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1538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a:blip r:embed="rId2">
            <a:extLst>
              <a:ext uri="{28A0092B-C50C-407E-A947-70E740481C1C}">
                <a14:useLocalDpi xmlns:a14="http://schemas.microsoft.com/office/drawing/2010/main" xmlns="" val="0"/>
              </a:ext>
            </a:extLst>
          </a:blip>
          <a:srcRect/>
          <a:stretch>
            <a:fillRect/>
          </a:stretch>
        </p:blipFill>
        <p:spPr bwMode="auto">
          <a:xfrm>
            <a:off x="2253343" y="533401"/>
            <a:ext cx="6629400" cy="2383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75806" y="3117397"/>
            <a:ext cx="6310993" cy="3508912"/>
          </a:xfrm>
          <a:prstGeom prst="rect">
            <a:avLst/>
          </a:prstGeom>
        </p:spPr>
      </p:pic>
    </p:spTree>
    <p:extLst>
      <p:ext uri="{BB962C8B-B14F-4D97-AF65-F5344CB8AC3E}">
        <p14:creationId xmlns:p14="http://schemas.microsoft.com/office/powerpoint/2010/main" xmlns="" val="284784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Types of Cookies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marL="0" indent="0" algn="just">
              <a:buNone/>
            </a:pPr>
            <a:r>
              <a:rPr lang="en-US" sz="2400" dirty="0"/>
              <a:t>There are 2 types of cookies in servlets.</a:t>
            </a:r>
          </a:p>
          <a:p>
            <a:pPr marL="0" indent="0" algn="just">
              <a:buNone/>
            </a:pPr>
            <a:r>
              <a:rPr lang="en-US" sz="2400" dirty="0" smtClean="0"/>
              <a:t>		1) Non-persistent cookie</a:t>
            </a:r>
          </a:p>
          <a:p>
            <a:pPr marL="0" indent="0" algn="just">
              <a:buNone/>
            </a:pPr>
            <a:r>
              <a:rPr lang="en-US" sz="2400" dirty="0"/>
              <a:t>	</a:t>
            </a:r>
            <a:r>
              <a:rPr lang="en-US" sz="2400" dirty="0" smtClean="0"/>
              <a:t>	2) Persistent </a:t>
            </a:r>
            <a:r>
              <a:rPr lang="en-US" sz="2400" dirty="0"/>
              <a:t>cookie</a:t>
            </a:r>
          </a:p>
          <a:p>
            <a:pPr algn="just"/>
            <a:r>
              <a:rPr lang="en-US" sz="2800" b="1" dirty="0" smtClean="0">
                <a:solidFill>
                  <a:schemeClr val="accent6"/>
                </a:solidFill>
              </a:rPr>
              <a:t>Non-persistent </a:t>
            </a:r>
            <a:r>
              <a:rPr lang="en-US" sz="2800" b="1" dirty="0">
                <a:solidFill>
                  <a:schemeClr val="accent6"/>
                </a:solidFill>
              </a:rPr>
              <a:t>cookie</a:t>
            </a:r>
          </a:p>
          <a:p>
            <a:pPr lvl="1" algn="just">
              <a:buFont typeface="Wingdings" panose="05000000000000000000" pitchFamily="2" charset="2"/>
              <a:buChar char="ü"/>
            </a:pPr>
            <a:r>
              <a:rPr lang="en-US" sz="2800" dirty="0"/>
              <a:t>It is </a:t>
            </a:r>
            <a:r>
              <a:rPr lang="en-US" sz="2800" b="1" dirty="0"/>
              <a:t>valid for single session</a:t>
            </a:r>
            <a:r>
              <a:rPr lang="en-US" sz="2800" dirty="0"/>
              <a:t> only. It is removed each time when user closes the browser.</a:t>
            </a:r>
            <a:r>
              <a:rPr lang="en-US" sz="2800" b="1" dirty="0"/>
              <a:t> </a:t>
            </a:r>
            <a:endParaRPr lang="en-US" sz="2000" dirty="0"/>
          </a:p>
          <a:p>
            <a:pPr algn="just"/>
            <a:r>
              <a:rPr lang="en-US" sz="2800" b="1" dirty="0">
                <a:solidFill>
                  <a:schemeClr val="accent6"/>
                </a:solidFill>
              </a:rPr>
              <a:t>Persistent cookie</a:t>
            </a:r>
          </a:p>
          <a:p>
            <a:pPr lvl="1" algn="just">
              <a:buFont typeface="Wingdings" panose="05000000000000000000" pitchFamily="2" charset="2"/>
              <a:buChar char="ü"/>
            </a:pPr>
            <a:r>
              <a:rPr lang="en-US" sz="2400" dirty="0"/>
              <a:t>It is valid for </a:t>
            </a:r>
            <a:r>
              <a:rPr lang="en-US" sz="2400" b="1" dirty="0"/>
              <a:t>multiple session </a:t>
            </a:r>
            <a:r>
              <a:rPr lang="en-US" sz="2400" dirty="0"/>
              <a:t>. </a:t>
            </a:r>
          </a:p>
          <a:p>
            <a:pPr lvl="1" algn="just">
              <a:buFont typeface="Wingdings" panose="05000000000000000000" pitchFamily="2" charset="2"/>
              <a:buChar char="ü"/>
            </a:pPr>
            <a:r>
              <a:rPr lang="en-US" sz="2400" dirty="0"/>
              <a:t>It is not removed each time when user closes the browser. It is removed only if </a:t>
            </a:r>
            <a:r>
              <a:rPr lang="en-US" sz="2000" dirty="0"/>
              <a:t>user logout or </a:t>
            </a:r>
            <a:r>
              <a:rPr lang="en-US" sz="2000" dirty="0" err="1"/>
              <a:t>signout</a:t>
            </a:r>
            <a:r>
              <a:rPr lang="en-US" sz="2000" dirty="0" smtClean="0"/>
              <a:t>.</a:t>
            </a:r>
            <a:endParaRPr lang="en-US" sz="2000" dirty="0"/>
          </a:p>
        </p:txBody>
      </p:sp>
    </p:spTree>
    <p:extLst>
      <p:ext uri="{BB962C8B-B14F-4D97-AF65-F5344CB8AC3E}">
        <p14:creationId xmlns:p14="http://schemas.microsoft.com/office/powerpoint/2010/main" xmlns="" val="2808677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Cookies Advantages and Disadvantages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b="1" dirty="0">
                <a:solidFill>
                  <a:schemeClr val="accent6"/>
                </a:solidFill>
              </a:rPr>
              <a:t>Advantage </a:t>
            </a:r>
            <a:r>
              <a:rPr lang="en-US" sz="2800" b="1" dirty="0" smtClean="0">
                <a:solidFill>
                  <a:schemeClr val="accent6"/>
                </a:solidFill>
              </a:rPr>
              <a:t>of </a:t>
            </a:r>
            <a:r>
              <a:rPr lang="en-US" sz="2800" b="1" dirty="0">
                <a:solidFill>
                  <a:schemeClr val="accent6"/>
                </a:solidFill>
              </a:rPr>
              <a:t>cookie</a:t>
            </a:r>
          </a:p>
          <a:p>
            <a:pPr lvl="1" algn="just">
              <a:buFont typeface="Wingdings" panose="05000000000000000000" pitchFamily="2" charset="2"/>
              <a:buChar char="ü"/>
            </a:pPr>
            <a:r>
              <a:rPr lang="en-US" sz="2800" dirty="0" smtClean="0"/>
              <a:t>Simplest </a:t>
            </a:r>
            <a:r>
              <a:rPr lang="en-US" sz="2800" dirty="0"/>
              <a:t>technique of maintaining the state.</a:t>
            </a:r>
          </a:p>
          <a:p>
            <a:pPr lvl="1" algn="just">
              <a:buFont typeface="Wingdings" panose="05000000000000000000" pitchFamily="2" charset="2"/>
              <a:buChar char="ü"/>
            </a:pPr>
            <a:r>
              <a:rPr lang="en-US" sz="2800" dirty="0"/>
              <a:t>Cookies are maintained at client side.</a:t>
            </a:r>
          </a:p>
          <a:p>
            <a:pPr lvl="1" algn="just">
              <a:buFont typeface="Wingdings" panose="05000000000000000000" pitchFamily="2" charset="2"/>
              <a:buChar char="ü"/>
            </a:pPr>
            <a:endParaRPr lang="en-US" sz="2000" dirty="0" smtClean="0"/>
          </a:p>
          <a:p>
            <a:pPr algn="just"/>
            <a:r>
              <a:rPr lang="en-US" sz="2800" b="1" dirty="0" err="1" smtClean="0">
                <a:solidFill>
                  <a:schemeClr val="accent6"/>
                </a:solidFill>
              </a:rPr>
              <a:t>Disdvantage</a:t>
            </a:r>
            <a:r>
              <a:rPr lang="en-US" sz="2800" b="1" dirty="0" smtClean="0">
                <a:solidFill>
                  <a:schemeClr val="accent6"/>
                </a:solidFill>
              </a:rPr>
              <a:t> of cookie</a:t>
            </a:r>
            <a:endParaRPr lang="en-US" sz="2800" b="1" dirty="0">
              <a:solidFill>
                <a:schemeClr val="accent6"/>
              </a:solidFill>
            </a:endParaRPr>
          </a:p>
          <a:p>
            <a:pPr lvl="1" algn="just">
              <a:buFont typeface="Wingdings" panose="05000000000000000000" pitchFamily="2" charset="2"/>
              <a:buChar char="ü"/>
            </a:pPr>
            <a:r>
              <a:rPr lang="en-US" sz="2400" dirty="0"/>
              <a:t>It will not work if cookie is disabled from the browser.</a:t>
            </a:r>
          </a:p>
          <a:p>
            <a:pPr lvl="1" algn="just">
              <a:buFont typeface="Wingdings" panose="05000000000000000000" pitchFamily="2" charset="2"/>
              <a:buChar char="ü"/>
            </a:pPr>
            <a:r>
              <a:rPr lang="en-US" sz="2400" dirty="0"/>
              <a:t>Only textual information can be </a:t>
            </a:r>
            <a:r>
              <a:rPr lang="en-US" sz="2400" dirty="0" smtClean="0"/>
              <a:t>set </a:t>
            </a:r>
            <a:r>
              <a:rPr lang="en-US" sz="2400" dirty="0"/>
              <a:t>in Cookie object</a:t>
            </a:r>
            <a:r>
              <a:rPr lang="en-US" sz="2400" dirty="0" smtClean="0"/>
              <a:t>.</a:t>
            </a:r>
          </a:p>
          <a:p>
            <a:pPr marL="457200" lvl="1" indent="0" algn="just">
              <a:buNone/>
            </a:pPr>
            <a:endParaRPr lang="en-US" sz="2400" dirty="0" smtClean="0"/>
          </a:p>
          <a:p>
            <a:pPr marL="457200" lvl="1" indent="0" algn="just">
              <a:buNone/>
            </a:pPr>
            <a:r>
              <a:rPr lang="en-US" sz="2400" b="1" u="sng" dirty="0" smtClean="0"/>
              <a:t>Note</a:t>
            </a:r>
            <a:r>
              <a:rPr lang="en-US" sz="2400" b="1" dirty="0" smtClean="0"/>
              <a:t>: </a:t>
            </a:r>
            <a:r>
              <a:rPr lang="en-US" sz="2400" dirty="0" smtClean="0"/>
              <a:t>Gmail </a:t>
            </a:r>
            <a:r>
              <a:rPr lang="en-US" sz="2400" dirty="0"/>
              <a:t>uses cookie technique for login. If you disable the cookie, </a:t>
            </a:r>
            <a:r>
              <a:rPr lang="en-US" sz="2400" dirty="0" err="1"/>
              <a:t>gmail</a:t>
            </a:r>
            <a:r>
              <a:rPr lang="en-US" sz="2400" dirty="0"/>
              <a:t> won't work.</a:t>
            </a:r>
          </a:p>
          <a:p>
            <a:pPr marL="457200" lvl="1" indent="0" algn="just">
              <a:buNone/>
            </a:pPr>
            <a:endParaRPr lang="en-US" sz="2400" dirty="0" smtClean="0"/>
          </a:p>
        </p:txBody>
      </p:sp>
    </p:spTree>
    <p:extLst>
      <p:ext uri="{BB962C8B-B14F-4D97-AF65-F5344CB8AC3E}">
        <p14:creationId xmlns:p14="http://schemas.microsoft.com/office/powerpoint/2010/main" xmlns="" val="2826762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Cookies Classes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err="1"/>
              <a:t>javax.servlet.http.Cookie</a:t>
            </a:r>
            <a:r>
              <a:rPr lang="en-US" sz="2400" dirty="0"/>
              <a:t> class provides the functionality of using cookies.</a:t>
            </a:r>
          </a:p>
          <a:p>
            <a:pPr algn="just"/>
            <a:r>
              <a:rPr lang="en-US" sz="2400" dirty="0"/>
              <a:t> It provides a lot of useful methods for cookies. </a:t>
            </a:r>
          </a:p>
          <a:p>
            <a:pPr algn="just"/>
            <a:r>
              <a:rPr lang="en-US" sz="2400" dirty="0" smtClean="0"/>
              <a:t>Constructor of Cookie class</a:t>
            </a:r>
          </a:p>
          <a:p>
            <a:pPr marL="0" indent="0" algn="just">
              <a:buNone/>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xmlns="" val="3748778511"/>
              </p:ext>
            </p:extLst>
          </p:nvPr>
        </p:nvGraphicFramePr>
        <p:xfrm>
          <a:off x="761998" y="3112293"/>
          <a:ext cx="11092544" cy="1622553"/>
        </p:xfrm>
        <a:graphic>
          <a:graphicData uri="http://schemas.openxmlformats.org/drawingml/2006/table">
            <a:tbl>
              <a:tblPr firstRow="1" firstCol="1" bandRow="1">
                <a:tableStyleId>{5C22544A-7EE6-4342-B048-85BDC9FD1C3A}</a:tableStyleId>
              </a:tblPr>
              <a:tblGrid>
                <a:gridCol w="5546272"/>
                <a:gridCol w="5546272"/>
              </a:tblGrid>
              <a:tr h="198438">
                <a:tc>
                  <a:txBody>
                    <a:bodyPr/>
                    <a:lstStyle/>
                    <a:p>
                      <a:pPr marL="0" marR="0" algn="ctr">
                        <a:lnSpc>
                          <a:spcPct val="107000"/>
                        </a:lnSpc>
                        <a:spcBef>
                          <a:spcPts val="0"/>
                        </a:spcBef>
                        <a:spcAft>
                          <a:spcPts val="0"/>
                        </a:spcAft>
                      </a:pPr>
                      <a:r>
                        <a:rPr lang="en-US" sz="2400" i="1" u="sng" dirty="0">
                          <a:effectLst/>
                        </a:rPr>
                        <a:t>Constructor</a:t>
                      </a:r>
                      <a:endParaRPr lang="en-US" sz="2400"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400" i="1" u="sng" dirty="0">
                          <a:effectLst/>
                        </a:rPr>
                        <a:t>Description</a:t>
                      </a:r>
                      <a:endParaRPr lang="en-US" sz="2400"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400" dirty="0">
                          <a:effectLst/>
                        </a:rPr>
                        <a:t>Cookie()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2400" dirty="0" smtClean="0">
                          <a:effectLst/>
                        </a:rPr>
                        <a:t>constructs </a:t>
                      </a:r>
                      <a:r>
                        <a:rPr lang="en-US" sz="2400" dirty="0">
                          <a:effectLst/>
                        </a:rPr>
                        <a:t>a cookie.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400" dirty="0">
                          <a:effectLst/>
                        </a:rPr>
                        <a:t>Cookie(String name, String 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2400" dirty="0" smtClean="0">
                          <a:effectLst/>
                        </a:rPr>
                        <a:t>constructs </a:t>
                      </a:r>
                      <a:r>
                        <a:rPr lang="en-US" sz="2400" dirty="0">
                          <a:effectLst/>
                        </a:rPr>
                        <a:t>a cookie with a specified name and 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xmlns="" val="234260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954107"/>
          </a:xfrm>
          <a:prstGeom prst="rect">
            <a:avLst/>
          </a:prstGeom>
          <a:noFill/>
        </p:spPr>
        <p:txBody>
          <a:bodyPr wrap="square" rtlCol="0">
            <a:spAutoFit/>
          </a:bodyPr>
          <a:lstStyle/>
          <a:p>
            <a:pPr algn="ctr" defTabSz="457200"/>
            <a:r>
              <a:rPr lang="en-US" sz="3200" dirty="0" smtClean="0">
                <a:solidFill>
                  <a:srgbClr val="FFFF00"/>
                </a:solidFill>
              </a:rPr>
              <a:t>CGI </a:t>
            </a:r>
          </a:p>
          <a:p>
            <a:pPr algn="ctr" defTabSz="457200"/>
            <a:r>
              <a:rPr lang="en-US" sz="2400" dirty="0" smtClean="0">
                <a:solidFill>
                  <a:srgbClr val="FFFF00"/>
                </a:solidFill>
              </a:rPr>
              <a:t>(</a:t>
            </a:r>
            <a:r>
              <a:rPr lang="en-US" sz="2400" dirty="0">
                <a:solidFill>
                  <a:srgbClr val="FFFF00"/>
                </a:solidFill>
              </a:rPr>
              <a:t>Common Gateway Interface) </a:t>
            </a:r>
            <a:endParaRPr lang="en-IN" sz="24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1100100"/>
            <a:ext cx="11782941" cy="5529300"/>
          </a:xfrm>
        </p:spPr>
        <p:txBody>
          <a:bodyPr>
            <a:noAutofit/>
          </a:bodyPr>
          <a:lstStyle/>
          <a:p>
            <a:pPr algn="just"/>
            <a:r>
              <a:rPr lang="en-US" sz="2400" dirty="0"/>
              <a:t>Before Servlet, CGI </a:t>
            </a:r>
            <a:r>
              <a:rPr lang="en-US" sz="2400" dirty="0" smtClean="0"/>
              <a:t>scripting </a:t>
            </a:r>
            <a:r>
              <a:rPr lang="en-US" sz="2400" dirty="0"/>
              <a:t>language was used as a server-side programming language. </a:t>
            </a:r>
            <a:r>
              <a:rPr lang="en-US" sz="2400" dirty="0" smtClean="0"/>
              <a:t>But </a:t>
            </a:r>
            <a:r>
              <a:rPr lang="en-US" sz="2400" dirty="0"/>
              <a:t>there were many </a:t>
            </a:r>
            <a:r>
              <a:rPr lang="en-US" sz="2400" dirty="0" smtClean="0"/>
              <a:t>disadvantages.</a:t>
            </a:r>
          </a:p>
          <a:p>
            <a:pPr marL="0" indent="0">
              <a:buNone/>
            </a:pPr>
            <a:r>
              <a:rPr lang="en-US" sz="2400" b="1" u="sng" dirty="0" smtClean="0">
                <a:solidFill>
                  <a:schemeClr val="accent6"/>
                </a:solidFill>
                <a:effectLst/>
              </a:rPr>
              <a:t>Drawbacks </a:t>
            </a:r>
            <a:r>
              <a:rPr lang="en-US" sz="2400" b="1" u="sng" dirty="0">
                <a:solidFill>
                  <a:schemeClr val="accent6"/>
                </a:solidFill>
                <a:effectLst/>
              </a:rPr>
              <a:t>of CGI programs</a:t>
            </a:r>
            <a:endParaRPr lang="en-US" sz="2400" dirty="0">
              <a:solidFill>
                <a:schemeClr val="accent6"/>
              </a:solidFill>
              <a:effectLst/>
            </a:endParaRPr>
          </a:p>
          <a:p>
            <a:pPr lvl="0"/>
            <a:r>
              <a:rPr lang="en-US" sz="2400" dirty="0">
                <a:effectLst/>
              </a:rPr>
              <a:t>High </a:t>
            </a:r>
            <a:r>
              <a:rPr lang="en-US" sz="2400" dirty="0" smtClean="0">
                <a:effectLst/>
              </a:rPr>
              <a:t>response </a:t>
            </a:r>
            <a:r>
              <a:rPr lang="en-US" sz="2400" dirty="0">
                <a:effectLst/>
              </a:rPr>
              <a:t>time because CGI programs execute in their own OS shell</a:t>
            </a:r>
            <a:r>
              <a:rPr lang="en-US" sz="2400" dirty="0" smtClean="0">
                <a:effectLst/>
              </a:rPr>
              <a:t>.</a:t>
            </a:r>
          </a:p>
          <a:p>
            <a:pPr algn="just">
              <a:buFont typeface="Arial" charset="0"/>
              <a:buChar char="•"/>
              <a:defRPr/>
            </a:pPr>
            <a:r>
              <a:rPr lang="en-US" sz="2400" dirty="0"/>
              <a:t>If number of clients increases, it takes more time for sending response.</a:t>
            </a:r>
          </a:p>
          <a:p>
            <a:pPr algn="just">
              <a:buFont typeface="Arial" charset="0"/>
              <a:buChar char="•"/>
              <a:defRPr/>
            </a:pPr>
            <a:r>
              <a:rPr lang="en-US" sz="2400" dirty="0"/>
              <a:t>For each request, it starts a process and Web server is limited to start processes.</a:t>
            </a:r>
          </a:p>
          <a:p>
            <a:pPr lvl="0"/>
            <a:r>
              <a:rPr lang="en-US" sz="2400" dirty="0" smtClean="0">
                <a:effectLst/>
              </a:rPr>
              <a:t>CGI </a:t>
            </a:r>
            <a:r>
              <a:rPr lang="en-US" sz="2400" dirty="0">
                <a:effectLst/>
              </a:rPr>
              <a:t>is not </a:t>
            </a:r>
            <a:r>
              <a:rPr lang="en-US" sz="2400" dirty="0" smtClean="0">
                <a:effectLst/>
              </a:rPr>
              <a:t>scalable.</a:t>
            </a:r>
          </a:p>
          <a:p>
            <a:pPr lvl="0"/>
            <a:r>
              <a:rPr lang="en-US" sz="2400" dirty="0" smtClean="0">
                <a:effectLst/>
              </a:rPr>
              <a:t>CGI </a:t>
            </a:r>
            <a:r>
              <a:rPr lang="en-US" sz="2400" dirty="0">
                <a:effectLst/>
              </a:rPr>
              <a:t>programs are not </a:t>
            </a:r>
            <a:r>
              <a:rPr lang="en-US" sz="2400" dirty="0" smtClean="0">
                <a:effectLst/>
              </a:rPr>
              <a:t>always secure.</a:t>
            </a:r>
          </a:p>
          <a:p>
            <a:pPr lvl="0"/>
            <a:r>
              <a:rPr lang="en-US" sz="2400" dirty="0" smtClean="0">
                <a:effectLst/>
              </a:rPr>
              <a:t>It </a:t>
            </a:r>
            <a:r>
              <a:rPr lang="en-US" sz="2400" dirty="0">
                <a:effectLst/>
              </a:rPr>
              <a:t>is Platform dependent</a:t>
            </a:r>
            <a:r>
              <a:rPr lang="en-US" sz="2400" dirty="0" smtClean="0">
                <a:effectLst/>
              </a:rPr>
              <a:t>.</a:t>
            </a:r>
            <a:endParaRPr lang="en-US" sz="2400" dirty="0"/>
          </a:p>
          <a:p>
            <a:pPr algn="just"/>
            <a:endParaRPr lang="en-US" sz="2400" dirty="0" smtClean="0"/>
          </a:p>
        </p:txBody>
      </p:sp>
      <p:pic>
        <p:nvPicPr>
          <p:cNvPr id="9" name="Content Placeholder 3"/>
          <p:cNvPicPr>
            <a:picLocks/>
          </p:cNvPicPr>
          <p:nvPr/>
        </p:nvPicPr>
        <p:blipFill>
          <a:blip r:embed="rId2">
            <a:extLst>
              <a:ext uri="{28A0092B-C50C-407E-A947-70E740481C1C}">
                <a14:useLocalDpi xmlns:a14="http://schemas.microsoft.com/office/drawing/2010/main" xmlns="" val="0"/>
              </a:ext>
            </a:extLst>
          </a:blip>
          <a:srcRect/>
          <a:stretch>
            <a:fillRect/>
          </a:stretch>
        </p:blipFill>
        <p:spPr>
          <a:xfrm>
            <a:off x="6183086" y="4504033"/>
            <a:ext cx="5856513" cy="2125367"/>
          </a:xfrm>
          <a:prstGeom prst="rect">
            <a:avLst/>
          </a:prstGeom>
        </p:spPr>
      </p:pic>
    </p:spTree>
    <p:extLst>
      <p:ext uri="{BB962C8B-B14F-4D97-AF65-F5344CB8AC3E}">
        <p14:creationId xmlns:p14="http://schemas.microsoft.com/office/powerpoint/2010/main" xmlns="" val="2083252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Methods of Cookies Classes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endParaRPr lang="en-US" sz="2400" dirty="0" smtClean="0"/>
          </a:p>
          <a:p>
            <a:pPr marL="0" indent="0" algn="just">
              <a:buNone/>
            </a:pP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xmlns="" val="366418676"/>
              </p:ext>
            </p:extLst>
          </p:nvPr>
        </p:nvGraphicFramePr>
        <p:xfrm>
          <a:off x="751114" y="1138235"/>
          <a:ext cx="10353674" cy="2984500"/>
        </p:xfrm>
        <a:graphic>
          <a:graphicData uri="http://schemas.openxmlformats.org/drawingml/2006/table">
            <a:tbl>
              <a:tblPr firstRow="1" firstCol="1" bandRow="1">
                <a:tableStyleId>{5C22544A-7EE6-4342-B048-85BDC9FD1C3A}</a:tableStyleId>
              </a:tblPr>
              <a:tblGrid>
                <a:gridCol w="5176837"/>
                <a:gridCol w="5176837"/>
              </a:tblGrid>
              <a:tr h="198438">
                <a:tc>
                  <a:txBody>
                    <a:bodyPr/>
                    <a:lstStyle/>
                    <a:p>
                      <a:pPr marL="0" marR="0" algn="ctr">
                        <a:lnSpc>
                          <a:spcPct val="107000"/>
                        </a:lnSpc>
                        <a:spcBef>
                          <a:spcPts val="0"/>
                        </a:spcBef>
                        <a:spcAft>
                          <a:spcPts val="0"/>
                        </a:spcAft>
                      </a:pPr>
                      <a:r>
                        <a:rPr lang="en-US" sz="2200" b="1" i="1" u="sng" dirty="0">
                          <a:effectLst/>
                        </a:rPr>
                        <a:t>Method</a:t>
                      </a:r>
                      <a:endParaRPr lang="en-US" sz="2200" b="1"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200" b="1" i="1" u="sng" dirty="0">
                          <a:effectLst/>
                        </a:rPr>
                        <a:t>Description</a:t>
                      </a:r>
                      <a:endParaRPr lang="en-US" sz="2200" b="1"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dirty="0">
                          <a:effectLst/>
                        </a:rPr>
                        <a:t>public void </a:t>
                      </a:r>
                      <a:r>
                        <a:rPr lang="en-US" sz="2200" dirty="0" err="1">
                          <a:effectLst/>
                        </a:rPr>
                        <a:t>setMaxAge</a:t>
                      </a:r>
                      <a:r>
                        <a:rPr lang="en-US" sz="2200" dirty="0">
                          <a:effectLst/>
                        </a:rPr>
                        <a:t>(</a:t>
                      </a:r>
                      <a:r>
                        <a:rPr lang="en-US" sz="2200" dirty="0" err="1">
                          <a:effectLst/>
                        </a:rPr>
                        <a:t>int</a:t>
                      </a:r>
                      <a:r>
                        <a:rPr lang="en-US" sz="2200" dirty="0">
                          <a:effectLst/>
                        </a:rPr>
                        <a:t> expiry)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Sets the maximum age of the cookie in seconds.</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dirty="0">
                          <a:effectLst/>
                        </a:rPr>
                        <a:t>public String </a:t>
                      </a:r>
                      <a:r>
                        <a:rPr lang="en-US" sz="2200" dirty="0" err="1">
                          <a:effectLst/>
                        </a:rPr>
                        <a:t>getName</a:t>
                      </a:r>
                      <a:r>
                        <a:rPr lang="en-US" sz="2200" dirty="0">
                          <a:effectLst/>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Returns the name of the cookie. The name cannot be changed after creation.</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dirty="0">
                          <a:effectLst/>
                        </a:rPr>
                        <a:t>public String </a:t>
                      </a:r>
                      <a:r>
                        <a:rPr lang="en-US" sz="2200" dirty="0" err="1">
                          <a:effectLst/>
                        </a:rPr>
                        <a:t>getValue</a:t>
                      </a:r>
                      <a:r>
                        <a:rPr lang="en-US" sz="2200" dirty="0">
                          <a:effectLst/>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Returns the value of the cookie. </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a:effectLst/>
                        </a:rPr>
                        <a:t>public void setName(String name)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changes the name of the cookie. </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a:effectLst/>
                        </a:rPr>
                        <a:t>public void setValue(String value)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changes the value of the cookie. </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xmlns="" val="3694761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Other Methods </a:t>
            </a:r>
            <a:r>
              <a:rPr lang="en-US" sz="3600" dirty="0">
                <a:solidFill>
                  <a:srgbClr val="FFFF00"/>
                </a:solidFill>
              </a:rPr>
              <a:t>required for using Cookies</a:t>
            </a:r>
            <a:endParaRPr lang="en-IN" sz="3600" dirty="0">
              <a:solidFill>
                <a:srgbClr val="FFFF00"/>
              </a:solidFill>
            </a:endParaRPr>
          </a:p>
        </p:txBody>
      </p:sp>
      <p:sp>
        <p:nvSpPr>
          <p:cNvPr id="5" name="Content Placeholder 2"/>
          <p:cNvSpPr>
            <a:spLocks noGrp="1"/>
          </p:cNvSpPr>
          <p:nvPr>
            <p:ph idx="1"/>
          </p:nvPr>
        </p:nvSpPr>
        <p:spPr>
          <a:xfrm>
            <a:off x="421275" y="1164771"/>
            <a:ext cx="11433268" cy="5584372"/>
          </a:xfrm>
        </p:spPr>
        <p:txBody>
          <a:bodyPr>
            <a:noAutofit/>
          </a:bodyPr>
          <a:lstStyle/>
          <a:p>
            <a:pPr marL="0" indent="0" algn="just">
              <a:buNone/>
            </a:pPr>
            <a:r>
              <a:rPr lang="en-US" sz="2800" dirty="0">
                <a:effectLst/>
              </a:rPr>
              <a:t>For adding cookie or getting the value from the cookie, we need some methods provided by other interfaces. They are</a:t>
            </a:r>
            <a:r>
              <a:rPr lang="en-US" sz="2800" dirty="0" smtClean="0">
                <a:effectLst/>
              </a:rPr>
              <a:t>:</a:t>
            </a:r>
          </a:p>
          <a:p>
            <a:pPr marL="0" indent="0" algn="just">
              <a:buNone/>
            </a:pPr>
            <a:endParaRPr lang="en-US" sz="2800" b="1" dirty="0" smtClean="0">
              <a:solidFill>
                <a:schemeClr val="accent6"/>
              </a:solidFill>
            </a:endParaRPr>
          </a:p>
          <a:p>
            <a:pPr lvl="0"/>
            <a:r>
              <a:rPr lang="en-US" sz="2800" b="1" dirty="0">
                <a:solidFill>
                  <a:schemeClr val="accent6"/>
                </a:solidFill>
              </a:rPr>
              <a:t>public void </a:t>
            </a:r>
            <a:r>
              <a:rPr lang="en-US" sz="2800" b="1" dirty="0" err="1" smtClean="0">
                <a:solidFill>
                  <a:schemeClr val="accent6"/>
                </a:solidFill>
              </a:rPr>
              <a:t>addCookie</a:t>
            </a:r>
            <a:r>
              <a:rPr lang="en-US" sz="2800" b="1" dirty="0" smtClean="0">
                <a:solidFill>
                  <a:schemeClr val="accent6"/>
                </a:solidFill>
              </a:rPr>
              <a:t>(Cookie </a:t>
            </a:r>
            <a:r>
              <a:rPr lang="en-US" sz="2800" b="1" dirty="0" err="1">
                <a:solidFill>
                  <a:schemeClr val="accent6"/>
                </a:solidFill>
              </a:rPr>
              <a:t>ck</a:t>
            </a:r>
            <a:r>
              <a:rPr lang="en-US" sz="2800" b="1" dirty="0">
                <a:solidFill>
                  <a:schemeClr val="accent6"/>
                </a:solidFill>
              </a:rPr>
              <a:t>):</a:t>
            </a:r>
            <a:r>
              <a:rPr lang="en-US" sz="2800" dirty="0">
                <a:effectLst/>
              </a:rPr>
              <a:t>method of </a:t>
            </a:r>
            <a:r>
              <a:rPr lang="en-US" sz="2800" dirty="0" smtClean="0">
                <a:effectLst/>
              </a:rPr>
              <a:t> </a:t>
            </a:r>
            <a:r>
              <a:rPr lang="en-US" sz="2400" dirty="0" err="1" smtClean="0">
                <a:effectLst/>
              </a:rPr>
              <a:t>HttpServletResponse</a:t>
            </a:r>
            <a:r>
              <a:rPr lang="en-US" sz="2800" dirty="0" smtClean="0">
                <a:effectLst/>
              </a:rPr>
              <a:t> </a:t>
            </a:r>
            <a:r>
              <a:rPr lang="en-US" sz="2800" dirty="0">
                <a:effectLst/>
              </a:rPr>
              <a:t>interface is used to add cookie in response object</a:t>
            </a:r>
            <a:r>
              <a:rPr lang="en-US" sz="2800" dirty="0" smtClean="0">
                <a:effectLst/>
              </a:rPr>
              <a:t>.</a:t>
            </a:r>
          </a:p>
          <a:p>
            <a:pPr lvl="0"/>
            <a:endParaRPr lang="en-US" sz="2800" dirty="0">
              <a:effectLst/>
            </a:endParaRPr>
          </a:p>
          <a:p>
            <a:r>
              <a:rPr lang="en-US" sz="2800" b="1" dirty="0">
                <a:solidFill>
                  <a:schemeClr val="accent6"/>
                </a:solidFill>
              </a:rPr>
              <a:t>public Cookie[] </a:t>
            </a:r>
            <a:r>
              <a:rPr lang="en-US" sz="2800" b="1" dirty="0" err="1">
                <a:solidFill>
                  <a:schemeClr val="accent6"/>
                </a:solidFill>
              </a:rPr>
              <a:t>getCookies</a:t>
            </a:r>
            <a:r>
              <a:rPr lang="en-US" sz="2800" b="1" dirty="0" smtClean="0">
                <a:solidFill>
                  <a:schemeClr val="accent6"/>
                </a:solidFill>
              </a:rPr>
              <a:t>(): </a:t>
            </a:r>
            <a:r>
              <a:rPr lang="en-US" sz="2800" dirty="0" smtClean="0">
                <a:effectLst/>
              </a:rPr>
              <a:t>method </a:t>
            </a:r>
            <a:r>
              <a:rPr lang="en-US" sz="2800" dirty="0">
                <a:effectLst/>
              </a:rPr>
              <a:t>of </a:t>
            </a:r>
            <a:r>
              <a:rPr lang="en-US" sz="2800" dirty="0" err="1">
                <a:effectLst/>
              </a:rPr>
              <a:t>HttpServletRequest</a:t>
            </a:r>
            <a:r>
              <a:rPr lang="en-US" sz="2800" dirty="0">
                <a:effectLst/>
              </a:rPr>
              <a:t> interface is used to return all the cookies from the browser.</a:t>
            </a:r>
            <a:endParaRPr lang="en-US" sz="2800" b="1" dirty="0" smtClean="0">
              <a:solidFill>
                <a:schemeClr val="accent6"/>
              </a:solidFill>
            </a:endParaRPr>
          </a:p>
          <a:p>
            <a:pPr marL="457200" lvl="1" indent="0" algn="just">
              <a:buNone/>
            </a:pPr>
            <a:endParaRPr lang="en-US" sz="2400" dirty="0" smtClean="0"/>
          </a:p>
        </p:txBody>
      </p:sp>
    </p:spTree>
    <p:extLst>
      <p:ext uri="{BB962C8B-B14F-4D97-AF65-F5344CB8AC3E}">
        <p14:creationId xmlns:p14="http://schemas.microsoft.com/office/powerpoint/2010/main" xmlns="" val="10615300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How </a:t>
            </a:r>
            <a:r>
              <a:rPr lang="en-US" sz="3600" dirty="0">
                <a:solidFill>
                  <a:srgbClr val="FFFF00"/>
                </a:solidFill>
              </a:rPr>
              <a:t>to create Cookie</a:t>
            </a:r>
            <a:r>
              <a:rPr lang="en-US" sz="3600" dirty="0" smtClean="0">
                <a:solidFill>
                  <a:srgbClr val="FFFF00"/>
                </a:solidFill>
              </a:rPr>
              <a: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3600" dirty="0">
                <a:effectLst/>
              </a:rPr>
              <a:t>Let's see the simple code to create </a:t>
            </a:r>
            <a:r>
              <a:rPr lang="en-US" sz="3600" dirty="0" smtClean="0">
                <a:effectLst/>
              </a:rPr>
              <a:t>cookie:</a:t>
            </a:r>
            <a:endParaRPr lang="en-US" sz="3600" dirty="0">
              <a:effectLst/>
            </a:endParaRPr>
          </a:p>
          <a:p>
            <a:endParaRPr lang="en-US" sz="3600" dirty="0" smtClean="0"/>
          </a:p>
          <a:p>
            <a:pPr marL="0" indent="0">
              <a:buNone/>
            </a:pPr>
            <a:r>
              <a:rPr lang="en-US" sz="3600" dirty="0" smtClean="0">
                <a:solidFill>
                  <a:schemeClr val="accent6">
                    <a:lumMod val="60000"/>
                    <a:lumOff val="40000"/>
                  </a:schemeClr>
                </a:solidFill>
              </a:rPr>
              <a:t>1) Cookie</a:t>
            </a:r>
            <a:r>
              <a:rPr lang="en-US" sz="3600" dirty="0">
                <a:solidFill>
                  <a:schemeClr val="accent6">
                    <a:lumMod val="60000"/>
                    <a:lumOff val="40000"/>
                  </a:schemeClr>
                </a:solidFill>
              </a:rPr>
              <a:t> </a:t>
            </a:r>
            <a:r>
              <a:rPr lang="en-US" sz="3600" dirty="0" err="1">
                <a:solidFill>
                  <a:schemeClr val="accent6">
                    <a:lumMod val="60000"/>
                    <a:lumOff val="40000"/>
                  </a:schemeClr>
                </a:solidFill>
              </a:rPr>
              <a:t>ck</a:t>
            </a:r>
            <a:r>
              <a:rPr lang="en-US" sz="3600" dirty="0">
                <a:solidFill>
                  <a:schemeClr val="accent6">
                    <a:lumMod val="60000"/>
                    <a:lumOff val="40000"/>
                  </a:schemeClr>
                </a:solidFill>
              </a:rPr>
              <a:t>=new Cookie("</a:t>
            </a:r>
            <a:r>
              <a:rPr lang="en-US" sz="3600" dirty="0" err="1">
                <a:solidFill>
                  <a:schemeClr val="accent6">
                    <a:lumMod val="60000"/>
                    <a:lumOff val="40000"/>
                  </a:schemeClr>
                </a:solidFill>
              </a:rPr>
              <a:t>user</a:t>
            </a:r>
            <a:r>
              <a:rPr lang="en-US" sz="3600" dirty="0" err="1" smtClean="0">
                <a:solidFill>
                  <a:schemeClr val="accent6">
                    <a:lumMod val="60000"/>
                    <a:lumOff val="40000"/>
                  </a:schemeClr>
                </a:solidFill>
              </a:rPr>
              <a:t>",“RVRJCCE</a:t>
            </a:r>
            <a:r>
              <a:rPr lang="en-US" sz="3600" dirty="0" smtClean="0">
                <a:solidFill>
                  <a:schemeClr val="accent6">
                    <a:lumMod val="60000"/>
                    <a:lumOff val="40000"/>
                  </a:schemeClr>
                </a:solidFill>
              </a:rPr>
              <a:t>");</a:t>
            </a:r>
          </a:p>
          <a:p>
            <a:pPr marL="0" indent="0">
              <a:buNone/>
            </a:pPr>
            <a:r>
              <a:rPr lang="en-US" sz="2800" dirty="0"/>
              <a:t>	</a:t>
            </a:r>
            <a:r>
              <a:rPr lang="en-US" sz="2800" dirty="0" smtClean="0"/>
              <a:t>		//</a:t>
            </a:r>
            <a:r>
              <a:rPr lang="en-US" sz="2800" dirty="0"/>
              <a:t>creating cookie object  </a:t>
            </a:r>
          </a:p>
          <a:p>
            <a:pPr marL="0" indent="0">
              <a:buNone/>
            </a:pPr>
            <a:r>
              <a:rPr lang="en-US" sz="3600" dirty="0" smtClean="0">
                <a:solidFill>
                  <a:schemeClr val="accent6">
                    <a:lumMod val="60000"/>
                    <a:lumOff val="40000"/>
                  </a:schemeClr>
                </a:solidFill>
              </a:rPr>
              <a:t>2) </a:t>
            </a:r>
            <a:r>
              <a:rPr lang="en-US" sz="3600" dirty="0" err="1" smtClean="0">
                <a:solidFill>
                  <a:schemeClr val="accent6">
                    <a:lumMod val="60000"/>
                    <a:lumOff val="40000"/>
                  </a:schemeClr>
                </a:solidFill>
              </a:rPr>
              <a:t>response.addCookie</a:t>
            </a:r>
            <a:r>
              <a:rPr lang="en-US" sz="3600" dirty="0" smtClean="0">
                <a:solidFill>
                  <a:schemeClr val="accent6">
                    <a:lumMod val="60000"/>
                    <a:lumOff val="40000"/>
                  </a:schemeClr>
                </a:solidFill>
              </a:rPr>
              <a:t>(</a:t>
            </a:r>
            <a:r>
              <a:rPr lang="en-US" sz="3600" dirty="0" err="1" smtClean="0">
                <a:solidFill>
                  <a:schemeClr val="accent6">
                    <a:lumMod val="60000"/>
                    <a:lumOff val="40000"/>
                  </a:schemeClr>
                </a:solidFill>
              </a:rPr>
              <a:t>ck</a:t>
            </a:r>
            <a:r>
              <a:rPr lang="en-US" sz="3600" dirty="0" smtClean="0">
                <a:solidFill>
                  <a:schemeClr val="accent6">
                    <a:lumMod val="60000"/>
                    <a:lumOff val="40000"/>
                  </a:schemeClr>
                </a:solidFill>
              </a:rPr>
              <a:t>);</a:t>
            </a:r>
          </a:p>
          <a:p>
            <a:pPr marL="0" indent="0">
              <a:buNone/>
            </a:pPr>
            <a:r>
              <a:rPr lang="en-US" sz="2800" dirty="0"/>
              <a:t>	</a:t>
            </a:r>
            <a:r>
              <a:rPr lang="en-US" sz="2800" dirty="0" smtClean="0"/>
              <a:t>		//</a:t>
            </a:r>
            <a:r>
              <a:rPr lang="en-US" sz="2800" dirty="0"/>
              <a:t>adding cookie in the response  </a:t>
            </a:r>
          </a:p>
          <a:p>
            <a:pPr marL="457200" lvl="1" indent="0" algn="just">
              <a:buNone/>
            </a:pPr>
            <a:endParaRPr lang="en-US" sz="2400" dirty="0" smtClean="0"/>
          </a:p>
        </p:txBody>
      </p:sp>
    </p:spTree>
    <p:extLst>
      <p:ext uri="{BB962C8B-B14F-4D97-AF65-F5344CB8AC3E}">
        <p14:creationId xmlns:p14="http://schemas.microsoft.com/office/powerpoint/2010/main" xmlns="" val="952374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How </a:t>
            </a:r>
            <a:r>
              <a:rPr lang="en-US" sz="3600" dirty="0">
                <a:solidFill>
                  <a:srgbClr val="FFFF00"/>
                </a:solidFill>
              </a:rPr>
              <a:t>to delete Cookie</a:t>
            </a:r>
            <a:r>
              <a:rPr lang="en-US" sz="3600" dirty="0" smtClean="0">
                <a:solidFill>
                  <a:srgbClr val="FFFF00"/>
                </a:solidFill>
              </a:rPr>
              <a: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effectLst/>
              </a:rPr>
              <a:t>Let's see the simple code to delete cookie. It is mainly used to logout or </a:t>
            </a:r>
            <a:r>
              <a:rPr lang="en-US" sz="2800" dirty="0" err="1">
                <a:effectLst/>
              </a:rPr>
              <a:t>signout</a:t>
            </a:r>
            <a:r>
              <a:rPr lang="en-US" sz="2800" dirty="0">
                <a:effectLst/>
              </a:rPr>
              <a:t> the </a:t>
            </a:r>
            <a:r>
              <a:rPr lang="en-US" sz="2800" dirty="0" smtClean="0">
                <a:effectLst/>
              </a:rPr>
              <a:t>user:</a:t>
            </a:r>
          </a:p>
          <a:p>
            <a:pPr marL="0" lvl="0" indent="0">
              <a:buNone/>
            </a:pPr>
            <a:r>
              <a:rPr lang="en-US" sz="3600" dirty="0" smtClean="0">
                <a:solidFill>
                  <a:schemeClr val="accent6">
                    <a:lumMod val="60000"/>
                    <a:lumOff val="40000"/>
                  </a:schemeClr>
                </a:solidFill>
              </a:rPr>
              <a:t>1)C</a:t>
            </a:r>
            <a:r>
              <a:rPr lang="en-US" sz="3600" dirty="0" smtClean="0">
                <a:solidFill>
                  <a:schemeClr val="accent6">
                    <a:lumMod val="60000"/>
                    <a:lumOff val="40000"/>
                  </a:schemeClr>
                </a:solidFill>
                <a:effectLst/>
              </a:rPr>
              <a:t>ookie</a:t>
            </a:r>
            <a:r>
              <a:rPr lang="en-US" sz="3600" dirty="0">
                <a:solidFill>
                  <a:schemeClr val="accent6">
                    <a:lumMod val="60000"/>
                    <a:lumOff val="40000"/>
                  </a:schemeClr>
                </a:solidFill>
                <a:effectLst/>
              </a:rPr>
              <a:t> </a:t>
            </a:r>
            <a:r>
              <a:rPr lang="en-US" sz="3600" dirty="0" err="1">
                <a:solidFill>
                  <a:schemeClr val="accent6">
                    <a:lumMod val="60000"/>
                    <a:lumOff val="40000"/>
                  </a:schemeClr>
                </a:solidFill>
                <a:effectLst/>
              </a:rPr>
              <a:t>ck</a:t>
            </a:r>
            <a:r>
              <a:rPr lang="en-US" sz="3600" dirty="0">
                <a:solidFill>
                  <a:schemeClr val="accent6">
                    <a:lumMod val="60000"/>
                    <a:lumOff val="40000"/>
                  </a:schemeClr>
                </a:solidFill>
                <a:effectLst/>
              </a:rPr>
              <a:t>=new Cookie("user</a:t>
            </a:r>
            <a:r>
              <a:rPr lang="en-US" sz="3600" dirty="0" smtClean="0">
                <a:solidFill>
                  <a:schemeClr val="accent6">
                    <a:lumMod val="60000"/>
                    <a:lumOff val="40000"/>
                  </a:schemeClr>
                </a:solidFill>
                <a:effectLst/>
              </a:rPr>
              <a:t>","");</a:t>
            </a:r>
          </a:p>
          <a:p>
            <a:pPr marL="457200" lvl="1" indent="0">
              <a:buNone/>
            </a:pPr>
            <a:r>
              <a:rPr lang="en-US" sz="3400" dirty="0">
                <a:effectLst/>
              </a:rPr>
              <a:t>	</a:t>
            </a:r>
            <a:r>
              <a:rPr lang="en-US" sz="3400" dirty="0" smtClean="0">
                <a:effectLst/>
              </a:rPr>
              <a:t>	//</a:t>
            </a:r>
            <a:r>
              <a:rPr lang="en-US" sz="3200" dirty="0">
                <a:effectLst/>
              </a:rPr>
              <a:t>deleting value of cookie  </a:t>
            </a:r>
          </a:p>
          <a:p>
            <a:pPr marL="0" lvl="0" indent="0">
              <a:buNone/>
            </a:pPr>
            <a:r>
              <a:rPr lang="en-US" sz="3600" dirty="0" smtClean="0">
                <a:solidFill>
                  <a:schemeClr val="accent6">
                    <a:lumMod val="60000"/>
                    <a:lumOff val="40000"/>
                  </a:schemeClr>
                </a:solidFill>
                <a:effectLst/>
              </a:rPr>
              <a:t>2) </a:t>
            </a:r>
            <a:r>
              <a:rPr lang="en-US" sz="3600" dirty="0" err="1" smtClean="0">
                <a:solidFill>
                  <a:schemeClr val="accent6">
                    <a:lumMod val="60000"/>
                    <a:lumOff val="40000"/>
                  </a:schemeClr>
                </a:solidFill>
                <a:effectLst/>
              </a:rPr>
              <a:t>ck.setMaxAge</a:t>
            </a:r>
            <a:r>
              <a:rPr lang="en-US" sz="3600" dirty="0" smtClean="0">
                <a:solidFill>
                  <a:schemeClr val="accent6">
                    <a:lumMod val="60000"/>
                    <a:lumOff val="40000"/>
                  </a:schemeClr>
                </a:solidFill>
                <a:effectLst/>
              </a:rPr>
              <a:t>(0);</a:t>
            </a:r>
          </a:p>
          <a:p>
            <a:pPr marL="0" lvl="0" indent="0">
              <a:buNone/>
            </a:pPr>
            <a:r>
              <a:rPr lang="en-US" sz="3600" dirty="0" smtClean="0">
                <a:effectLst/>
              </a:rPr>
              <a:t>		//</a:t>
            </a:r>
            <a:r>
              <a:rPr lang="en-US" sz="3200" dirty="0">
                <a:effectLst/>
              </a:rPr>
              <a:t>changing the maximum age to 0 seconds</a:t>
            </a:r>
            <a:r>
              <a:rPr lang="en-US" sz="3600" dirty="0">
                <a:effectLst/>
              </a:rPr>
              <a:t>  </a:t>
            </a:r>
          </a:p>
          <a:p>
            <a:pPr marL="0" lvl="0" indent="0">
              <a:buNone/>
            </a:pPr>
            <a:r>
              <a:rPr lang="en-US" sz="3600" dirty="0" smtClean="0">
                <a:solidFill>
                  <a:schemeClr val="accent6">
                    <a:lumMod val="60000"/>
                    <a:lumOff val="40000"/>
                  </a:schemeClr>
                </a:solidFill>
                <a:effectLst/>
              </a:rPr>
              <a:t>3) </a:t>
            </a:r>
            <a:r>
              <a:rPr lang="en-US" sz="3600" dirty="0" err="1" smtClean="0">
                <a:solidFill>
                  <a:schemeClr val="accent6">
                    <a:lumMod val="60000"/>
                    <a:lumOff val="40000"/>
                  </a:schemeClr>
                </a:solidFill>
                <a:effectLst/>
              </a:rPr>
              <a:t>response.addCookie</a:t>
            </a:r>
            <a:r>
              <a:rPr lang="en-US" sz="3600" dirty="0" smtClean="0">
                <a:solidFill>
                  <a:schemeClr val="accent6">
                    <a:lumMod val="60000"/>
                    <a:lumOff val="40000"/>
                  </a:schemeClr>
                </a:solidFill>
                <a:effectLst/>
              </a:rPr>
              <a:t>(</a:t>
            </a:r>
            <a:r>
              <a:rPr lang="en-US" sz="3600" dirty="0" err="1" smtClean="0">
                <a:solidFill>
                  <a:schemeClr val="accent6">
                    <a:lumMod val="60000"/>
                    <a:lumOff val="40000"/>
                  </a:schemeClr>
                </a:solidFill>
                <a:effectLst/>
              </a:rPr>
              <a:t>ck</a:t>
            </a:r>
            <a:r>
              <a:rPr lang="en-US" sz="3600" dirty="0" smtClean="0">
                <a:solidFill>
                  <a:schemeClr val="accent6">
                    <a:lumMod val="60000"/>
                    <a:lumOff val="40000"/>
                  </a:schemeClr>
                </a:solidFill>
                <a:effectLst/>
              </a:rPr>
              <a:t>);</a:t>
            </a:r>
          </a:p>
          <a:p>
            <a:pPr marL="0" lvl="0" indent="0">
              <a:buNone/>
            </a:pPr>
            <a:r>
              <a:rPr lang="en-US" sz="3600" dirty="0">
                <a:effectLst/>
              </a:rPr>
              <a:t>	</a:t>
            </a:r>
            <a:r>
              <a:rPr lang="en-US" sz="3600" dirty="0" smtClean="0">
                <a:effectLst/>
              </a:rPr>
              <a:t>	</a:t>
            </a:r>
            <a:r>
              <a:rPr lang="en-US" sz="3200" dirty="0" smtClean="0">
                <a:effectLst/>
              </a:rPr>
              <a:t>//</a:t>
            </a:r>
            <a:r>
              <a:rPr lang="en-US" sz="3200" dirty="0">
                <a:effectLst/>
              </a:rPr>
              <a:t>adding cookie in the response  </a:t>
            </a:r>
            <a:endParaRPr lang="en-US" sz="3600" dirty="0">
              <a:effectLst/>
            </a:endParaRPr>
          </a:p>
          <a:p>
            <a:pPr marL="457200" lvl="1" indent="0" algn="just">
              <a:buNone/>
            </a:pPr>
            <a:endParaRPr lang="en-US" sz="2400" dirty="0" smtClean="0"/>
          </a:p>
        </p:txBody>
      </p:sp>
    </p:spTree>
    <p:extLst>
      <p:ext uri="{BB962C8B-B14F-4D97-AF65-F5344CB8AC3E}">
        <p14:creationId xmlns:p14="http://schemas.microsoft.com/office/powerpoint/2010/main" xmlns="" val="3273227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How </a:t>
            </a:r>
            <a:r>
              <a:rPr lang="en-US" sz="3600" dirty="0">
                <a:solidFill>
                  <a:srgbClr val="FFFF00"/>
                </a:solidFill>
              </a:rPr>
              <a:t>to </a:t>
            </a:r>
            <a:r>
              <a:rPr lang="en-US" sz="3600" dirty="0" smtClean="0">
                <a:solidFill>
                  <a:srgbClr val="FFFF00"/>
                </a:solidFill>
              </a:rPr>
              <a:t>get Cookie?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3600" dirty="0">
                <a:effectLst/>
              </a:rPr>
              <a:t>Let's see the simple code to </a:t>
            </a:r>
            <a:r>
              <a:rPr lang="en-US" sz="3600" dirty="0" smtClean="0">
                <a:effectLst/>
              </a:rPr>
              <a:t>get all cookies:</a:t>
            </a:r>
            <a:endParaRPr lang="en-US" sz="3600" dirty="0">
              <a:effectLst/>
            </a:endParaRPr>
          </a:p>
          <a:p>
            <a:endParaRPr lang="en-US" sz="3600" dirty="0" smtClean="0"/>
          </a:p>
          <a:p>
            <a:pPr lvl="0"/>
            <a:r>
              <a:rPr lang="en-US" sz="3600" dirty="0" smtClean="0"/>
              <a:t>1) </a:t>
            </a:r>
            <a:r>
              <a:rPr lang="en-US" sz="3600" dirty="0">
                <a:solidFill>
                  <a:schemeClr val="accent6">
                    <a:lumMod val="60000"/>
                    <a:lumOff val="40000"/>
                  </a:schemeClr>
                </a:solidFill>
                <a:effectLst/>
              </a:rPr>
              <a:t>Cookie </a:t>
            </a:r>
            <a:r>
              <a:rPr lang="en-US" sz="3600" dirty="0" err="1">
                <a:solidFill>
                  <a:schemeClr val="accent6">
                    <a:lumMod val="60000"/>
                    <a:lumOff val="40000"/>
                  </a:schemeClr>
                </a:solidFill>
                <a:effectLst/>
              </a:rPr>
              <a:t>ck</a:t>
            </a:r>
            <a:r>
              <a:rPr lang="en-US" sz="3600" dirty="0">
                <a:solidFill>
                  <a:schemeClr val="accent6">
                    <a:lumMod val="60000"/>
                    <a:lumOff val="40000"/>
                  </a:schemeClr>
                </a:solidFill>
                <a:effectLst/>
              </a:rPr>
              <a:t>[]=</a:t>
            </a:r>
            <a:r>
              <a:rPr lang="en-US" sz="3600" dirty="0" err="1">
                <a:solidFill>
                  <a:schemeClr val="accent6">
                    <a:lumMod val="60000"/>
                    <a:lumOff val="40000"/>
                  </a:schemeClr>
                </a:solidFill>
                <a:effectLst/>
              </a:rPr>
              <a:t>request.getCookies</a:t>
            </a:r>
            <a:r>
              <a:rPr lang="en-US" sz="3600" dirty="0" smtClean="0">
                <a:solidFill>
                  <a:schemeClr val="accent6">
                    <a:lumMod val="60000"/>
                    <a:lumOff val="40000"/>
                  </a:schemeClr>
                </a:solidFill>
                <a:effectLst/>
              </a:rPr>
              <a:t>();</a:t>
            </a:r>
            <a:r>
              <a:rPr lang="en-US" sz="3600" dirty="0">
                <a:solidFill>
                  <a:schemeClr val="accent6">
                    <a:lumMod val="60000"/>
                    <a:lumOff val="40000"/>
                  </a:schemeClr>
                </a:solidFill>
                <a:effectLst/>
              </a:rPr>
              <a:t> </a:t>
            </a:r>
          </a:p>
          <a:p>
            <a:pPr marL="0" lvl="0" indent="0">
              <a:lnSpc>
                <a:spcPct val="100000"/>
              </a:lnSpc>
              <a:buNone/>
            </a:pPr>
            <a:r>
              <a:rPr lang="en-US" sz="3600" dirty="0" smtClean="0">
                <a:solidFill>
                  <a:schemeClr val="accent6">
                    <a:lumMod val="60000"/>
                    <a:lumOff val="40000"/>
                  </a:schemeClr>
                </a:solidFill>
                <a:effectLst/>
              </a:rPr>
              <a:t>	</a:t>
            </a:r>
            <a:r>
              <a:rPr lang="en-US" sz="2800" dirty="0">
                <a:solidFill>
                  <a:schemeClr val="accent6">
                    <a:lumMod val="60000"/>
                    <a:lumOff val="40000"/>
                  </a:schemeClr>
                </a:solidFill>
                <a:effectLst/>
              </a:rPr>
              <a:t>for(</a:t>
            </a:r>
            <a:r>
              <a:rPr lang="en-US" sz="2800" dirty="0" err="1">
                <a:solidFill>
                  <a:schemeClr val="accent6">
                    <a:lumMod val="60000"/>
                    <a:lumOff val="40000"/>
                  </a:schemeClr>
                </a:solidFill>
                <a:effectLst/>
              </a:rPr>
              <a:t>int</a:t>
            </a:r>
            <a:r>
              <a:rPr lang="en-US" sz="2800" dirty="0">
                <a:solidFill>
                  <a:schemeClr val="accent6">
                    <a:lumMod val="60000"/>
                    <a:lumOff val="40000"/>
                  </a:schemeClr>
                </a:solidFill>
                <a:effectLst/>
              </a:rPr>
              <a:t> </a:t>
            </a:r>
            <a:r>
              <a:rPr lang="en-US" sz="2800" dirty="0" err="1">
                <a:solidFill>
                  <a:schemeClr val="accent6">
                    <a:lumMod val="60000"/>
                    <a:lumOff val="40000"/>
                  </a:schemeClr>
                </a:solidFill>
                <a:effectLst/>
              </a:rPr>
              <a:t>i</a:t>
            </a:r>
            <a:r>
              <a:rPr lang="en-US" sz="2800" dirty="0">
                <a:solidFill>
                  <a:schemeClr val="accent6">
                    <a:lumMod val="60000"/>
                    <a:lumOff val="40000"/>
                  </a:schemeClr>
                </a:solidFill>
                <a:effectLst/>
              </a:rPr>
              <a:t>=0</a:t>
            </a:r>
            <a:r>
              <a:rPr lang="en-US" sz="2800" dirty="0" smtClean="0">
                <a:solidFill>
                  <a:schemeClr val="accent6">
                    <a:lumMod val="60000"/>
                    <a:lumOff val="40000"/>
                  </a:schemeClr>
                </a:solidFill>
                <a:effectLst/>
              </a:rPr>
              <a:t>;  </a:t>
            </a:r>
            <a:r>
              <a:rPr lang="en-US" sz="2800" dirty="0" err="1" smtClean="0">
                <a:solidFill>
                  <a:schemeClr val="accent6">
                    <a:lumMod val="60000"/>
                    <a:lumOff val="40000"/>
                  </a:schemeClr>
                </a:solidFill>
                <a:effectLst/>
              </a:rPr>
              <a:t>i</a:t>
            </a:r>
            <a:r>
              <a:rPr lang="en-US" sz="2800" dirty="0" smtClean="0">
                <a:solidFill>
                  <a:schemeClr val="accent6">
                    <a:lumMod val="60000"/>
                    <a:lumOff val="40000"/>
                  </a:schemeClr>
                </a:solidFill>
                <a:effectLst/>
              </a:rPr>
              <a:t>&lt;</a:t>
            </a:r>
            <a:r>
              <a:rPr lang="en-US" sz="2800" dirty="0" err="1" smtClean="0">
                <a:solidFill>
                  <a:schemeClr val="accent6">
                    <a:lumMod val="60000"/>
                    <a:lumOff val="40000"/>
                  </a:schemeClr>
                </a:solidFill>
                <a:effectLst/>
              </a:rPr>
              <a:t>ck.length</a:t>
            </a:r>
            <a:r>
              <a:rPr lang="en-US" sz="2800" dirty="0" smtClean="0">
                <a:solidFill>
                  <a:schemeClr val="accent6">
                    <a:lumMod val="60000"/>
                    <a:lumOff val="40000"/>
                  </a:schemeClr>
                </a:solidFill>
                <a:effectLst/>
              </a:rPr>
              <a:t>;  </a:t>
            </a:r>
            <a:r>
              <a:rPr lang="en-US" sz="2800" dirty="0" err="1" smtClean="0">
                <a:solidFill>
                  <a:schemeClr val="accent6">
                    <a:lumMod val="60000"/>
                    <a:lumOff val="40000"/>
                  </a:schemeClr>
                </a:solidFill>
                <a:effectLst/>
              </a:rPr>
              <a:t>i</a:t>
            </a:r>
            <a:r>
              <a:rPr lang="en-US" sz="2800" dirty="0">
                <a:solidFill>
                  <a:schemeClr val="accent6">
                    <a:lumMod val="60000"/>
                    <a:lumOff val="40000"/>
                  </a:schemeClr>
                </a:solidFill>
                <a:effectLst/>
              </a:rPr>
              <a:t>++)</a:t>
            </a:r>
          </a:p>
          <a:p>
            <a:pPr marL="0" lvl="0" indent="0">
              <a:lnSpc>
                <a:spcPct val="100000"/>
              </a:lnSpc>
              <a:buNone/>
            </a:pPr>
            <a:r>
              <a:rPr lang="en-US" sz="2800" dirty="0">
                <a:solidFill>
                  <a:schemeClr val="accent6">
                    <a:lumMod val="60000"/>
                    <a:lumOff val="40000"/>
                  </a:schemeClr>
                </a:solidFill>
                <a:effectLst/>
              </a:rPr>
              <a:t>	{  </a:t>
            </a:r>
          </a:p>
          <a:p>
            <a:pPr marL="0" lvl="0" indent="0">
              <a:lnSpc>
                <a:spcPct val="100000"/>
              </a:lnSpc>
              <a:buNone/>
            </a:pPr>
            <a:r>
              <a:rPr lang="en-US" sz="2800" dirty="0">
                <a:solidFill>
                  <a:schemeClr val="accent6">
                    <a:lumMod val="60000"/>
                    <a:lumOff val="40000"/>
                  </a:schemeClr>
                </a:solidFill>
                <a:effectLst/>
              </a:rPr>
              <a:t>	 </a:t>
            </a:r>
            <a:r>
              <a:rPr lang="en-US" sz="2800" dirty="0" smtClean="0">
                <a:solidFill>
                  <a:schemeClr val="accent6">
                    <a:lumMod val="60000"/>
                    <a:lumOff val="40000"/>
                  </a:schemeClr>
                </a:solidFill>
                <a:effectLst/>
              </a:rPr>
              <a:t>        </a:t>
            </a:r>
            <a:r>
              <a:rPr lang="en-US" sz="2800" dirty="0" err="1" smtClean="0">
                <a:solidFill>
                  <a:schemeClr val="accent6">
                    <a:lumMod val="60000"/>
                    <a:lumOff val="40000"/>
                  </a:schemeClr>
                </a:solidFill>
                <a:effectLst/>
              </a:rPr>
              <a:t>out.print</a:t>
            </a:r>
            <a:r>
              <a:rPr lang="en-US" sz="2800" dirty="0">
                <a:solidFill>
                  <a:schemeClr val="accent6">
                    <a:lumMod val="60000"/>
                    <a:lumOff val="40000"/>
                  </a:schemeClr>
                </a:solidFill>
                <a:effectLst/>
              </a:rPr>
              <a:t>("&lt;</a:t>
            </a:r>
            <a:r>
              <a:rPr lang="en-US" sz="2800" dirty="0" err="1">
                <a:solidFill>
                  <a:schemeClr val="accent6">
                    <a:lumMod val="60000"/>
                    <a:lumOff val="40000"/>
                  </a:schemeClr>
                </a:solidFill>
                <a:effectLst/>
              </a:rPr>
              <a:t>br</a:t>
            </a:r>
            <a:r>
              <a:rPr lang="en-US" sz="2800" dirty="0">
                <a:solidFill>
                  <a:schemeClr val="accent6">
                    <a:lumMod val="60000"/>
                    <a:lumOff val="40000"/>
                  </a:schemeClr>
                </a:solidFill>
                <a:effectLst/>
              </a:rPr>
              <a:t>&gt;"+</a:t>
            </a:r>
            <a:r>
              <a:rPr lang="en-US" sz="2800" dirty="0" err="1">
                <a:solidFill>
                  <a:schemeClr val="accent6">
                    <a:lumMod val="60000"/>
                    <a:lumOff val="40000"/>
                  </a:schemeClr>
                </a:solidFill>
                <a:effectLst/>
              </a:rPr>
              <a:t>ck</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i</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getName</a:t>
            </a:r>
            <a:r>
              <a:rPr lang="en-US" sz="2800" dirty="0">
                <a:solidFill>
                  <a:schemeClr val="accent6">
                    <a:lumMod val="60000"/>
                    <a:lumOff val="40000"/>
                  </a:schemeClr>
                </a:solidFill>
                <a:effectLst/>
              </a:rPr>
              <a:t>()+" "+</a:t>
            </a:r>
            <a:r>
              <a:rPr lang="en-US" sz="2800" dirty="0" err="1">
                <a:solidFill>
                  <a:schemeClr val="accent6">
                    <a:lumMod val="60000"/>
                    <a:lumOff val="40000"/>
                  </a:schemeClr>
                </a:solidFill>
                <a:effectLst/>
              </a:rPr>
              <a:t>ck</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i</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getValue</a:t>
            </a:r>
            <a:r>
              <a:rPr lang="en-US" sz="2800" dirty="0" smtClean="0">
                <a:solidFill>
                  <a:schemeClr val="accent6">
                    <a:lumMod val="60000"/>
                    <a:lumOff val="40000"/>
                  </a:schemeClr>
                </a:solidFill>
                <a:effectLst/>
              </a:rPr>
              <a:t>());</a:t>
            </a:r>
          </a:p>
          <a:p>
            <a:pPr marL="0" lvl="0" indent="0">
              <a:lnSpc>
                <a:spcPct val="100000"/>
              </a:lnSpc>
              <a:buNone/>
            </a:pPr>
            <a:r>
              <a:rPr lang="en-US" sz="2800" dirty="0">
                <a:solidFill>
                  <a:schemeClr val="accent6">
                    <a:lumMod val="60000"/>
                    <a:lumOff val="40000"/>
                  </a:schemeClr>
                </a:solidFill>
                <a:effectLst/>
              </a:rPr>
              <a:t>	</a:t>
            </a:r>
            <a:r>
              <a:rPr lang="en-US" sz="2800" dirty="0" smtClean="0">
                <a:solidFill>
                  <a:schemeClr val="accent6">
                    <a:lumMod val="60000"/>
                    <a:lumOff val="40000"/>
                  </a:schemeClr>
                </a:solidFill>
                <a:effectLst/>
              </a:rPr>
              <a:t>			//</a:t>
            </a:r>
            <a:r>
              <a:rPr lang="en-US" sz="2800" dirty="0">
                <a:solidFill>
                  <a:schemeClr val="accent6">
                    <a:lumMod val="60000"/>
                    <a:lumOff val="40000"/>
                  </a:schemeClr>
                </a:solidFill>
                <a:effectLst/>
              </a:rPr>
              <a:t>printing name and value of cookie  </a:t>
            </a:r>
          </a:p>
          <a:p>
            <a:pPr marL="0" lvl="0" indent="0">
              <a:lnSpc>
                <a:spcPct val="100000"/>
              </a:lnSpc>
              <a:buNone/>
            </a:pPr>
            <a:r>
              <a:rPr lang="en-US" sz="2800" dirty="0" smtClean="0">
                <a:solidFill>
                  <a:schemeClr val="accent6">
                    <a:lumMod val="60000"/>
                    <a:lumOff val="40000"/>
                  </a:schemeClr>
                </a:solidFill>
                <a:effectLst/>
              </a:rPr>
              <a:t>	}</a:t>
            </a:r>
            <a:r>
              <a:rPr lang="en-US" sz="2800" dirty="0">
                <a:solidFill>
                  <a:schemeClr val="accent6">
                    <a:lumMod val="60000"/>
                    <a:lumOff val="40000"/>
                  </a:schemeClr>
                </a:solidFill>
                <a:effectLst/>
              </a:rPr>
              <a:t>  </a:t>
            </a:r>
          </a:p>
          <a:p>
            <a:pPr marL="0" indent="0">
              <a:buNone/>
            </a:pPr>
            <a:endParaRPr lang="en-US" sz="3200" dirty="0"/>
          </a:p>
          <a:p>
            <a:pPr marL="457200" lvl="1" indent="0" algn="just">
              <a:buNone/>
            </a:pPr>
            <a:endParaRPr lang="en-US" sz="2400" dirty="0" smtClean="0"/>
          </a:p>
        </p:txBody>
      </p:sp>
    </p:spTree>
    <p:extLst>
      <p:ext uri="{BB962C8B-B14F-4D97-AF65-F5344CB8AC3E}">
        <p14:creationId xmlns:p14="http://schemas.microsoft.com/office/powerpoint/2010/main" xmlns="" val="2280343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a:t>
            </a:r>
            <a:r>
              <a:rPr lang="en-US" sz="3600" dirty="0">
                <a:solidFill>
                  <a:srgbClr val="FFFF00"/>
                </a:solidFill>
              </a:rPr>
              <a:t>of Servlet Cookies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2800" dirty="0">
                <a:effectLst/>
              </a:rPr>
              <a:t>In this example, we are storing the name of the user in the cookie object and accessing it in another servlet. As we know well that session corresponds to the particular user. So if you access it from too many browsers with different values, you will get the different value</a:t>
            </a:r>
            <a:r>
              <a:rPr lang="en-US" sz="3600" dirty="0" smtClean="0">
                <a:effectLst/>
              </a:rPr>
              <a:t>.</a:t>
            </a:r>
          </a:p>
          <a:p>
            <a:pPr marL="0" indent="0">
              <a:buNone/>
            </a:pPr>
            <a:endParaRPr lang="en-US" sz="3200" dirty="0"/>
          </a:p>
          <a:p>
            <a:pPr marL="457200" lvl="1" indent="0" algn="just">
              <a:buNone/>
            </a:pPr>
            <a:endParaRPr lang="en-US" sz="2400" dirty="0" smtClean="0"/>
          </a:p>
        </p:txBody>
      </p:sp>
      <p:pic>
        <p:nvPicPr>
          <p:cNvPr id="6" name="Picture 5" descr="cookies in session tracking"/>
          <p:cNvPicPr/>
          <p:nvPr/>
        </p:nvPicPr>
        <p:blipFill>
          <a:blip r:embed="rId2">
            <a:extLst>
              <a:ext uri="{28A0092B-C50C-407E-A947-70E740481C1C}">
                <a14:useLocalDpi xmlns:a14="http://schemas.microsoft.com/office/drawing/2010/main" xmlns="" val="0"/>
              </a:ext>
            </a:extLst>
          </a:blip>
          <a:srcRect/>
          <a:stretch>
            <a:fillRect/>
          </a:stretch>
        </p:blipFill>
        <p:spPr bwMode="auto">
          <a:xfrm>
            <a:off x="1901369" y="3174002"/>
            <a:ext cx="8211459" cy="3575141"/>
          </a:xfrm>
          <a:prstGeom prst="rect">
            <a:avLst/>
          </a:prstGeom>
          <a:noFill/>
          <a:ln>
            <a:noFill/>
          </a:ln>
        </p:spPr>
      </p:pic>
    </p:spTree>
    <p:extLst>
      <p:ext uri="{BB962C8B-B14F-4D97-AF65-F5344CB8AC3E}">
        <p14:creationId xmlns:p14="http://schemas.microsoft.com/office/powerpoint/2010/main" xmlns="" val="3668270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925" y="-38091"/>
            <a:ext cx="4439196" cy="646331"/>
          </a:xfrm>
          <a:prstGeom prst="rect">
            <a:avLst/>
          </a:prstGeom>
          <a:noFill/>
        </p:spPr>
        <p:txBody>
          <a:bodyPr wrap="square" rtlCol="0">
            <a:spAutoFit/>
          </a:bodyPr>
          <a:lstStyle/>
          <a:p>
            <a:pPr algn="ctr" defTabSz="457200"/>
            <a:r>
              <a:rPr lang="en-US" sz="3600" dirty="0" smtClean="0">
                <a:solidFill>
                  <a:srgbClr val="FFFF00"/>
                </a:solidFill>
              </a:rPr>
              <a:t>Example: - Cookies</a:t>
            </a:r>
            <a:endParaRPr lang="en-IN" sz="3600" dirty="0">
              <a:solidFill>
                <a:srgbClr val="FFFF00"/>
              </a:solidFill>
            </a:endParaRPr>
          </a:p>
        </p:txBody>
      </p:sp>
      <p:grpSp>
        <p:nvGrpSpPr>
          <p:cNvPr id="7" name="Group 6"/>
          <p:cNvGrpSpPr/>
          <p:nvPr/>
        </p:nvGrpSpPr>
        <p:grpSpPr>
          <a:xfrm>
            <a:off x="6708288" y="608240"/>
            <a:ext cx="4524375" cy="1952625"/>
            <a:chOff x="513669" y="1102859"/>
            <a:chExt cx="4524375" cy="1952625"/>
          </a:xfrm>
        </p:grpSpPr>
        <p:pic>
          <p:nvPicPr>
            <p:cNvPr id="5" name="Picture 4"/>
            <p:cNvPicPr>
              <a:picLocks noChangeAspect="1"/>
            </p:cNvPicPr>
            <p:nvPr/>
          </p:nvPicPr>
          <p:blipFill>
            <a:blip r:embed="rId2"/>
            <a:stretch>
              <a:fillRect/>
            </a:stretch>
          </p:blipFill>
          <p:spPr>
            <a:xfrm>
              <a:off x="513669" y="1102859"/>
              <a:ext cx="4524375" cy="1952625"/>
            </a:xfrm>
            <a:prstGeom prst="rect">
              <a:avLst/>
            </a:prstGeom>
          </p:spPr>
        </p:pic>
        <p:sp>
          <p:nvSpPr>
            <p:cNvPr id="6" name="TextBox 5"/>
            <p:cNvSpPr txBox="1"/>
            <p:nvPr/>
          </p:nvSpPr>
          <p:spPr>
            <a:xfrm>
              <a:off x="3396344" y="1102859"/>
              <a:ext cx="1328569" cy="369332"/>
            </a:xfrm>
            <a:prstGeom prst="rect">
              <a:avLst/>
            </a:prstGeom>
            <a:noFill/>
          </p:spPr>
          <p:txBody>
            <a:bodyPr wrap="none" rtlCol="0">
              <a:spAutoFit/>
            </a:bodyPr>
            <a:lstStyle/>
            <a:p>
              <a:r>
                <a:rPr lang="en-US" dirty="0">
                  <a:solidFill>
                    <a:srgbClr val="FF0000"/>
                  </a:solidFill>
                </a:rPr>
                <a:t>Index.html</a:t>
              </a:r>
            </a:p>
          </p:txBody>
        </p:sp>
      </p:grpSp>
      <p:grpSp>
        <p:nvGrpSpPr>
          <p:cNvPr id="10" name="Group 9"/>
          <p:cNvGrpSpPr/>
          <p:nvPr/>
        </p:nvGrpSpPr>
        <p:grpSpPr>
          <a:xfrm>
            <a:off x="350383" y="560906"/>
            <a:ext cx="4524375" cy="2813665"/>
            <a:chOff x="350382" y="3255509"/>
            <a:chExt cx="4524375" cy="3438525"/>
          </a:xfrm>
        </p:grpSpPr>
        <p:pic>
          <p:nvPicPr>
            <p:cNvPr id="8" name="Picture 7"/>
            <p:cNvPicPr>
              <a:picLocks noChangeAspect="1"/>
            </p:cNvPicPr>
            <p:nvPr/>
          </p:nvPicPr>
          <p:blipFill>
            <a:blip r:embed="rId3"/>
            <a:stretch>
              <a:fillRect/>
            </a:stretch>
          </p:blipFill>
          <p:spPr>
            <a:xfrm>
              <a:off x="350382" y="3255509"/>
              <a:ext cx="4524375" cy="3438525"/>
            </a:xfrm>
            <a:prstGeom prst="rect">
              <a:avLst/>
            </a:prstGeom>
          </p:spPr>
        </p:pic>
        <p:sp>
          <p:nvSpPr>
            <p:cNvPr id="9" name="TextBox 8"/>
            <p:cNvSpPr txBox="1"/>
            <p:nvPr/>
          </p:nvSpPr>
          <p:spPr>
            <a:xfrm>
              <a:off x="3440358" y="337460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grpSp>
        <p:nvGrpSpPr>
          <p:cNvPr id="14" name="Group 13"/>
          <p:cNvGrpSpPr/>
          <p:nvPr/>
        </p:nvGrpSpPr>
        <p:grpSpPr>
          <a:xfrm>
            <a:off x="6261326" y="2688808"/>
            <a:ext cx="5782148" cy="4060335"/>
            <a:chOff x="5450340" y="159176"/>
            <a:chExt cx="6124575" cy="4324350"/>
          </a:xfrm>
        </p:grpSpPr>
        <p:pic>
          <p:nvPicPr>
            <p:cNvPr id="11" name="Picture 10"/>
            <p:cNvPicPr>
              <a:picLocks noChangeAspect="1"/>
            </p:cNvPicPr>
            <p:nvPr/>
          </p:nvPicPr>
          <p:blipFill>
            <a:blip r:embed="rId4"/>
            <a:stretch>
              <a:fillRect/>
            </a:stretch>
          </p:blipFill>
          <p:spPr>
            <a:xfrm>
              <a:off x="5450340" y="159176"/>
              <a:ext cx="6124575" cy="4324350"/>
            </a:xfrm>
            <a:prstGeom prst="rect">
              <a:avLst/>
            </a:prstGeom>
          </p:spPr>
        </p:pic>
        <p:sp>
          <p:nvSpPr>
            <p:cNvPr id="13" name="TextBox 12"/>
            <p:cNvSpPr txBox="1"/>
            <p:nvPr/>
          </p:nvSpPr>
          <p:spPr>
            <a:xfrm>
              <a:off x="9002486" y="402771"/>
              <a:ext cx="1999458" cy="369332"/>
            </a:xfrm>
            <a:prstGeom prst="rect">
              <a:avLst/>
            </a:prstGeom>
            <a:noFill/>
          </p:spPr>
          <p:txBody>
            <a:bodyPr wrap="none" rtlCol="0">
              <a:spAutoFit/>
            </a:bodyPr>
            <a:lstStyle/>
            <a:p>
              <a:r>
                <a:rPr lang="en-US" dirty="0" smtClean="0">
                  <a:solidFill>
                    <a:srgbClr val="FF0000"/>
                  </a:solidFill>
                </a:rPr>
                <a:t>FirsstServlet.java</a:t>
              </a:r>
              <a:endParaRPr lang="en-US" dirty="0">
                <a:solidFill>
                  <a:srgbClr val="FF0000"/>
                </a:solidFill>
              </a:endParaRPr>
            </a:p>
          </p:txBody>
        </p:sp>
      </p:grpSp>
      <p:grpSp>
        <p:nvGrpSpPr>
          <p:cNvPr id="17" name="Group 16"/>
          <p:cNvGrpSpPr/>
          <p:nvPr/>
        </p:nvGrpSpPr>
        <p:grpSpPr>
          <a:xfrm>
            <a:off x="187097" y="3595233"/>
            <a:ext cx="5778274" cy="3153910"/>
            <a:chOff x="187097" y="3595233"/>
            <a:chExt cx="5943600" cy="3153910"/>
          </a:xfrm>
        </p:grpSpPr>
        <p:pic>
          <p:nvPicPr>
            <p:cNvPr id="15" name="Picture 14"/>
            <p:cNvPicPr>
              <a:picLocks noChangeAspect="1"/>
            </p:cNvPicPr>
            <p:nvPr/>
          </p:nvPicPr>
          <p:blipFill>
            <a:blip r:embed="rId5"/>
            <a:stretch>
              <a:fillRect/>
            </a:stretch>
          </p:blipFill>
          <p:spPr>
            <a:xfrm>
              <a:off x="187097" y="3595233"/>
              <a:ext cx="5943600" cy="3153910"/>
            </a:xfrm>
            <a:prstGeom prst="rect">
              <a:avLst/>
            </a:prstGeom>
          </p:spPr>
        </p:pic>
        <p:sp>
          <p:nvSpPr>
            <p:cNvPr id="16" name="TextBox 15"/>
            <p:cNvSpPr txBox="1"/>
            <p:nvPr/>
          </p:nvSpPr>
          <p:spPr>
            <a:xfrm>
              <a:off x="3897086" y="3918857"/>
              <a:ext cx="2214261" cy="369332"/>
            </a:xfrm>
            <a:prstGeom prst="rect">
              <a:avLst/>
            </a:prstGeom>
            <a:noFill/>
          </p:spPr>
          <p:txBody>
            <a:bodyPr wrap="none" rtlCol="0">
              <a:spAutoFit/>
            </a:bodyPr>
            <a:lstStyle/>
            <a:p>
              <a:r>
                <a:rPr lang="en-US" dirty="0" smtClean="0">
                  <a:solidFill>
                    <a:srgbClr val="FF0000"/>
                  </a:solidFill>
                </a:rPr>
                <a:t>SecondServlet.java</a:t>
              </a:r>
              <a:endParaRPr lang="en-US" dirty="0">
                <a:solidFill>
                  <a:srgbClr val="FF0000"/>
                </a:solidFill>
              </a:endParaRPr>
            </a:p>
          </p:txBody>
        </p:sp>
      </p:grpSp>
    </p:spTree>
    <p:extLst>
      <p:ext uri="{BB962C8B-B14F-4D97-AF65-F5344CB8AC3E}">
        <p14:creationId xmlns:p14="http://schemas.microsoft.com/office/powerpoint/2010/main" xmlns="" val="3564937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8" name="Picture 7"/>
          <p:cNvPicPr>
            <a:picLocks noChangeAspect="1"/>
          </p:cNvPicPr>
          <p:nvPr/>
        </p:nvPicPr>
        <p:blipFill>
          <a:blip r:embed="rId2"/>
          <a:stretch>
            <a:fillRect/>
          </a:stretch>
        </p:blipFill>
        <p:spPr>
          <a:xfrm>
            <a:off x="258534" y="1172052"/>
            <a:ext cx="5086350" cy="2300491"/>
          </a:xfrm>
          <a:prstGeom prst="rect">
            <a:avLst/>
          </a:prstGeom>
        </p:spPr>
      </p:pic>
      <p:pic>
        <p:nvPicPr>
          <p:cNvPr id="13" name="Picture 12"/>
          <p:cNvPicPr>
            <a:picLocks noChangeAspect="1"/>
          </p:cNvPicPr>
          <p:nvPr/>
        </p:nvPicPr>
        <p:blipFill>
          <a:blip r:embed="rId3"/>
          <a:stretch>
            <a:fillRect/>
          </a:stretch>
        </p:blipFill>
        <p:spPr>
          <a:xfrm>
            <a:off x="5563686" y="1083808"/>
            <a:ext cx="6276975" cy="2573792"/>
          </a:xfrm>
          <a:prstGeom prst="rect">
            <a:avLst/>
          </a:prstGeom>
        </p:spPr>
      </p:pic>
      <p:pic>
        <p:nvPicPr>
          <p:cNvPr id="14" name="Picture 13"/>
          <p:cNvPicPr>
            <a:picLocks noChangeAspect="1"/>
          </p:cNvPicPr>
          <p:nvPr/>
        </p:nvPicPr>
        <p:blipFill>
          <a:blip r:embed="rId4"/>
          <a:stretch>
            <a:fillRect/>
          </a:stretch>
        </p:blipFill>
        <p:spPr>
          <a:xfrm>
            <a:off x="1723345" y="3977032"/>
            <a:ext cx="5457825" cy="2162175"/>
          </a:xfrm>
          <a:prstGeom prst="rect">
            <a:avLst/>
          </a:prstGeom>
        </p:spPr>
      </p:pic>
    </p:spTree>
    <p:extLst>
      <p:ext uri="{BB962C8B-B14F-4D97-AF65-F5344CB8AC3E}">
        <p14:creationId xmlns:p14="http://schemas.microsoft.com/office/powerpoint/2010/main" xmlns="" val="28353924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Hidden Form Field</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a:effectLst/>
              </a:rPr>
              <a:t>In case of Hidden Form Field a hidden (invisible) </a:t>
            </a:r>
            <a:r>
              <a:rPr lang="en-US" sz="2400" dirty="0" err="1">
                <a:effectLst/>
              </a:rPr>
              <a:t>textfield</a:t>
            </a:r>
            <a:r>
              <a:rPr lang="en-US" sz="2400" dirty="0">
                <a:effectLst/>
              </a:rPr>
              <a:t> is used for maintaining the state of an user.</a:t>
            </a:r>
          </a:p>
          <a:p>
            <a:pPr algn="just"/>
            <a:r>
              <a:rPr lang="en-US" sz="2400" dirty="0">
                <a:effectLst/>
              </a:rPr>
              <a:t>In such case, we store the information in the hidden field and get it from another servlet. This approach is better if we have to submit form in all the pages and we don't want to depend on the browser. </a:t>
            </a:r>
            <a:endParaRPr lang="en-US" sz="2400" dirty="0" smtClean="0">
              <a:effectLst/>
            </a:endParaRPr>
          </a:p>
          <a:p>
            <a:pPr algn="just"/>
            <a:endParaRPr lang="en-US" sz="2400" dirty="0" smtClean="0">
              <a:effectLst/>
            </a:endParaRPr>
          </a:p>
          <a:p>
            <a:pPr algn="just"/>
            <a:r>
              <a:rPr lang="en-US" sz="2400" dirty="0">
                <a:effectLst/>
              </a:rPr>
              <a:t>Let's see the code to store value in hidden field.</a:t>
            </a:r>
          </a:p>
          <a:p>
            <a:pPr marL="0" lvl="0" indent="0">
              <a:buNone/>
            </a:pPr>
            <a:r>
              <a:rPr lang="en-US" sz="2400" dirty="0" smtClean="0">
                <a:effectLst/>
              </a:rPr>
              <a:t>	</a:t>
            </a:r>
            <a:r>
              <a:rPr lang="en-US" sz="2400" dirty="0" smtClean="0">
                <a:solidFill>
                  <a:schemeClr val="accent6">
                    <a:lumMod val="60000"/>
                    <a:lumOff val="40000"/>
                  </a:schemeClr>
                </a:solidFill>
                <a:effectLst/>
              </a:rPr>
              <a:t>&lt;</a:t>
            </a:r>
            <a:r>
              <a:rPr lang="en-US" sz="2400" dirty="0">
                <a:solidFill>
                  <a:schemeClr val="accent6">
                    <a:lumMod val="60000"/>
                    <a:lumOff val="40000"/>
                  </a:schemeClr>
                </a:solidFill>
                <a:effectLst/>
              </a:rPr>
              <a:t>input type="hidden" name="</a:t>
            </a:r>
            <a:r>
              <a:rPr lang="en-US" sz="2400" dirty="0" err="1">
                <a:solidFill>
                  <a:schemeClr val="accent6">
                    <a:lumMod val="60000"/>
                    <a:lumOff val="40000"/>
                  </a:schemeClr>
                </a:solidFill>
                <a:effectLst/>
              </a:rPr>
              <a:t>uname</a:t>
            </a:r>
            <a:r>
              <a:rPr lang="en-US" sz="2400" dirty="0">
                <a:solidFill>
                  <a:schemeClr val="accent6">
                    <a:lumMod val="60000"/>
                    <a:lumOff val="40000"/>
                  </a:schemeClr>
                </a:solidFill>
                <a:effectLst/>
              </a:rPr>
              <a:t>" value</a:t>
            </a:r>
            <a:r>
              <a:rPr lang="en-US" sz="2400" dirty="0" smtClean="0">
                <a:solidFill>
                  <a:schemeClr val="accent6">
                    <a:lumMod val="60000"/>
                    <a:lumOff val="40000"/>
                  </a:schemeClr>
                </a:solidFill>
                <a:effectLst/>
              </a:rPr>
              <a:t>=“Gowrisankar"&gt;</a:t>
            </a:r>
            <a:r>
              <a:rPr lang="en-US" sz="2400" dirty="0">
                <a:solidFill>
                  <a:schemeClr val="accent6">
                    <a:lumMod val="60000"/>
                    <a:lumOff val="40000"/>
                  </a:schemeClr>
                </a:solidFill>
                <a:effectLst/>
              </a:rPr>
              <a:t>  </a:t>
            </a:r>
          </a:p>
          <a:p>
            <a:r>
              <a:rPr lang="en-US" sz="2400" dirty="0">
                <a:effectLst/>
              </a:rPr>
              <a:t>Here, </a:t>
            </a:r>
            <a:r>
              <a:rPr lang="en-US" sz="2400" dirty="0" err="1">
                <a:effectLst/>
              </a:rPr>
              <a:t>uname</a:t>
            </a:r>
            <a:r>
              <a:rPr lang="en-US" sz="2400" dirty="0">
                <a:effectLst/>
              </a:rPr>
              <a:t> is the hidden field name and </a:t>
            </a:r>
            <a:r>
              <a:rPr lang="en-US" sz="2400" dirty="0" smtClean="0">
                <a:effectLst/>
              </a:rPr>
              <a:t>Gowrisankar is </a:t>
            </a:r>
            <a:r>
              <a:rPr lang="en-US" sz="2400" dirty="0">
                <a:effectLst/>
              </a:rPr>
              <a:t>the hidden field value</a:t>
            </a:r>
            <a:r>
              <a:rPr lang="en-US" sz="2400" dirty="0" smtClean="0">
                <a:effectLst/>
              </a:rPr>
              <a:t>.</a:t>
            </a:r>
            <a:endParaRPr lang="en-US" sz="2400" dirty="0">
              <a:effectLst/>
            </a:endParaRPr>
          </a:p>
        </p:txBody>
      </p:sp>
    </p:spTree>
    <p:extLst>
      <p:ext uri="{BB962C8B-B14F-4D97-AF65-F5344CB8AC3E}">
        <p14:creationId xmlns:p14="http://schemas.microsoft.com/office/powerpoint/2010/main" xmlns="" val="3372687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Hidden Form Field</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r>
              <a:rPr lang="en-US" sz="2800" b="1" dirty="0" smtClean="0">
                <a:solidFill>
                  <a:schemeClr val="accent6"/>
                </a:solidFill>
              </a:rPr>
              <a:t>Real </a:t>
            </a:r>
            <a:r>
              <a:rPr lang="en-US" sz="2800" b="1" dirty="0">
                <a:solidFill>
                  <a:schemeClr val="accent6"/>
                </a:solidFill>
              </a:rPr>
              <a:t>application of hidden form field</a:t>
            </a:r>
            <a:r>
              <a:rPr lang="en-US" sz="2800" b="1" dirty="0" smtClean="0">
                <a:solidFill>
                  <a:schemeClr val="accent6"/>
                </a:solidFill>
              </a:rPr>
              <a:t>:</a:t>
            </a:r>
          </a:p>
          <a:p>
            <a:pPr lvl="1">
              <a:buFont typeface="Wingdings" panose="05000000000000000000" pitchFamily="2" charset="2"/>
              <a:buChar char="ü"/>
            </a:pPr>
            <a:r>
              <a:rPr lang="en-US" sz="2600" dirty="0">
                <a:effectLst/>
              </a:rPr>
              <a:t>It is widely used in comment form of a website. </a:t>
            </a:r>
            <a:endParaRPr lang="en-US" sz="2600" dirty="0" smtClean="0">
              <a:effectLst/>
            </a:endParaRPr>
          </a:p>
          <a:p>
            <a:pPr lvl="1">
              <a:buFont typeface="Wingdings" panose="05000000000000000000" pitchFamily="2" charset="2"/>
              <a:buChar char="ü"/>
            </a:pPr>
            <a:r>
              <a:rPr lang="en-US" sz="2600" dirty="0" smtClean="0">
                <a:effectLst/>
              </a:rPr>
              <a:t>In </a:t>
            </a:r>
            <a:r>
              <a:rPr lang="en-US" sz="2600" dirty="0">
                <a:effectLst/>
              </a:rPr>
              <a:t>such case, we store page id or page name in the hidden field so that each page can be uniquely identified</a:t>
            </a:r>
            <a:r>
              <a:rPr lang="en-US" sz="2600" dirty="0" smtClean="0">
                <a:effectLst/>
              </a:rPr>
              <a:t>.</a:t>
            </a:r>
          </a:p>
          <a:p>
            <a:pPr lvl="0"/>
            <a:r>
              <a:rPr lang="en-US" sz="2800" b="1" dirty="0" smtClean="0">
                <a:solidFill>
                  <a:schemeClr val="accent6"/>
                </a:solidFill>
              </a:rPr>
              <a:t>Advantage of Hidden Form Field: </a:t>
            </a:r>
          </a:p>
          <a:p>
            <a:pPr lvl="1">
              <a:buFont typeface="Wingdings" panose="05000000000000000000" pitchFamily="2" charset="2"/>
              <a:buChar char="ü"/>
            </a:pPr>
            <a:r>
              <a:rPr lang="en-US" sz="2600" dirty="0">
                <a:effectLst/>
              </a:rPr>
              <a:t>It will always work whether cookie is disabled or not.</a:t>
            </a:r>
          </a:p>
          <a:p>
            <a:pPr lvl="0"/>
            <a:r>
              <a:rPr lang="en-US" sz="2800" b="1" dirty="0" smtClean="0">
                <a:solidFill>
                  <a:schemeClr val="accent6"/>
                </a:solidFill>
              </a:rPr>
              <a:t>Disadvantage </a:t>
            </a:r>
            <a:r>
              <a:rPr lang="en-US" sz="2800" b="1" dirty="0">
                <a:solidFill>
                  <a:schemeClr val="accent6"/>
                </a:solidFill>
              </a:rPr>
              <a:t>of Hidden Form Field: </a:t>
            </a:r>
            <a:endParaRPr lang="en-US" sz="2800" b="1" dirty="0" smtClean="0">
              <a:solidFill>
                <a:schemeClr val="accent6"/>
              </a:solidFill>
            </a:endParaRPr>
          </a:p>
          <a:p>
            <a:pPr lvl="1">
              <a:buFont typeface="Wingdings" panose="05000000000000000000" pitchFamily="2" charset="2"/>
              <a:buChar char="ü"/>
            </a:pPr>
            <a:r>
              <a:rPr lang="en-US" sz="2600" dirty="0" smtClean="0">
                <a:effectLst/>
              </a:rPr>
              <a:t>It </a:t>
            </a:r>
            <a:r>
              <a:rPr lang="en-US" sz="2600" dirty="0">
                <a:effectLst/>
              </a:rPr>
              <a:t>is maintained at server side.</a:t>
            </a:r>
          </a:p>
          <a:p>
            <a:pPr lvl="1">
              <a:buFont typeface="Wingdings" panose="05000000000000000000" pitchFamily="2" charset="2"/>
              <a:buChar char="ü"/>
            </a:pPr>
            <a:r>
              <a:rPr lang="en-US" sz="2600" dirty="0">
                <a:effectLst/>
              </a:rPr>
              <a:t>Extra form submission is required on each pages.</a:t>
            </a:r>
          </a:p>
          <a:p>
            <a:pPr lvl="1">
              <a:buFont typeface="Wingdings" panose="05000000000000000000" pitchFamily="2" charset="2"/>
              <a:buChar char="ü"/>
            </a:pPr>
            <a:r>
              <a:rPr lang="en-US" sz="2600" dirty="0">
                <a:effectLst/>
              </a:rPr>
              <a:t>Only textual information can be used.</a:t>
            </a:r>
          </a:p>
          <a:p>
            <a:endParaRPr lang="en-US" sz="2800" b="1" dirty="0" smtClean="0">
              <a:solidFill>
                <a:schemeClr val="accent6"/>
              </a:solidFill>
            </a:endParaRPr>
          </a:p>
        </p:txBody>
      </p:sp>
    </p:spTree>
    <p:extLst>
      <p:ext uri="{BB962C8B-B14F-4D97-AF65-F5344CB8AC3E}">
        <p14:creationId xmlns:p14="http://schemas.microsoft.com/office/powerpoint/2010/main" xmlns="" val="699075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 </a:t>
            </a:r>
            <a:r>
              <a:rPr lang="en-US" sz="3600" dirty="0">
                <a:solidFill>
                  <a:srgbClr val="FFFF00"/>
                </a:solidFill>
              </a:rPr>
              <a:t>Technology </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400" dirty="0">
                <a:effectLst/>
              </a:rPr>
              <a:t>Servlet Technology is used to </a:t>
            </a:r>
            <a:r>
              <a:rPr lang="en-US" sz="2400" dirty="0">
                <a:solidFill>
                  <a:schemeClr val="accent6"/>
                </a:solidFill>
                <a:effectLst/>
              </a:rPr>
              <a:t>create web applications</a:t>
            </a:r>
            <a:r>
              <a:rPr lang="en-US" sz="2400" dirty="0">
                <a:effectLst/>
              </a:rPr>
              <a:t>. </a:t>
            </a:r>
            <a:endParaRPr lang="en-US" sz="2400" dirty="0" smtClean="0">
              <a:effectLst/>
            </a:endParaRPr>
          </a:p>
          <a:p>
            <a:pPr algn="just"/>
            <a:r>
              <a:rPr lang="en-US" sz="2400" dirty="0" smtClean="0"/>
              <a:t>Servlet </a:t>
            </a:r>
            <a:r>
              <a:rPr lang="en-US" sz="2400" dirty="0"/>
              <a:t>technology is </a:t>
            </a:r>
            <a:r>
              <a:rPr lang="en-US" sz="2400" dirty="0">
                <a:solidFill>
                  <a:schemeClr val="accent6"/>
                </a:solidFill>
                <a:effectLst/>
              </a:rPr>
              <a:t>Secured, Scalable and Robust</a:t>
            </a:r>
            <a:r>
              <a:rPr lang="en-US" sz="2400" dirty="0">
                <a:effectLst/>
              </a:rPr>
              <a:t>. </a:t>
            </a:r>
            <a:endParaRPr lang="en-US" sz="2400" dirty="0" smtClean="0">
              <a:effectLst/>
            </a:endParaRPr>
          </a:p>
          <a:p>
            <a:pPr algn="just"/>
            <a:r>
              <a:rPr lang="en-US" sz="2400" dirty="0" smtClean="0"/>
              <a:t>There </a:t>
            </a:r>
            <a:r>
              <a:rPr lang="en-US" sz="2400" dirty="0"/>
              <a:t>were many </a:t>
            </a:r>
            <a:r>
              <a:rPr lang="en-US" sz="2400" dirty="0" smtClean="0"/>
              <a:t>disadvantages. </a:t>
            </a:r>
            <a:r>
              <a:rPr lang="en-US" sz="2400" dirty="0" smtClean="0">
                <a:effectLst/>
              </a:rPr>
              <a:t>So, </a:t>
            </a:r>
            <a:r>
              <a:rPr lang="en-US" sz="2400" dirty="0" smtClean="0">
                <a:solidFill>
                  <a:schemeClr val="accent6"/>
                </a:solidFill>
                <a:effectLst/>
              </a:rPr>
              <a:t>Sun </a:t>
            </a:r>
            <a:r>
              <a:rPr lang="en-US" sz="2400" dirty="0">
                <a:solidFill>
                  <a:schemeClr val="accent6"/>
                </a:solidFill>
                <a:effectLst/>
              </a:rPr>
              <a:t>Microsystems developed</a:t>
            </a:r>
            <a:r>
              <a:rPr lang="en-US" sz="2400" dirty="0">
                <a:effectLst/>
              </a:rPr>
              <a:t> </a:t>
            </a:r>
            <a:r>
              <a:rPr lang="en-US" sz="2400" b="1" dirty="0" smtClean="0">
                <a:effectLst/>
              </a:rPr>
              <a:t>Servlet.</a:t>
            </a:r>
            <a:r>
              <a:rPr lang="en-US" sz="2400" dirty="0">
                <a:effectLst/>
              </a:rPr>
              <a:t> </a:t>
            </a:r>
            <a:endParaRPr lang="en-US" sz="2400" dirty="0"/>
          </a:p>
          <a:p>
            <a:pPr algn="just"/>
            <a:endParaRPr lang="en-US" sz="2400" dirty="0"/>
          </a:p>
          <a:p>
            <a:pPr algn="just"/>
            <a:endParaRPr lang="en-US" sz="2400" dirty="0" smtClean="0"/>
          </a:p>
        </p:txBody>
      </p:sp>
      <p:pic>
        <p:nvPicPr>
          <p:cNvPr id="6" name="Content Placeholder 3"/>
          <p:cNvPicPr>
            <a:picLocks/>
          </p:cNvPicPr>
          <p:nvPr/>
        </p:nvPicPr>
        <p:blipFill>
          <a:blip r:embed="rId2">
            <a:extLst>
              <a:ext uri="{28A0092B-C50C-407E-A947-70E740481C1C}">
                <a14:useLocalDpi xmlns:a14="http://schemas.microsoft.com/office/drawing/2010/main" xmlns="" val="0"/>
              </a:ext>
            </a:extLst>
          </a:blip>
          <a:srcRect/>
          <a:stretch>
            <a:fillRect/>
          </a:stretch>
        </p:blipFill>
        <p:spPr>
          <a:xfrm>
            <a:off x="5716087" y="2643223"/>
            <a:ext cx="6313714" cy="3821562"/>
          </a:xfrm>
          <a:prstGeom prst="rect">
            <a:avLst/>
          </a:prstGeom>
        </p:spPr>
      </p:pic>
      <p:sp>
        <p:nvSpPr>
          <p:cNvPr id="8" name="Content Placeholder 2"/>
          <p:cNvSpPr txBox="1">
            <a:spLocks/>
          </p:cNvSpPr>
          <p:nvPr/>
        </p:nvSpPr>
        <p:spPr>
          <a:xfrm>
            <a:off x="256657" y="2643222"/>
            <a:ext cx="5055571" cy="38215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US" b="1" u="sng" dirty="0" smtClean="0">
                <a:solidFill>
                  <a:schemeClr val="tx2">
                    <a:lumMod val="90000"/>
                  </a:schemeClr>
                </a:solidFill>
              </a:rPr>
              <a:t>Advantages of Servlet over CGI. </a:t>
            </a:r>
          </a:p>
          <a:p>
            <a:pPr algn="just"/>
            <a:r>
              <a:rPr lang="en-US" dirty="0" smtClean="0"/>
              <a:t>The web container </a:t>
            </a:r>
            <a:r>
              <a:rPr lang="en-US" dirty="0" smtClean="0">
                <a:solidFill>
                  <a:schemeClr val="accent6"/>
                </a:solidFill>
              </a:rPr>
              <a:t>creates threads </a:t>
            </a:r>
            <a:r>
              <a:rPr lang="en-US" dirty="0" smtClean="0"/>
              <a:t>for handling the multiple requests to the servlet. </a:t>
            </a:r>
          </a:p>
          <a:p>
            <a:pPr algn="just"/>
            <a:r>
              <a:rPr lang="en-US" dirty="0" smtClean="0"/>
              <a:t>Threads have a lot of benefits over the processes such as they share a common memory area, light weight, cost of communication between the threads are low. </a:t>
            </a:r>
          </a:p>
        </p:txBody>
      </p:sp>
    </p:spTree>
    <p:extLst>
      <p:ext uri="{BB962C8B-B14F-4D97-AF65-F5344CB8AC3E}">
        <p14:creationId xmlns:p14="http://schemas.microsoft.com/office/powerpoint/2010/main" xmlns="" val="3011637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a:t>
            </a:r>
            <a:r>
              <a:rPr lang="en-US" sz="3600" dirty="0">
                <a:solidFill>
                  <a:srgbClr val="FFFF00"/>
                </a:solidFill>
              </a:rPr>
              <a:t>of using Hidden Form Field</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effectLst/>
              </a:rPr>
              <a:t>In this example, we are storing the name of the user in a hidden </a:t>
            </a:r>
            <a:r>
              <a:rPr lang="en-US" sz="2800" dirty="0" err="1">
                <a:effectLst/>
              </a:rPr>
              <a:t>textfield</a:t>
            </a:r>
            <a:r>
              <a:rPr lang="en-US" sz="2800" dirty="0">
                <a:effectLst/>
              </a:rPr>
              <a:t> and getting that value from another servlet</a:t>
            </a:r>
            <a:r>
              <a:rPr lang="en-US" sz="2800" dirty="0" smtClean="0">
                <a:effectLst/>
              </a:rPr>
              <a:t>.</a:t>
            </a:r>
            <a:endParaRPr lang="en-US" sz="3600" dirty="0" smtClean="0">
              <a:effectLst/>
            </a:endParaRPr>
          </a:p>
          <a:p>
            <a:pPr marL="0" indent="0">
              <a:buNone/>
            </a:pPr>
            <a:endParaRPr lang="en-US" sz="3200" dirty="0"/>
          </a:p>
          <a:p>
            <a:pPr marL="457200" lvl="1" indent="0" algn="just">
              <a:buNone/>
            </a:pPr>
            <a:endParaRPr lang="en-US" sz="2400" dirty="0" smtClean="0"/>
          </a:p>
        </p:txBody>
      </p:sp>
      <p:pic>
        <p:nvPicPr>
          <p:cNvPr id="7" name="Picture 6" descr="Hidden Form Field in Servlet"/>
          <p:cNvPicPr/>
          <p:nvPr/>
        </p:nvPicPr>
        <p:blipFill>
          <a:blip r:embed="rId2">
            <a:extLst>
              <a:ext uri="{28A0092B-C50C-407E-A947-70E740481C1C}">
                <a14:useLocalDpi xmlns:a14="http://schemas.microsoft.com/office/drawing/2010/main" xmlns="" val="0"/>
              </a:ext>
            </a:extLst>
          </a:blip>
          <a:srcRect/>
          <a:stretch>
            <a:fillRect/>
          </a:stretch>
        </p:blipFill>
        <p:spPr bwMode="auto">
          <a:xfrm>
            <a:off x="1446756" y="2053316"/>
            <a:ext cx="8219758" cy="4347484"/>
          </a:xfrm>
          <a:prstGeom prst="rect">
            <a:avLst/>
          </a:prstGeom>
          <a:noFill/>
          <a:ln>
            <a:noFill/>
          </a:ln>
        </p:spPr>
      </p:pic>
    </p:spTree>
    <p:extLst>
      <p:ext uri="{BB962C8B-B14F-4D97-AF65-F5344CB8AC3E}">
        <p14:creationId xmlns:p14="http://schemas.microsoft.com/office/powerpoint/2010/main" xmlns="" val="40180788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296" y="43543"/>
            <a:ext cx="6845704" cy="646331"/>
          </a:xfrm>
          <a:prstGeom prst="rect">
            <a:avLst/>
          </a:prstGeom>
          <a:noFill/>
        </p:spPr>
        <p:txBody>
          <a:bodyPr wrap="square" rtlCol="0">
            <a:spAutoFit/>
          </a:bodyPr>
          <a:lstStyle/>
          <a:p>
            <a:pPr algn="ctr" defTabSz="457200"/>
            <a:r>
              <a:rPr lang="en-US" sz="3600" dirty="0" smtClean="0">
                <a:solidFill>
                  <a:srgbClr val="FFFF00"/>
                </a:solidFill>
              </a:rPr>
              <a:t>Example: - Hidden Form Field</a:t>
            </a:r>
            <a:endParaRPr lang="en-IN" sz="3600" dirty="0">
              <a:solidFill>
                <a:srgbClr val="FFFF00"/>
              </a:solidFill>
            </a:endParaRPr>
          </a:p>
        </p:txBody>
      </p:sp>
      <p:grpSp>
        <p:nvGrpSpPr>
          <p:cNvPr id="21" name="Group 20"/>
          <p:cNvGrpSpPr/>
          <p:nvPr/>
        </p:nvGrpSpPr>
        <p:grpSpPr>
          <a:xfrm>
            <a:off x="350383" y="560906"/>
            <a:ext cx="4524375" cy="2813665"/>
            <a:chOff x="350382" y="3255509"/>
            <a:chExt cx="4524375" cy="3438525"/>
          </a:xfrm>
        </p:grpSpPr>
        <p:pic>
          <p:nvPicPr>
            <p:cNvPr id="22" name="Picture 21"/>
            <p:cNvPicPr>
              <a:picLocks noChangeAspect="1"/>
            </p:cNvPicPr>
            <p:nvPr/>
          </p:nvPicPr>
          <p:blipFill>
            <a:blip r:embed="rId2"/>
            <a:stretch>
              <a:fillRect/>
            </a:stretch>
          </p:blipFill>
          <p:spPr>
            <a:xfrm>
              <a:off x="350382" y="3255509"/>
              <a:ext cx="4524375" cy="3438525"/>
            </a:xfrm>
            <a:prstGeom prst="rect">
              <a:avLst/>
            </a:prstGeom>
          </p:spPr>
        </p:pic>
        <p:sp>
          <p:nvSpPr>
            <p:cNvPr id="23" name="TextBox 22"/>
            <p:cNvSpPr txBox="1"/>
            <p:nvPr/>
          </p:nvSpPr>
          <p:spPr>
            <a:xfrm>
              <a:off x="3440358" y="337460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grpSp>
        <p:nvGrpSpPr>
          <p:cNvPr id="12" name="Group 11"/>
          <p:cNvGrpSpPr/>
          <p:nvPr/>
        </p:nvGrpSpPr>
        <p:grpSpPr>
          <a:xfrm>
            <a:off x="229961" y="3472027"/>
            <a:ext cx="5962650" cy="3362325"/>
            <a:chOff x="229961" y="3472027"/>
            <a:chExt cx="5962650" cy="3362325"/>
          </a:xfrm>
        </p:grpSpPr>
        <p:pic>
          <p:nvPicPr>
            <p:cNvPr id="2" name="Picture 1"/>
            <p:cNvPicPr>
              <a:picLocks noChangeAspect="1"/>
            </p:cNvPicPr>
            <p:nvPr/>
          </p:nvPicPr>
          <p:blipFill>
            <a:blip r:embed="rId3"/>
            <a:stretch>
              <a:fillRect/>
            </a:stretch>
          </p:blipFill>
          <p:spPr>
            <a:xfrm>
              <a:off x="229961" y="3472027"/>
              <a:ext cx="5962650" cy="3362325"/>
            </a:xfrm>
            <a:prstGeom prst="rect">
              <a:avLst/>
            </a:prstGeom>
          </p:spPr>
        </p:pic>
        <p:sp>
          <p:nvSpPr>
            <p:cNvPr id="3" name="TextBox 2"/>
            <p:cNvSpPr txBox="1"/>
            <p:nvPr/>
          </p:nvSpPr>
          <p:spPr>
            <a:xfrm>
              <a:off x="3060296" y="3558065"/>
              <a:ext cx="2214261" cy="369332"/>
            </a:xfrm>
            <a:prstGeom prst="rect">
              <a:avLst/>
            </a:prstGeom>
            <a:noFill/>
          </p:spPr>
          <p:txBody>
            <a:bodyPr wrap="none" rtlCol="0">
              <a:spAutoFit/>
            </a:bodyPr>
            <a:lstStyle/>
            <a:p>
              <a:r>
                <a:rPr lang="en-US" dirty="0" smtClean="0">
                  <a:solidFill>
                    <a:srgbClr val="FF0000"/>
                  </a:solidFill>
                </a:rPr>
                <a:t>SecondServlet.java</a:t>
              </a:r>
              <a:endParaRPr lang="en-US" dirty="0">
                <a:solidFill>
                  <a:srgbClr val="FF0000"/>
                </a:solidFill>
              </a:endParaRPr>
            </a:p>
          </p:txBody>
        </p:sp>
      </p:grpSp>
      <p:grpSp>
        <p:nvGrpSpPr>
          <p:cNvPr id="26" name="Group 25"/>
          <p:cNvGrpSpPr/>
          <p:nvPr/>
        </p:nvGrpSpPr>
        <p:grpSpPr>
          <a:xfrm>
            <a:off x="6305550" y="2635110"/>
            <a:ext cx="5886450" cy="4200525"/>
            <a:chOff x="6192611" y="2657475"/>
            <a:chExt cx="5886450" cy="4200525"/>
          </a:xfrm>
        </p:grpSpPr>
        <p:pic>
          <p:nvPicPr>
            <p:cNvPr id="24" name="Picture 23"/>
            <p:cNvPicPr>
              <a:picLocks noChangeAspect="1"/>
            </p:cNvPicPr>
            <p:nvPr/>
          </p:nvPicPr>
          <p:blipFill>
            <a:blip r:embed="rId4"/>
            <a:stretch>
              <a:fillRect/>
            </a:stretch>
          </p:blipFill>
          <p:spPr>
            <a:xfrm>
              <a:off x="6192611" y="2657475"/>
              <a:ext cx="5886450" cy="4200525"/>
            </a:xfrm>
            <a:prstGeom prst="rect">
              <a:avLst/>
            </a:prstGeom>
          </p:spPr>
        </p:pic>
        <p:sp>
          <p:nvSpPr>
            <p:cNvPr id="25" name="TextBox 24"/>
            <p:cNvSpPr txBox="1"/>
            <p:nvPr/>
          </p:nvSpPr>
          <p:spPr>
            <a:xfrm>
              <a:off x="9274629" y="2862943"/>
              <a:ext cx="1893660" cy="369332"/>
            </a:xfrm>
            <a:prstGeom prst="rect">
              <a:avLst/>
            </a:prstGeom>
            <a:noFill/>
          </p:spPr>
          <p:txBody>
            <a:bodyPr wrap="none" rtlCol="0">
              <a:spAutoFit/>
            </a:bodyPr>
            <a:lstStyle/>
            <a:p>
              <a:r>
                <a:rPr lang="en-US" dirty="0" smtClean="0">
                  <a:solidFill>
                    <a:srgbClr val="FF0000"/>
                  </a:solidFill>
                </a:rPr>
                <a:t>FirstServlet.java</a:t>
              </a:r>
              <a:endParaRPr lang="en-US" dirty="0">
                <a:solidFill>
                  <a:srgbClr val="FF0000"/>
                </a:solidFill>
              </a:endParaRPr>
            </a:p>
          </p:txBody>
        </p:sp>
      </p:grpSp>
      <p:grpSp>
        <p:nvGrpSpPr>
          <p:cNvPr id="15" name="Group 14"/>
          <p:cNvGrpSpPr/>
          <p:nvPr/>
        </p:nvGrpSpPr>
        <p:grpSpPr>
          <a:xfrm>
            <a:off x="6648451" y="579751"/>
            <a:ext cx="4533900" cy="1952625"/>
            <a:chOff x="6082393" y="821141"/>
            <a:chExt cx="4533900" cy="1952625"/>
          </a:xfrm>
        </p:grpSpPr>
        <p:pic>
          <p:nvPicPr>
            <p:cNvPr id="16" name="Picture 15"/>
            <p:cNvPicPr>
              <a:picLocks noChangeAspect="1"/>
            </p:cNvPicPr>
            <p:nvPr/>
          </p:nvPicPr>
          <p:blipFill>
            <a:blip r:embed="rId5"/>
            <a:stretch>
              <a:fillRect/>
            </a:stretch>
          </p:blipFill>
          <p:spPr>
            <a:xfrm>
              <a:off x="6082393" y="821141"/>
              <a:ext cx="4533900" cy="1952625"/>
            </a:xfrm>
            <a:prstGeom prst="rect">
              <a:avLst/>
            </a:prstGeom>
          </p:spPr>
        </p:pic>
        <p:sp>
          <p:nvSpPr>
            <p:cNvPr id="17" name="TextBox 16"/>
            <p:cNvSpPr txBox="1"/>
            <p:nvPr/>
          </p:nvSpPr>
          <p:spPr>
            <a:xfrm>
              <a:off x="9067800" y="1055914"/>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spTree>
    <p:extLst>
      <p:ext uri="{BB962C8B-B14F-4D97-AF65-F5344CB8AC3E}">
        <p14:creationId xmlns:p14="http://schemas.microsoft.com/office/powerpoint/2010/main" xmlns="" val="1228936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2" name="Picture 1"/>
          <p:cNvPicPr>
            <a:picLocks noChangeAspect="1"/>
          </p:cNvPicPr>
          <p:nvPr/>
        </p:nvPicPr>
        <p:blipFill>
          <a:blip r:embed="rId2"/>
          <a:stretch>
            <a:fillRect/>
          </a:stretch>
        </p:blipFill>
        <p:spPr>
          <a:xfrm>
            <a:off x="2320696" y="4533219"/>
            <a:ext cx="6048375" cy="2124075"/>
          </a:xfrm>
          <a:prstGeom prst="rect">
            <a:avLst/>
          </a:prstGeom>
        </p:spPr>
      </p:pic>
      <p:pic>
        <p:nvPicPr>
          <p:cNvPr id="6" name="Picture 5"/>
          <p:cNvPicPr>
            <a:picLocks noChangeAspect="1"/>
          </p:cNvPicPr>
          <p:nvPr/>
        </p:nvPicPr>
        <p:blipFill>
          <a:blip r:embed="rId3"/>
          <a:stretch>
            <a:fillRect/>
          </a:stretch>
        </p:blipFill>
        <p:spPr>
          <a:xfrm>
            <a:off x="6157912" y="1326934"/>
            <a:ext cx="5057775" cy="1990725"/>
          </a:xfrm>
          <a:prstGeom prst="rect">
            <a:avLst/>
          </a:prstGeom>
        </p:spPr>
      </p:pic>
      <p:pic>
        <p:nvPicPr>
          <p:cNvPr id="7" name="Picture 6"/>
          <p:cNvPicPr>
            <a:picLocks noChangeAspect="1"/>
          </p:cNvPicPr>
          <p:nvPr/>
        </p:nvPicPr>
        <p:blipFill>
          <a:blip r:embed="rId4"/>
          <a:stretch>
            <a:fillRect/>
          </a:stretch>
        </p:blipFill>
        <p:spPr>
          <a:xfrm>
            <a:off x="277586" y="1288833"/>
            <a:ext cx="5363280" cy="2238138"/>
          </a:xfrm>
          <a:prstGeom prst="rect">
            <a:avLst/>
          </a:prstGeom>
        </p:spPr>
      </p:pic>
    </p:spTree>
    <p:extLst>
      <p:ext uri="{BB962C8B-B14F-4D97-AF65-F5344CB8AC3E}">
        <p14:creationId xmlns:p14="http://schemas.microsoft.com/office/powerpoint/2010/main" xmlns="" val="250050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URL Rewriting</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r>
              <a:rPr lang="en-US" sz="2400" dirty="0">
                <a:effectLst/>
              </a:rPr>
              <a:t>In URL rewriting, we append a token or identifier to the URL of the next Servlet or the next resource. We can send parameter name/value pairs using the following format:</a:t>
            </a:r>
          </a:p>
          <a:p>
            <a:pPr marL="0" lvl="0" indent="0">
              <a:buNone/>
            </a:pPr>
            <a:r>
              <a:rPr lang="en-US" sz="2400" dirty="0" smtClean="0">
                <a:effectLst/>
              </a:rPr>
              <a:t>			</a:t>
            </a:r>
            <a:r>
              <a:rPr lang="en-US" sz="2400" dirty="0" smtClean="0">
                <a:solidFill>
                  <a:srgbClr val="FFC000"/>
                </a:solidFill>
                <a:effectLst/>
              </a:rPr>
              <a:t>url?name1=value1&amp;name2=value2</a:t>
            </a:r>
            <a:r>
              <a:rPr lang="en-US" sz="2400" dirty="0">
                <a:solidFill>
                  <a:srgbClr val="FFC000"/>
                </a:solidFill>
                <a:effectLst/>
              </a:rPr>
              <a:t>&amp;??</a:t>
            </a:r>
          </a:p>
          <a:p>
            <a:pPr lvl="0"/>
            <a:r>
              <a:rPr lang="en-US" sz="2400" dirty="0">
                <a:effectLst/>
              </a:rPr>
              <a:t>A name and a value is separated using an equal = sign, a parameter name/value pair is separated from another parameter using the ampersand(&amp;). When the user clicks the hyperlink, the parameter name/value pairs will be passed to the server. From a Servlet, we can use </a:t>
            </a:r>
            <a:r>
              <a:rPr lang="en-US" sz="2400" dirty="0" err="1">
                <a:effectLst/>
              </a:rPr>
              <a:t>getParameter</a:t>
            </a:r>
            <a:r>
              <a:rPr lang="en-US" sz="2400" dirty="0">
                <a:effectLst/>
              </a:rPr>
              <a:t>() method to obtain a parameter value.</a:t>
            </a:r>
          </a:p>
          <a:p>
            <a:endParaRPr lang="en-US" sz="2800" b="1" dirty="0" smtClean="0">
              <a:solidFill>
                <a:schemeClr val="accent6"/>
              </a:solidFill>
            </a:endParaRPr>
          </a:p>
        </p:txBody>
      </p:sp>
    </p:spTree>
    <p:extLst>
      <p:ext uri="{BB962C8B-B14F-4D97-AF65-F5344CB8AC3E}">
        <p14:creationId xmlns:p14="http://schemas.microsoft.com/office/powerpoint/2010/main" xmlns="" val="130823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a:t>
            </a:r>
            <a:r>
              <a:rPr lang="en-US" sz="3600" dirty="0">
                <a:solidFill>
                  <a:srgbClr val="FFFF00"/>
                </a:solidFill>
              </a:rPr>
              <a:t>of using </a:t>
            </a:r>
            <a:r>
              <a:rPr lang="en-US" sz="3600" dirty="0" smtClean="0">
                <a:solidFill>
                  <a:srgbClr val="FFFF00"/>
                </a:solidFill>
              </a:rPr>
              <a:t>URL Rewriting</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marL="0" indent="0">
              <a:buNone/>
            </a:pPr>
            <a:endParaRPr lang="en-US" sz="3200" dirty="0"/>
          </a:p>
          <a:p>
            <a:pPr marL="457200" lvl="1" indent="0" algn="just">
              <a:buNone/>
            </a:pPr>
            <a:endParaRPr lang="en-US" sz="2400" dirty="0" smtClean="0"/>
          </a:p>
        </p:txBody>
      </p:sp>
      <p:pic>
        <p:nvPicPr>
          <p:cNvPr id="6" name="Picture 5" descr="URL Rewriting"/>
          <p:cNvPicPr/>
          <p:nvPr/>
        </p:nvPicPr>
        <p:blipFill>
          <a:blip r:embed="rId2">
            <a:extLst>
              <a:ext uri="{28A0092B-C50C-407E-A947-70E740481C1C}">
                <a14:useLocalDpi xmlns:a14="http://schemas.microsoft.com/office/drawing/2010/main" xmlns="" val="0"/>
              </a:ext>
            </a:extLst>
          </a:blip>
          <a:srcRect/>
          <a:stretch>
            <a:fillRect/>
          </a:stretch>
        </p:blipFill>
        <p:spPr bwMode="auto">
          <a:xfrm>
            <a:off x="1816643" y="2255384"/>
            <a:ext cx="8111127" cy="4243388"/>
          </a:xfrm>
          <a:prstGeom prst="rect">
            <a:avLst/>
          </a:prstGeom>
          <a:noFill/>
          <a:ln>
            <a:noFill/>
          </a:ln>
        </p:spPr>
      </p:pic>
    </p:spTree>
    <p:extLst>
      <p:ext uri="{BB962C8B-B14F-4D97-AF65-F5344CB8AC3E}">
        <p14:creationId xmlns:p14="http://schemas.microsoft.com/office/powerpoint/2010/main" xmlns="" val="2575258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296" y="43543"/>
            <a:ext cx="6845704" cy="646331"/>
          </a:xfrm>
          <a:prstGeom prst="rect">
            <a:avLst/>
          </a:prstGeom>
          <a:noFill/>
        </p:spPr>
        <p:txBody>
          <a:bodyPr wrap="square" rtlCol="0">
            <a:spAutoFit/>
          </a:bodyPr>
          <a:lstStyle/>
          <a:p>
            <a:pPr algn="ctr" defTabSz="457200"/>
            <a:r>
              <a:rPr lang="en-US" sz="3600" dirty="0" smtClean="0">
                <a:solidFill>
                  <a:srgbClr val="FFFF00"/>
                </a:solidFill>
              </a:rPr>
              <a:t>Example: - </a:t>
            </a:r>
            <a:r>
              <a:rPr lang="en-US" sz="3600" dirty="0">
                <a:solidFill>
                  <a:srgbClr val="FFFF00"/>
                </a:solidFill>
              </a:rPr>
              <a:t>URL </a:t>
            </a:r>
            <a:r>
              <a:rPr lang="en-US" sz="3600" dirty="0" smtClean="0">
                <a:solidFill>
                  <a:srgbClr val="FFFF00"/>
                </a:solidFill>
              </a:rPr>
              <a:t>Rewriting</a:t>
            </a:r>
            <a:endParaRPr lang="en-IN" sz="3600" dirty="0">
              <a:solidFill>
                <a:srgbClr val="FFFF00"/>
              </a:solidFill>
            </a:endParaRPr>
          </a:p>
        </p:txBody>
      </p:sp>
      <p:grpSp>
        <p:nvGrpSpPr>
          <p:cNvPr id="21" name="Group 20"/>
          <p:cNvGrpSpPr/>
          <p:nvPr/>
        </p:nvGrpSpPr>
        <p:grpSpPr>
          <a:xfrm>
            <a:off x="350383" y="560906"/>
            <a:ext cx="4524375" cy="2813665"/>
            <a:chOff x="350382" y="3255509"/>
            <a:chExt cx="4524375" cy="3438525"/>
          </a:xfrm>
        </p:grpSpPr>
        <p:pic>
          <p:nvPicPr>
            <p:cNvPr id="22" name="Picture 21"/>
            <p:cNvPicPr>
              <a:picLocks noChangeAspect="1"/>
            </p:cNvPicPr>
            <p:nvPr/>
          </p:nvPicPr>
          <p:blipFill>
            <a:blip r:embed="rId2"/>
            <a:stretch>
              <a:fillRect/>
            </a:stretch>
          </p:blipFill>
          <p:spPr>
            <a:xfrm>
              <a:off x="350382" y="3255509"/>
              <a:ext cx="4524375" cy="3438525"/>
            </a:xfrm>
            <a:prstGeom prst="rect">
              <a:avLst/>
            </a:prstGeom>
          </p:spPr>
        </p:pic>
        <p:sp>
          <p:nvSpPr>
            <p:cNvPr id="23" name="TextBox 22"/>
            <p:cNvSpPr txBox="1"/>
            <p:nvPr/>
          </p:nvSpPr>
          <p:spPr>
            <a:xfrm>
              <a:off x="3440358" y="337460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grpSp>
        <p:nvGrpSpPr>
          <p:cNvPr id="12" name="Group 11"/>
          <p:cNvGrpSpPr/>
          <p:nvPr/>
        </p:nvGrpSpPr>
        <p:grpSpPr>
          <a:xfrm>
            <a:off x="229961" y="3485090"/>
            <a:ext cx="5962650" cy="3362325"/>
            <a:chOff x="229961" y="3472027"/>
            <a:chExt cx="5962650" cy="3362325"/>
          </a:xfrm>
        </p:grpSpPr>
        <p:pic>
          <p:nvPicPr>
            <p:cNvPr id="2" name="Picture 1"/>
            <p:cNvPicPr>
              <a:picLocks noChangeAspect="1"/>
            </p:cNvPicPr>
            <p:nvPr/>
          </p:nvPicPr>
          <p:blipFill>
            <a:blip r:embed="rId3"/>
            <a:stretch>
              <a:fillRect/>
            </a:stretch>
          </p:blipFill>
          <p:spPr>
            <a:xfrm>
              <a:off x="229961" y="3472027"/>
              <a:ext cx="5962650" cy="3362325"/>
            </a:xfrm>
            <a:prstGeom prst="rect">
              <a:avLst/>
            </a:prstGeom>
          </p:spPr>
        </p:pic>
        <p:sp>
          <p:nvSpPr>
            <p:cNvPr id="3" name="TextBox 2"/>
            <p:cNvSpPr txBox="1"/>
            <p:nvPr/>
          </p:nvSpPr>
          <p:spPr>
            <a:xfrm>
              <a:off x="3060296" y="3558065"/>
              <a:ext cx="2214261" cy="369332"/>
            </a:xfrm>
            <a:prstGeom prst="rect">
              <a:avLst/>
            </a:prstGeom>
            <a:noFill/>
          </p:spPr>
          <p:txBody>
            <a:bodyPr wrap="none" rtlCol="0">
              <a:spAutoFit/>
            </a:bodyPr>
            <a:lstStyle/>
            <a:p>
              <a:r>
                <a:rPr lang="en-US" dirty="0" smtClean="0">
                  <a:solidFill>
                    <a:srgbClr val="FF0000"/>
                  </a:solidFill>
                </a:rPr>
                <a:t>SecondServlet.java</a:t>
              </a:r>
              <a:endParaRPr lang="en-US" dirty="0">
                <a:solidFill>
                  <a:srgbClr val="FF0000"/>
                </a:solidFill>
              </a:endParaRPr>
            </a:p>
          </p:txBody>
        </p:sp>
      </p:grpSp>
      <p:pic>
        <p:nvPicPr>
          <p:cNvPr id="5" name="Picture 4"/>
          <p:cNvPicPr>
            <a:picLocks noChangeAspect="1"/>
          </p:cNvPicPr>
          <p:nvPr/>
        </p:nvPicPr>
        <p:blipFill>
          <a:blip r:embed="rId4"/>
          <a:stretch>
            <a:fillRect/>
          </a:stretch>
        </p:blipFill>
        <p:spPr>
          <a:xfrm>
            <a:off x="6317117" y="3188530"/>
            <a:ext cx="5776913" cy="3514725"/>
          </a:xfrm>
          <a:prstGeom prst="rect">
            <a:avLst/>
          </a:prstGeom>
        </p:spPr>
      </p:pic>
      <p:sp>
        <p:nvSpPr>
          <p:cNvPr id="6" name="TextBox 5"/>
          <p:cNvSpPr txBox="1"/>
          <p:nvPr/>
        </p:nvSpPr>
        <p:spPr>
          <a:xfrm>
            <a:off x="9205573" y="3287361"/>
            <a:ext cx="1893660" cy="369332"/>
          </a:xfrm>
          <a:prstGeom prst="rect">
            <a:avLst/>
          </a:prstGeom>
          <a:noFill/>
        </p:spPr>
        <p:txBody>
          <a:bodyPr wrap="none" rtlCol="0">
            <a:spAutoFit/>
          </a:bodyPr>
          <a:lstStyle/>
          <a:p>
            <a:r>
              <a:rPr lang="en-US" dirty="0" smtClean="0">
                <a:solidFill>
                  <a:srgbClr val="FF0000"/>
                </a:solidFill>
              </a:rPr>
              <a:t>FirstServlet.java</a:t>
            </a:r>
            <a:endParaRPr lang="en-US" dirty="0">
              <a:solidFill>
                <a:srgbClr val="FF0000"/>
              </a:solidFill>
            </a:endParaRPr>
          </a:p>
        </p:txBody>
      </p:sp>
      <p:grpSp>
        <p:nvGrpSpPr>
          <p:cNvPr id="9" name="Group 8"/>
          <p:cNvGrpSpPr/>
          <p:nvPr/>
        </p:nvGrpSpPr>
        <p:grpSpPr>
          <a:xfrm>
            <a:off x="6082393" y="821141"/>
            <a:ext cx="4533900" cy="1952625"/>
            <a:chOff x="6082393" y="821141"/>
            <a:chExt cx="4533900" cy="1952625"/>
          </a:xfrm>
        </p:grpSpPr>
        <p:pic>
          <p:nvPicPr>
            <p:cNvPr id="7" name="Picture 6"/>
            <p:cNvPicPr>
              <a:picLocks noChangeAspect="1"/>
            </p:cNvPicPr>
            <p:nvPr/>
          </p:nvPicPr>
          <p:blipFill>
            <a:blip r:embed="rId5"/>
            <a:stretch>
              <a:fillRect/>
            </a:stretch>
          </p:blipFill>
          <p:spPr>
            <a:xfrm>
              <a:off x="6082393" y="821141"/>
              <a:ext cx="4533900" cy="1952625"/>
            </a:xfrm>
            <a:prstGeom prst="rect">
              <a:avLst/>
            </a:prstGeom>
          </p:spPr>
        </p:pic>
        <p:sp>
          <p:nvSpPr>
            <p:cNvPr id="8" name="TextBox 7"/>
            <p:cNvSpPr txBox="1"/>
            <p:nvPr/>
          </p:nvSpPr>
          <p:spPr>
            <a:xfrm>
              <a:off x="9067800" y="1055914"/>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spTree>
    <p:extLst>
      <p:ext uri="{BB962C8B-B14F-4D97-AF65-F5344CB8AC3E}">
        <p14:creationId xmlns:p14="http://schemas.microsoft.com/office/powerpoint/2010/main" xmlns="" val="35554277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7" name="Picture 6"/>
          <p:cNvPicPr>
            <a:picLocks noChangeAspect="1"/>
          </p:cNvPicPr>
          <p:nvPr/>
        </p:nvPicPr>
        <p:blipFill>
          <a:blip r:embed="rId2"/>
          <a:stretch>
            <a:fillRect/>
          </a:stretch>
        </p:blipFill>
        <p:spPr>
          <a:xfrm>
            <a:off x="277586" y="1288833"/>
            <a:ext cx="5363280" cy="2238138"/>
          </a:xfrm>
          <a:prstGeom prst="rect">
            <a:avLst/>
          </a:prstGeom>
        </p:spPr>
      </p:pic>
      <p:pic>
        <p:nvPicPr>
          <p:cNvPr id="3" name="Picture 2"/>
          <p:cNvPicPr>
            <a:picLocks noChangeAspect="1"/>
          </p:cNvPicPr>
          <p:nvPr/>
        </p:nvPicPr>
        <p:blipFill>
          <a:blip r:embed="rId3"/>
          <a:stretch>
            <a:fillRect/>
          </a:stretch>
        </p:blipFill>
        <p:spPr>
          <a:xfrm>
            <a:off x="6136821" y="1288832"/>
            <a:ext cx="5489121" cy="2434082"/>
          </a:xfrm>
          <a:prstGeom prst="rect">
            <a:avLst/>
          </a:prstGeom>
        </p:spPr>
      </p:pic>
      <p:pic>
        <p:nvPicPr>
          <p:cNvPr id="5" name="Picture 4"/>
          <p:cNvPicPr>
            <a:picLocks noChangeAspect="1"/>
          </p:cNvPicPr>
          <p:nvPr/>
        </p:nvPicPr>
        <p:blipFill>
          <a:blip r:embed="rId4"/>
          <a:stretch>
            <a:fillRect/>
          </a:stretch>
        </p:blipFill>
        <p:spPr>
          <a:xfrm>
            <a:off x="2642507" y="4033837"/>
            <a:ext cx="5448300" cy="2693534"/>
          </a:xfrm>
          <a:prstGeom prst="rect">
            <a:avLst/>
          </a:prstGeom>
        </p:spPr>
      </p:pic>
    </p:spTree>
    <p:extLst>
      <p:ext uri="{BB962C8B-B14F-4D97-AF65-F5344CB8AC3E}">
        <p14:creationId xmlns:p14="http://schemas.microsoft.com/office/powerpoint/2010/main" xmlns="" val="1256732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Session Tracking</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a:effectLst/>
              </a:rPr>
              <a:t>Session simply means a particular interval of time.</a:t>
            </a:r>
          </a:p>
          <a:p>
            <a:pPr algn="just"/>
            <a:r>
              <a:rPr lang="en-US" sz="2400" u="sng" dirty="0">
                <a:effectLst/>
              </a:rPr>
              <a:t>Session Tracking </a:t>
            </a:r>
            <a:r>
              <a:rPr lang="en-US" sz="2400" dirty="0">
                <a:effectLst/>
              </a:rPr>
              <a:t>is a way to maintain state (data) of an user. It is also known as </a:t>
            </a:r>
            <a:r>
              <a:rPr lang="en-US" sz="2400" u="sng" dirty="0">
                <a:effectLst/>
              </a:rPr>
              <a:t>session management </a:t>
            </a:r>
            <a:r>
              <a:rPr lang="en-US" sz="2400" dirty="0">
                <a:effectLst/>
              </a:rPr>
              <a:t>in servlet.</a:t>
            </a:r>
          </a:p>
          <a:p>
            <a:pPr algn="just"/>
            <a:r>
              <a:rPr lang="en-US" sz="2400" dirty="0">
                <a:effectLst/>
              </a:rPr>
              <a:t>Http protocol is a stateless so we need to maintain state using session tracking techniques. </a:t>
            </a:r>
          </a:p>
          <a:p>
            <a:pPr algn="just"/>
            <a:r>
              <a:rPr lang="en-US" sz="2400" dirty="0">
                <a:effectLst/>
              </a:rPr>
              <a:t>Each time user requests to the server, server treats the request as the new request. </a:t>
            </a:r>
          </a:p>
          <a:p>
            <a:pPr algn="just"/>
            <a:r>
              <a:rPr lang="en-US" sz="2400" dirty="0">
                <a:effectLst/>
              </a:rPr>
              <a:t>So we need to maintain the state of an user to recognize to particular user</a:t>
            </a:r>
            <a:r>
              <a:rPr lang="en-US" sz="2400" dirty="0"/>
              <a:t>. </a:t>
            </a:r>
          </a:p>
          <a:p>
            <a:pPr algn="just"/>
            <a:r>
              <a:rPr lang="en-US" sz="2400" dirty="0"/>
              <a:t>HTTP is stateless that means each request is considered as the new request. It is shown in the figure given below</a:t>
            </a:r>
            <a:endParaRPr lang="en-US" sz="2400" dirty="0">
              <a:effectLst/>
            </a:endParaRPr>
          </a:p>
        </p:txBody>
      </p:sp>
    </p:spTree>
    <p:extLst>
      <p:ext uri="{BB962C8B-B14F-4D97-AF65-F5344CB8AC3E}">
        <p14:creationId xmlns:p14="http://schemas.microsoft.com/office/powerpoint/2010/main" xmlns="" val="24175256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Session Tracking</a:t>
            </a:r>
            <a:endParaRPr lang="en-IN" sz="3600" dirty="0">
              <a:solidFill>
                <a:srgbClr val="FFFF00"/>
              </a:solidFill>
            </a:endParaRPr>
          </a:p>
        </p:txBody>
      </p:sp>
      <p:pic>
        <p:nvPicPr>
          <p:cNvPr id="6"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220686" y="1540328"/>
            <a:ext cx="6871381" cy="3935186"/>
          </a:xfrm>
        </p:spPr>
      </p:pic>
    </p:spTree>
    <p:extLst>
      <p:ext uri="{BB962C8B-B14F-4D97-AF65-F5344CB8AC3E}">
        <p14:creationId xmlns:p14="http://schemas.microsoft.com/office/powerpoint/2010/main" xmlns="" val="817118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Http </a:t>
            </a:r>
            <a:r>
              <a:rPr lang="en-US" sz="3600" dirty="0">
                <a:solidFill>
                  <a:srgbClr val="FFFF00"/>
                </a:solidFill>
              </a:rPr>
              <a:t>Session</a:t>
            </a:r>
            <a:endParaRPr lang="en-IN" sz="3600" dirty="0">
              <a:solidFill>
                <a:srgbClr val="FFFF00"/>
              </a:solidFill>
            </a:endParaRPr>
          </a:p>
        </p:txBody>
      </p:sp>
      <p:sp>
        <p:nvSpPr>
          <p:cNvPr id="5" name="Content Placeholder 2"/>
          <p:cNvSpPr>
            <a:spLocks noGrp="1"/>
          </p:cNvSpPr>
          <p:nvPr>
            <p:ph idx="1"/>
          </p:nvPr>
        </p:nvSpPr>
        <p:spPr>
          <a:xfrm>
            <a:off x="421275" y="1317171"/>
            <a:ext cx="11433268" cy="5431971"/>
          </a:xfrm>
        </p:spPr>
        <p:txBody>
          <a:bodyPr>
            <a:noAutofit/>
          </a:bodyPr>
          <a:lstStyle/>
          <a:p>
            <a:pPr algn="just"/>
            <a:r>
              <a:rPr lang="en-US" sz="2800" dirty="0">
                <a:effectLst/>
              </a:rPr>
              <a:t>In this case, container creates a session id for each user.</a:t>
            </a:r>
          </a:p>
          <a:p>
            <a:pPr algn="just"/>
            <a:r>
              <a:rPr lang="en-US" sz="2800" dirty="0">
                <a:effectLst/>
              </a:rPr>
              <a:t>The container uses this id to identify the particular user.</a:t>
            </a:r>
          </a:p>
          <a:p>
            <a:pPr algn="just"/>
            <a:r>
              <a:rPr lang="en-US" sz="2800" dirty="0">
                <a:effectLst/>
              </a:rPr>
              <a:t>An object of </a:t>
            </a:r>
            <a:r>
              <a:rPr lang="en-US" sz="2800" dirty="0" err="1">
                <a:effectLst/>
              </a:rPr>
              <a:t>HttpSession</a:t>
            </a:r>
            <a:r>
              <a:rPr lang="en-US" sz="2800" dirty="0">
                <a:effectLst/>
              </a:rPr>
              <a:t> can be used to perform two tasks:</a:t>
            </a:r>
          </a:p>
          <a:p>
            <a:pPr marL="971550" lvl="1" indent="-514350" algn="just">
              <a:buFont typeface="+mj-lt"/>
              <a:buAutoNum type="arabicParenR"/>
            </a:pPr>
            <a:r>
              <a:rPr lang="en-US" sz="2600" dirty="0">
                <a:effectLst/>
              </a:rPr>
              <a:t>bind objects</a:t>
            </a:r>
          </a:p>
          <a:p>
            <a:pPr marL="971550" lvl="1" indent="-514350" algn="just">
              <a:buFont typeface="+mj-lt"/>
              <a:buAutoNum type="arabicParenR"/>
            </a:pPr>
            <a:r>
              <a:rPr lang="en-US" sz="2600" dirty="0">
                <a:effectLst/>
              </a:rPr>
              <a:t>view and manipulate information about a session, </a:t>
            </a:r>
            <a:r>
              <a:rPr lang="en-US" sz="2600" dirty="0" smtClean="0">
                <a:effectLst/>
              </a:rPr>
              <a:t>such </a:t>
            </a:r>
            <a:r>
              <a:rPr lang="en-US" sz="2600" dirty="0">
                <a:effectLst/>
              </a:rPr>
              <a:t>as the session identifier, creation time, and last accessed time.</a:t>
            </a:r>
          </a:p>
          <a:p>
            <a:pPr algn="just"/>
            <a:endParaRPr lang="en-US" sz="2800" dirty="0">
              <a:effectLst/>
            </a:endParaRPr>
          </a:p>
        </p:txBody>
      </p:sp>
    </p:spTree>
    <p:extLst>
      <p:ext uri="{BB962C8B-B14F-4D97-AF65-F5344CB8AC3E}">
        <p14:creationId xmlns:p14="http://schemas.microsoft.com/office/powerpoint/2010/main" xmlns="" val="402547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Benefits of Servlets</a:t>
            </a:r>
            <a:endParaRPr lang="en-IN" sz="3600" dirty="0">
              <a:solidFill>
                <a:srgbClr val="FFFF00"/>
              </a:solidFill>
            </a:endParaRPr>
          </a:p>
        </p:txBody>
      </p:sp>
      <p:sp>
        <p:nvSpPr>
          <p:cNvPr id="5" name="Content Placeholder 2"/>
          <p:cNvSpPr>
            <a:spLocks noGrp="1"/>
          </p:cNvSpPr>
          <p:nvPr>
            <p:ph idx="1"/>
          </p:nvPr>
        </p:nvSpPr>
        <p:spPr>
          <a:xfrm>
            <a:off x="644433" y="1240971"/>
            <a:ext cx="10589624" cy="4637314"/>
          </a:xfrm>
        </p:spPr>
        <p:txBody>
          <a:bodyPr>
            <a:noAutofit/>
          </a:bodyPr>
          <a:lstStyle/>
          <a:p>
            <a:pPr lvl="0" algn="just"/>
            <a:r>
              <a:rPr lang="en-US" sz="2800" u="sng" dirty="0">
                <a:solidFill>
                  <a:schemeClr val="accent6"/>
                </a:solidFill>
                <a:effectLst/>
              </a:rPr>
              <a:t>Less response </a:t>
            </a:r>
            <a:r>
              <a:rPr lang="en-US" sz="2800" u="sng" dirty="0" smtClean="0">
                <a:solidFill>
                  <a:schemeClr val="accent6"/>
                </a:solidFill>
                <a:effectLst/>
              </a:rPr>
              <a:t>time</a:t>
            </a:r>
            <a:r>
              <a:rPr lang="en-US" sz="2800" dirty="0" smtClean="0">
                <a:effectLst/>
              </a:rPr>
              <a:t>: </a:t>
            </a:r>
            <a:r>
              <a:rPr lang="en-US" sz="2800" dirty="0">
                <a:effectLst/>
              </a:rPr>
              <a:t>because each request runs in a separate thread</a:t>
            </a:r>
            <a:r>
              <a:rPr lang="en-US" sz="2800" dirty="0" smtClean="0">
                <a:effectLst/>
              </a:rPr>
              <a:t>.</a:t>
            </a:r>
            <a:endParaRPr lang="en-US" sz="2800" b="1" u="sng" dirty="0" smtClean="0">
              <a:solidFill>
                <a:schemeClr val="accent6"/>
              </a:solidFill>
            </a:endParaRPr>
          </a:p>
          <a:p>
            <a:pPr algn="just"/>
            <a:r>
              <a:rPr lang="en-US" sz="2800" b="1" u="sng" dirty="0" smtClean="0">
                <a:solidFill>
                  <a:schemeClr val="accent6"/>
                </a:solidFill>
              </a:rPr>
              <a:t>Better </a:t>
            </a:r>
            <a:r>
              <a:rPr lang="en-US" sz="2800" b="1" u="sng" dirty="0">
                <a:solidFill>
                  <a:schemeClr val="accent6"/>
                </a:solidFill>
              </a:rPr>
              <a:t>performance</a:t>
            </a:r>
            <a:r>
              <a:rPr lang="en-US" sz="2800" b="1" dirty="0"/>
              <a:t>:</a:t>
            </a:r>
            <a:r>
              <a:rPr lang="en-US" sz="2800" dirty="0"/>
              <a:t> because it creates a thread for each request not process.</a:t>
            </a:r>
          </a:p>
          <a:p>
            <a:pPr algn="just"/>
            <a:r>
              <a:rPr lang="en-US" sz="2800" b="1" u="sng" dirty="0">
                <a:solidFill>
                  <a:schemeClr val="accent6"/>
                </a:solidFill>
              </a:rPr>
              <a:t>Portability</a:t>
            </a:r>
            <a:r>
              <a:rPr lang="en-US" sz="2800" b="1" dirty="0"/>
              <a:t>:</a:t>
            </a:r>
            <a:r>
              <a:rPr lang="en-US" sz="2800" dirty="0"/>
              <a:t> because it uses java language.</a:t>
            </a:r>
          </a:p>
          <a:p>
            <a:pPr algn="just"/>
            <a:r>
              <a:rPr lang="en-US" sz="2800" b="1" u="sng" dirty="0">
                <a:solidFill>
                  <a:schemeClr val="accent6"/>
                </a:solidFill>
              </a:rPr>
              <a:t>Robust</a:t>
            </a:r>
            <a:r>
              <a:rPr lang="en-US" sz="2800" b="1" dirty="0"/>
              <a:t>:</a:t>
            </a:r>
            <a:r>
              <a:rPr lang="en-US" sz="2800" dirty="0"/>
              <a:t> Servlets are managed by JVM so no need to worry about memory leak, garbage collection etc.</a:t>
            </a:r>
          </a:p>
          <a:p>
            <a:pPr algn="just"/>
            <a:r>
              <a:rPr lang="en-US" sz="2800" b="1" u="sng" dirty="0">
                <a:solidFill>
                  <a:schemeClr val="accent6"/>
                </a:solidFill>
              </a:rPr>
              <a:t>Secure</a:t>
            </a:r>
            <a:r>
              <a:rPr lang="en-US" sz="2800" b="1" dirty="0"/>
              <a:t>:</a:t>
            </a:r>
            <a:r>
              <a:rPr lang="en-US" sz="2800" dirty="0"/>
              <a:t> because it uses java language</a:t>
            </a:r>
            <a:r>
              <a:rPr lang="en-US" sz="2800" dirty="0" smtClean="0"/>
              <a:t>.</a:t>
            </a:r>
          </a:p>
          <a:p>
            <a:pPr algn="just"/>
            <a:endParaRPr lang="en-US" sz="2800" dirty="0"/>
          </a:p>
        </p:txBody>
      </p:sp>
    </p:spTree>
    <p:extLst>
      <p:ext uri="{BB962C8B-B14F-4D97-AF65-F5344CB8AC3E}">
        <p14:creationId xmlns:p14="http://schemas.microsoft.com/office/powerpoint/2010/main" xmlns="" val="28615686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Session Tracking</a:t>
            </a:r>
            <a:endParaRPr lang="en-IN" sz="3600" dirty="0">
              <a:solidFill>
                <a:srgbClr val="FFFF00"/>
              </a:solidFill>
            </a:endParaRPr>
          </a:p>
        </p:txBody>
      </p:sp>
      <p:pic>
        <p:nvPicPr>
          <p:cNvPr id="6" name="Content Placeholder 5" descr="HttpSession object"/>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30086" y="1175657"/>
            <a:ext cx="9277803" cy="4750254"/>
          </a:xfrm>
          <a:prstGeom prst="rect">
            <a:avLst/>
          </a:prstGeom>
          <a:noFill/>
          <a:ln>
            <a:noFill/>
          </a:ln>
        </p:spPr>
      </p:pic>
    </p:spTree>
    <p:extLst>
      <p:ext uri="{BB962C8B-B14F-4D97-AF65-F5344CB8AC3E}">
        <p14:creationId xmlns:p14="http://schemas.microsoft.com/office/powerpoint/2010/main" xmlns="" val="2772726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err="1">
                <a:solidFill>
                  <a:srgbClr val="FFFF00"/>
                </a:solidFill>
              </a:rPr>
              <a:t>HttpSession</a:t>
            </a:r>
            <a:r>
              <a:rPr lang="en-US" sz="3600" dirty="0">
                <a:solidFill>
                  <a:srgbClr val="FFFF00"/>
                </a:solidFill>
              </a:rPr>
              <a:t> object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t>The </a:t>
            </a:r>
            <a:r>
              <a:rPr lang="en-US" sz="2800" dirty="0" err="1"/>
              <a:t>HttpServletRequest</a:t>
            </a:r>
            <a:r>
              <a:rPr lang="en-US" sz="2800" dirty="0"/>
              <a:t> interface provides two methods to get the object of </a:t>
            </a:r>
            <a:r>
              <a:rPr lang="en-US" sz="2800" dirty="0" err="1"/>
              <a:t>HttpSession</a:t>
            </a:r>
            <a:r>
              <a:rPr lang="en-US" sz="2800" dirty="0"/>
              <a:t>:</a:t>
            </a:r>
          </a:p>
          <a:p>
            <a:pPr marL="514350" indent="-514350" algn="just">
              <a:buFont typeface="+mj-lt"/>
              <a:buAutoNum type="arabicParenR"/>
            </a:pPr>
            <a:r>
              <a:rPr lang="en-US" sz="2800" b="1" dirty="0">
                <a:solidFill>
                  <a:srgbClr val="FFC000"/>
                </a:solidFill>
              </a:rPr>
              <a:t>public </a:t>
            </a:r>
            <a:r>
              <a:rPr lang="en-US" sz="2800" b="1" dirty="0" err="1">
                <a:solidFill>
                  <a:srgbClr val="FFC000"/>
                </a:solidFill>
              </a:rPr>
              <a:t>HttpSession</a:t>
            </a:r>
            <a:r>
              <a:rPr lang="en-US" sz="2800" b="1" dirty="0">
                <a:solidFill>
                  <a:srgbClr val="FFC000"/>
                </a:solidFill>
              </a:rPr>
              <a:t> </a:t>
            </a:r>
            <a:r>
              <a:rPr lang="en-US" sz="2800" b="1" dirty="0" err="1">
                <a:solidFill>
                  <a:srgbClr val="FFC000"/>
                </a:solidFill>
              </a:rPr>
              <a:t>getSession</a:t>
            </a:r>
            <a:r>
              <a:rPr lang="en-US" sz="2800" b="1" dirty="0">
                <a:solidFill>
                  <a:srgbClr val="FFC000"/>
                </a:solidFill>
              </a:rPr>
              <a:t>():</a:t>
            </a:r>
            <a:r>
              <a:rPr lang="en-US" sz="2800" b="1" dirty="0" smtClean="0"/>
              <a:t>	</a:t>
            </a:r>
            <a:r>
              <a:rPr lang="en-US" sz="2800" dirty="0" smtClean="0"/>
              <a:t>Returns </a:t>
            </a:r>
            <a:r>
              <a:rPr lang="en-US" sz="2800" dirty="0"/>
              <a:t>the current session associated with this request, or if the request does not have a session, creates one.</a:t>
            </a:r>
          </a:p>
          <a:p>
            <a:pPr marL="514350" indent="-514350" algn="just">
              <a:buFont typeface="+mj-lt"/>
              <a:buAutoNum type="arabicParenR"/>
            </a:pPr>
            <a:r>
              <a:rPr lang="en-US" sz="2800" b="1" dirty="0">
                <a:solidFill>
                  <a:srgbClr val="FFC000"/>
                </a:solidFill>
              </a:rPr>
              <a:t>public </a:t>
            </a:r>
            <a:r>
              <a:rPr lang="en-US" sz="2800" b="1" dirty="0" err="1">
                <a:solidFill>
                  <a:srgbClr val="FFC000"/>
                </a:solidFill>
              </a:rPr>
              <a:t>HttpSession</a:t>
            </a:r>
            <a:r>
              <a:rPr lang="en-US" sz="2800" b="1" dirty="0">
                <a:solidFill>
                  <a:srgbClr val="FFC000"/>
                </a:solidFill>
              </a:rPr>
              <a:t> </a:t>
            </a:r>
            <a:r>
              <a:rPr lang="en-US" sz="2800" b="1" dirty="0" err="1">
                <a:solidFill>
                  <a:srgbClr val="FFC000"/>
                </a:solidFill>
              </a:rPr>
              <a:t>getSession</a:t>
            </a:r>
            <a:r>
              <a:rPr lang="en-US" sz="2800" b="1" dirty="0">
                <a:solidFill>
                  <a:srgbClr val="FFC000"/>
                </a:solidFill>
              </a:rPr>
              <a:t>(</a:t>
            </a:r>
            <a:r>
              <a:rPr lang="en-US" sz="2800" b="1" dirty="0" err="1">
                <a:solidFill>
                  <a:srgbClr val="FFC000"/>
                </a:solidFill>
              </a:rPr>
              <a:t>boolean</a:t>
            </a:r>
            <a:r>
              <a:rPr lang="en-US" sz="2800" b="1" dirty="0">
                <a:solidFill>
                  <a:srgbClr val="FFC000"/>
                </a:solidFill>
              </a:rPr>
              <a:t> create): </a:t>
            </a:r>
            <a:r>
              <a:rPr lang="en-US" sz="2800" dirty="0" smtClean="0"/>
              <a:t>Returns </a:t>
            </a:r>
            <a:r>
              <a:rPr lang="en-US" sz="2800" dirty="0"/>
              <a:t>the current </a:t>
            </a:r>
            <a:r>
              <a:rPr lang="en-US" sz="2800" dirty="0" err="1"/>
              <a:t>HttpSession</a:t>
            </a:r>
            <a:r>
              <a:rPr lang="en-US" sz="2800" dirty="0"/>
              <a:t> associated with this request or, if there is no current session and create is true, returns a new session.</a:t>
            </a:r>
          </a:p>
        </p:txBody>
      </p:sp>
    </p:spTree>
    <p:extLst>
      <p:ext uri="{BB962C8B-B14F-4D97-AF65-F5344CB8AC3E}">
        <p14:creationId xmlns:p14="http://schemas.microsoft.com/office/powerpoint/2010/main" xmlns="" val="1256516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1210110" cy="646331"/>
          </a:xfrm>
          <a:prstGeom prst="rect">
            <a:avLst/>
          </a:prstGeom>
          <a:noFill/>
        </p:spPr>
        <p:txBody>
          <a:bodyPr wrap="square" rtlCol="0">
            <a:spAutoFit/>
          </a:bodyPr>
          <a:lstStyle/>
          <a:p>
            <a:pPr algn="ctr" defTabSz="457200"/>
            <a:r>
              <a:rPr lang="en-US" sz="3600" dirty="0">
                <a:solidFill>
                  <a:srgbClr val="FFFF00"/>
                </a:solidFill>
              </a:rPr>
              <a:t>Commonly used methods of </a:t>
            </a:r>
            <a:r>
              <a:rPr lang="en-US" sz="3600" dirty="0" err="1">
                <a:solidFill>
                  <a:srgbClr val="FFFF00"/>
                </a:solidFill>
              </a:rPr>
              <a:t>HttpSession</a:t>
            </a:r>
            <a:r>
              <a:rPr lang="en-US" sz="3600" dirty="0">
                <a:solidFill>
                  <a:srgbClr val="FFFF00"/>
                </a:solidFill>
              </a:rPr>
              <a:t> </a:t>
            </a:r>
            <a:r>
              <a:rPr lang="en-US" sz="3600" dirty="0" smtClean="0">
                <a:solidFill>
                  <a:srgbClr val="FFFF00"/>
                </a:solidFill>
              </a:rPr>
              <a:t>interface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marL="514350" indent="-514350" algn="just">
              <a:buFont typeface="+mj-lt"/>
              <a:buAutoNum type="arabicParenR"/>
            </a:pPr>
            <a:r>
              <a:rPr lang="en-US" sz="2800" b="1" dirty="0">
                <a:solidFill>
                  <a:srgbClr val="FFC000"/>
                </a:solidFill>
              </a:rPr>
              <a:t>public String </a:t>
            </a:r>
            <a:r>
              <a:rPr lang="en-US" sz="2800" b="1" dirty="0" err="1">
                <a:solidFill>
                  <a:srgbClr val="FFC000"/>
                </a:solidFill>
              </a:rPr>
              <a:t>getId</a:t>
            </a:r>
            <a:r>
              <a:rPr lang="en-US" sz="2800" b="1" dirty="0" smtClean="0">
                <a:solidFill>
                  <a:srgbClr val="FFC000"/>
                </a:solidFill>
              </a:rPr>
              <a:t>(): </a:t>
            </a:r>
            <a:r>
              <a:rPr lang="en-US" sz="2800" dirty="0" smtClean="0"/>
              <a:t>Returns </a:t>
            </a:r>
            <a:r>
              <a:rPr lang="en-US" sz="2800" dirty="0"/>
              <a:t>a string containing the unique identifier value.</a:t>
            </a:r>
          </a:p>
          <a:p>
            <a:pPr marL="514350" indent="-514350" algn="just">
              <a:buFont typeface="+mj-lt"/>
              <a:buAutoNum type="arabicParenR"/>
            </a:pPr>
            <a:r>
              <a:rPr lang="en-US" sz="2800" b="1" dirty="0">
                <a:solidFill>
                  <a:srgbClr val="FFC000"/>
                </a:solidFill>
              </a:rPr>
              <a:t>public long </a:t>
            </a:r>
            <a:r>
              <a:rPr lang="en-US" sz="2800" b="1" dirty="0" err="1">
                <a:solidFill>
                  <a:srgbClr val="FFC000"/>
                </a:solidFill>
              </a:rPr>
              <a:t>getCreationTime</a:t>
            </a:r>
            <a:r>
              <a:rPr lang="en-US" sz="2800" b="1" dirty="0">
                <a:solidFill>
                  <a:srgbClr val="FFC000"/>
                </a:solidFill>
              </a:rPr>
              <a:t>(): </a:t>
            </a:r>
            <a:r>
              <a:rPr lang="en-US" sz="2800" dirty="0" smtClean="0"/>
              <a:t>Returns </a:t>
            </a:r>
            <a:r>
              <a:rPr lang="en-US" sz="2800" dirty="0"/>
              <a:t>the time when this session was created, measured in milliseconds since midnight January 1, 1970 GMT.</a:t>
            </a:r>
          </a:p>
          <a:p>
            <a:pPr marL="514350" indent="-514350" algn="just">
              <a:buFont typeface="+mj-lt"/>
              <a:buAutoNum type="arabicParenR"/>
            </a:pPr>
            <a:r>
              <a:rPr lang="en-US" sz="2800" b="1" dirty="0">
                <a:solidFill>
                  <a:srgbClr val="FFC000"/>
                </a:solidFill>
              </a:rPr>
              <a:t>public long </a:t>
            </a:r>
            <a:r>
              <a:rPr lang="en-US" sz="2800" b="1" dirty="0" err="1">
                <a:solidFill>
                  <a:srgbClr val="FFC000"/>
                </a:solidFill>
              </a:rPr>
              <a:t>getLastAccessedTime</a:t>
            </a:r>
            <a:r>
              <a:rPr lang="en-US" sz="2800" b="1" dirty="0">
                <a:solidFill>
                  <a:srgbClr val="FFC000"/>
                </a:solidFill>
              </a:rPr>
              <a:t>(): </a:t>
            </a:r>
            <a:r>
              <a:rPr lang="en-US" sz="2800" dirty="0" smtClean="0"/>
              <a:t>Returns </a:t>
            </a:r>
            <a:r>
              <a:rPr lang="en-US" sz="2800" dirty="0"/>
              <a:t>the last time the client sent a request associated with this session, as the number of milliseconds since midnight January 1, 1970 GMT.</a:t>
            </a:r>
          </a:p>
          <a:p>
            <a:pPr marL="514350" indent="-514350" algn="just">
              <a:buFont typeface="+mj-lt"/>
              <a:buAutoNum type="arabicParenR"/>
            </a:pPr>
            <a:r>
              <a:rPr lang="en-US" sz="2800" b="1" dirty="0">
                <a:solidFill>
                  <a:srgbClr val="FFC000"/>
                </a:solidFill>
              </a:rPr>
              <a:t>public void invalidate(): </a:t>
            </a:r>
            <a:r>
              <a:rPr lang="en-US" sz="2800" dirty="0" smtClean="0"/>
              <a:t>Invalidates </a:t>
            </a:r>
            <a:r>
              <a:rPr lang="en-US" sz="2800" dirty="0"/>
              <a:t>this session then unbinds any objects bound to it</a:t>
            </a:r>
            <a:r>
              <a:rPr lang="en-US" sz="2800" dirty="0" smtClean="0"/>
              <a:t>. </a:t>
            </a:r>
            <a:endParaRPr lang="en-US" sz="2800" dirty="0"/>
          </a:p>
        </p:txBody>
      </p:sp>
    </p:spTree>
    <p:extLst>
      <p:ext uri="{BB962C8B-B14F-4D97-AF65-F5344CB8AC3E}">
        <p14:creationId xmlns:p14="http://schemas.microsoft.com/office/powerpoint/2010/main" xmlns="" val="3753532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3286" y="5186534"/>
            <a:ext cx="11745686" cy="1034179"/>
          </a:xfrm>
        </p:spPr>
        <p:txBody>
          <a:bodyPr>
            <a:noAutofit/>
          </a:bodyPr>
          <a:lstStyle/>
          <a:p>
            <a:pPr marL="0" indent="0" algn="just">
              <a:buNone/>
            </a:pPr>
            <a:r>
              <a:rPr lang="en-US" sz="1600" dirty="0">
                <a:solidFill>
                  <a:srgbClr val="FFC000"/>
                </a:solidFill>
                <a:effectLst/>
              </a:rPr>
              <a:t>Ex: </a:t>
            </a:r>
            <a:r>
              <a:rPr lang="en-US" sz="1800" dirty="0">
                <a:solidFill>
                  <a:srgbClr val="FFC000"/>
                </a:solidFill>
                <a:effectLst/>
              </a:rPr>
              <a:t>- </a:t>
            </a:r>
            <a:r>
              <a:rPr lang="en-US" sz="1800" dirty="0" smtClean="0">
                <a:effectLst/>
              </a:rPr>
              <a:t>we </a:t>
            </a:r>
            <a:r>
              <a:rPr lang="en-US" sz="1800" dirty="0">
                <a:effectLst/>
              </a:rPr>
              <a:t>are setting the attribute in the session scope in one servlet and getting that value from the session scope in another servlet. To set the attribute in the session scope, we have used the </a:t>
            </a:r>
            <a:r>
              <a:rPr lang="en-US" sz="1800" dirty="0" err="1">
                <a:effectLst/>
              </a:rPr>
              <a:t>setAttribute</a:t>
            </a:r>
            <a:r>
              <a:rPr lang="en-US" sz="1800" dirty="0">
                <a:effectLst/>
              </a:rPr>
              <a:t>() method of </a:t>
            </a:r>
            <a:r>
              <a:rPr lang="en-US" sz="1800" dirty="0" err="1">
                <a:effectLst/>
              </a:rPr>
              <a:t>HttpSession</a:t>
            </a:r>
            <a:r>
              <a:rPr lang="en-US" sz="1800" dirty="0">
                <a:effectLst/>
              </a:rPr>
              <a:t> interface and to get the attribute, we have used the </a:t>
            </a:r>
            <a:r>
              <a:rPr lang="en-US" sz="1800" dirty="0" err="1">
                <a:effectLst/>
              </a:rPr>
              <a:t>getAttribute</a:t>
            </a:r>
            <a:r>
              <a:rPr lang="en-US" sz="1800" dirty="0">
                <a:effectLst/>
              </a:rPr>
              <a:t> method</a:t>
            </a:r>
            <a:r>
              <a:rPr lang="en-US" sz="1800" dirty="0" smtClean="0">
                <a:effectLst/>
              </a:rPr>
              <a:t>.</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55471" y="500462"/>
            <a:ext cx="8477250" cy="3980097"/>
          </a:xfrm>
          <a:prstGeom prst="rect">
            <a:avLst/>
          </a:prstGeom>
        </p:spPr>
      </p:pic>
      <p:sp>
        <p:nvSpPr>
          <p:cNvPr id="10" name="TextBox 9"/>
          <p:cNvSpPr txBox="1"/>
          <p:nvPr/>
        </p:nvSpPr>
        <p:spPr>
          <a:xfrm>
            <a:off x="2375153" y="4327501"/>
            <a:ext cx="9250790" cy="646331"/>
          </a:xfrm>
          <a:prstGeom prst="rect">
            <a:avLst/>
          </a:prstGeom>
          <a:noFill/>
        </p:spPr>
        <p:txBody>
          <a:bodyPr wrap="square" rtlCol="0">
            <a:spAutoFit/>
          </a:bodyPr>
          <a:lstStyle/>
          <a:p>
            <a:pPr algn="ctr" defTabSz="457200"/>
            <a:r>
              <a:rPr lang="en-US" sz="3600" dirty="0" smtClean="0">
                <a:solidFill>
                  <a:srgbClr val="FFFF00"/>
                </a:solidFill>
              </a:rPr>
              <a:t>Example Program: - Session Tracking</a:t>
            </a:r>
            <a:endParaRPr lang="en-IN" sz="3600" dirty="0">
              <a:solidFill>
                <a:srgbClr val="FFFF00"/>
              </a:solidFill>
            </a:endParaRPr>
          </a:p>
        </p:txBody>
      </p:sp>
    </p:spTree>
    <p:extLst>
      <p:ext uri="{BB962C8B-B14F-4D97-AF65-F5344CB8AC3E}">
        <p14:creationId xmlns:p14="http://schemas.microsoft.com/office/powerpoint/2010/main" xmlns="" val="2632904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059" y="79561"/>
            <a:ext cx="5180307" cy="523220"/>
          </a:xfrm>
          <a:prstGeom prst="rect">
            <a:avLst/>
          </a:prstGeom>
          <a:noFill/>
        </p:spPr>
        <p:txBody>
          <a:bodyPr wrap="square" rtlCol="0">
            <a:spAutoFit/>
          </a:bodyPr>
          <a:lstStyle/>
          <a:p>
            <a:pPr algn="ctr" defTabSz="457200"/>
            <a:r>
              <a:rPr lang="en-US" sz="2800" dirty="0" smtClean="0">
                <a:solidFill>
                  <a:srgbClr val="FFFF00"/>
                </a:solidFill>
              </a:rPr>
              <a:t>Example: - Session Tracking</a:t>
            </a:r>
            <a:endParaRPr lang="en-IN" sz="2800" dirty="0">
              <a:solidFill>
                <a:srgbClr val="FFFF00"/>
              </a:solidFill>
            </a:endParaRPr>
          </a:p>
        </p:txBody>
      </p:sp>
      <p:grpSp>
        <p:nvGrpSpPr>
          <p:cNvPr id="17" name="Group 16"/>
          <p:cNvGrpSpPr/>
          <p:nvPr/>
        </p:nvGrpSpPr>
        <p:grpSpPr>
          <a:xfrm>
            <a:off x="397328" y="711646"/>
            <a:ext cx="4495800" cy="1952625"/>
            <a:chOff x="397328" y="711646"/>
            <a:chExt cx="4495800" cy="1952625"/>
          </a:xfrm>
        </p:grpSpPr>
        <p:pic>
          <p:nvPicPr>
            <p:cNvPr id="10" name="Picture 9"/>
            <p:cNvPicPr>
              <a:picLocks noChangeAspect="1"/>
            </p:cNvPicPr>
            <p:nvPr/>
          </p:nvPicPr>
          <p:blipFill>
            <a:blip r:embed="rId2"/>
            <a:stretch>
              <a:fillRect/>
            </a:stretch>
          </p:blipFill>
          <p:spPr>
            <a:xfrm>
              <a:off x="397328" y="711646"/>
              <a:ext cx="4495800" cy="1952625"/>
            </a:xfrm>
            <a:prstGeom prst="rect">
              <a:avLst/>
            </a:prstGeom>
          </p:spPr>
        </p:pic>
        <p:sp>
          <p:nvSpPr>
            <p:cNvPr id="11" name="TextBox 10"/>
            <p:cNvSpPr txBox="1"/>
            <p:nvPr/>
          </p:nvSpPr>
          <p:spPr>
            <a:xfrm>
              <a:off x="3447051" y="782203"/>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grpSp>
        <p:nvGrpSpPr>
          <p:cNvPr id="16" name="Group 15"/>
          <p:cNvGrpSpPr/>
          <p:nvPr/>
        </p:nvGrpSpPr>
        <p:grpSpPr>
          <a:xfrm>
            <a:off x="104775" y="2718707"/>
            <a:ext cx="5908901" cy="4019550"/>
            <a:chOff x="104775" y="2718707"/>
            <a:chExt cx="5908901" cy="4019550"/>
          </a:xfrm>
        </p:grpSpPr>
        <p:pic>
          <p:nvPicPr>
            <p:cNvPr id="13" name="Picture 12"/>
            <p:cNvPicPr>
              <a:picLocks noChangeAspect="1"/>
            </p:cNvPicPr>
            <p:nvPr/>
          </p:nvPicPr>
          <p:blipFill>
            <a:blip r:embed="rId3"/>
            <a:stretch>
              <a:fillRect/>
            </a:stretch>
          </p:blipFill>
          <p:spPr>
            <a:xfrm>
              <a:off x="104775" y="2718707"/>
              <a:ext cx="5908901" cy="4019550"/>
            </a:xfrm>
            <a:prstGeom prst="rect">
              <a:avLst/>
            </a:prstGeom>
          </p:spPr>
        </p:pic>
        <p:sp>
          <p:nvSpPr>
            <p:cNvPr id="19" name="TextBox 18"/>
            <p:cNvSpPr txBox="1"/>
            <p:nvPr/>
          </p:nvSpPr>
          <p:spPr>
            <a:xfrm>
              <a:off x="3575445" y="2995702"/>
              <a:ext cx="1604863" cy="369332"/>
            </a:xfrm>
            <a:prstGeom prst="rect">
              <a:avLst/>
            </a:prstGeom>
            <a:noFill/>
          </p:spPr>
          <p:txBody>
            <a:bodyPr wrap="none" rtlCol="0">
              <a:spAutoFit/>
            </a:bodyPr>
            <a:lstStyle/>
            <a:p>
              <a:r>
                <a:rPr lang="en-US" dirty="0" smtClean="0">
                  <a:solidFill>
                    <a:srgbClr val="FF0000"/>
                  </a:solidFill>
                </a:rPr>
                <a:t>Session1.java</a:t>
              </a:r>
              <a:endParaRPr lang="en-US" dirty="0">
                <a:solidFill>
                  <a:srgbClr val="FF0000"/>
                </a:solidFill>
              </a:endParaRPr>
            </a:p>
          </p:txBody>
        </p:sp>
      </p:grpSp>
      <p:grpSp>
        <p:nvGrpSpPr>
          <p:cNvPr id="18" name="Group 17"/>
          <p:cNvGrpSpPr/>
          <p:nvPr/>
        </p:nvGrpSpPr>
        <p:grpSpPr>
          <a:xfrm>
            <a:off x="6020161" y="97959"/>
            <a:ext cx="6086475" cy="3267075"/>
            <a:chOff x="6013676" y="554490"/>
            <a:chExt cx="6086475" cy="3267075"/>
          </a:xfrm>
        </p:grpSpPr>
        <p:pic>
          <p:nvPicPr>
            <p:cNvPr id="14" name="Picture 13"/>
            <p:cNvPicPr>
              <a:picLocks noChangeAspect="1"/>
            </p:cNvPicPr>
            <p:nvPr/>
          </p:nvPicPr>
          <p:blipFill>
            <a:blip r:embed="rId4"/>
            <a:stretch>
              <a:fillRect/>
            </a:stretch>
          </p:blipFill>
          <p:spPr>
            <a:xfrm>
              <a:off x="6013676" y="554490"/>
              <a:ext cx="6086475" cy="3267075"/>
            </a:xfrm>
            <a:prstGeom prst="rect">
              <a:avLst/>
            </a:prstGeom>
          </p:spPr>
        </p:pic>
        <p:sp>
          <p:nvSpPr>
            <p:cNvPr id="20" name="TextBox 19"/>
            <p:cNvSpPr txBox="1"/>
            <p:nvPr/>
          </p:nvSpPr>
          <p:spPr>
            <a:xfrm>
              <a:off x="9522446" y="758985"/>
              <a:ext cx="1604863" cy="369332"/>
            </a:xfrm>
            <a:prstGeom prst="rect">
              <a:avLst/>
            </a:prstGeom>
            <a:noFill/>
          </p:spPr>
          <p:txBody>
            <a:bodyPr wrap="none" rtlCol="0">
              <a:spAutoFit/>
            </a:bodyPr>
            <a:lstStyle/>
            <a:p>
              <a:r>
                <a:rPr lang="en-US" dirty="0" smtClean="0">
                  <a:solidFill>
                    <a:srgbClr val="FF0000"/>
                  </a:solidFill>
                </a:rPr>
                <a:t>Session2.java</a:t>
              </a:r>
              <a:endParaRPr lang="en-US" dirty="0">
                <a:solidFill>
                  <a:srgbClr val="FF0000"/>
                </a:solidFill>
              </a:endParaRPr>
            </a:p>
          </p:txBody>
        </p:sp>
      </p:grpSp>
      <p:grpSp>
        <p:nvGrpSpPr>
          <p:cNvPr id="27" name="Group 26"/>
          <p:cNvGrpSpPr/>
          <p:nvPr/>
        </p:nvGrpSpPr>
        <p:grpSpPr>
          <a:xfrm>
            <a:off x="6810124" y="3569529"/>
            <a:ext cx="4323670" cy="3036435"/>
            <a:chOff x="6066521" y="3510839"/>
            <a:chExt cx="4323670" cy="3314700"/>
          </a:xfrm>
        </p:grpSpPr>
        <p:pic>
          <p:nvPicPr>
            <p:cNvPr id="25" name="Picture 24"/>
            <p:cNvPicPr>
              <a:picLocks noChangeAspect="1"/>
            </p:cNvPicPr>
            <p:nvPr/>
          </p:nvPicPr>
          <p:blipFill>
            <a:blip r:embed="rId5"/>
            <a:stretch>
              <a:fillRect/>
            </a:stretch>
          </p:blipFill>
          <p:spPr>
            <a:xfrm>
              <a:off x="6066521" y="3510839"/>
              <a:ext cx="4323670" cy="3314700"/>
            </a:xfrm>
            <a:prstGeom prst="rect">
              <a:avLst/>
            </a:prstGeom>
          </p:spPr>
        </p:pic>
        <p:sp>
          <p:nvSpPr>
            <p:cNvPr id="26" name="TextBox 25"/>
            <p:cNvSpPr txBox="1"/>
            <p:nvPr/>
          </p:nvSpPr>
          <p:spPr>
            <a:xfrm>
              <a:off x="9203608" y="365672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spTree>
    <p:extLst>
      <p:ext uri="{BB962C8B-B14F-4D97-AF65-F5344CB8AC3E}">
        <p14:creationId xmlns:p14="http://schemas.microsoft.com/office/powerpoint/2010/main" xmlns="" val="474525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2" name="Picture 1"/>
          <p:cNvPicPr>
            <a:picLocks noChangeAspect="1"/>
          </p:cNvPicPr>
          <p:nvPr/>
        </p:nvPicPr>
        <p:blipFill>
          <a:blip r:embed="rId2"/>
          <a:stretch>
            <a:fillRect/>
          </a:stretch>
        </p:blipFill>
        <p:spPr>
          <a:xfrm>
            <a:off x="836158" y="1103540"/>
            <a:ext cx="4467225" cy="1885950"/>
          </a:xfrm>
          <a:prstGeom prst="rect">
            <a:avLst/>
          </a:prstGeom>
        </p:spPr>
      </p:pic>
      <p:pic>
        <p:nvPicPr>
          <p:cNvPr id="3" name="Picture 2"/>
          <p:cNvPicPr>
            <a:picLocks noChangeAspect="1"/>
          </p:cNvPicPr>
          <p:nvPr/>
        </p:nvPicPr>
        <p:blipFill>
          <a:blip r:embed="rId3"/>
          <a:stretch>
            <a:fillRect/>
          </a:stretch>
        </p:blipFill>
        <p:spPr>
          <a:xfrm>
            <a:off x="5563686" y="2254023"/>
            <a:ext cx="5248275" cy="2066925"/>
          </a:xfrm>
          <a:prstGeom prst="rect">
            <a:avLst/>
          </a:prstGeom>
        </p:spPr>
      </p:pic>
      <p:pic>
        <p:nvPicPr>
          <p:cNvPr id="5" name="Picture 4"/>
          <p:cNvPicPr>
            <a:picLocks noChangeAspect="1"/>
          </p:cNvPicPr>
          <p:nvPr/>
        </p:nvPicPr>
        <p:blipFill>
          <a:blip r:embed="rId4"/>
          <a:stretch>
            <a:fillRect/>
          </a:stretch>
        </p:blipFill>
        <p:spPr>
          <a:xfrm>
            <a:off x="740909" y="4546145"/>
            <a:ext cx="5419725" cy="2039711"/>
          </a:xfrm>
          <a:prstGeom prst="rect">
            <a:avLst/>
          </a:prstGeom>
        </p:spPr>
      </p:pic>
    </p:spTree>
    <p:extLst>
      <p:ext uri="{BB962C8B-B14F-4D97-AF65-F5344CB8AC3E}">
        <p14:creationId xmlns:p14="http://schemas.microsoft.com/office/powerpoint/2010/main" xmlns="" val="1980700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615827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19119" y="206828"/>
            <a:ext cx="10353761" cy="1326321"/>
          </a:xfrm>
        </p:spPr>
        <p:txBody>
          <a:bodyPr>
            <a:normAutofit/>
          </a:bodyPr>
          <a:lstStyle/>
          <a:p>
            <a:r>
              <a:rPr lang="en-US" sz="3200" cap="none" dirty="0" smtClean="0">
                <a:solidFill>
                  <a:srgbClr val="FFFF00"/>
                </a:solidFill>
                <a:latin typeface="+mn-lt"/>
                <a:ea typeface="+mn-ea"/>
                <a:cs typeface="+mn-cs"/>
              </a:rPr>
              <a:t>Basic Terminology Used in Servlet</a:t>
            </a:r>
            <a:endParaRPr lang="en-US" sz="3200" cap="none" dirty="0">
              <a:solidFill>
                <a:srgbClr val="FFFF00"/>
              </a:solidFill>
              <a:latin typeface="+mn-lt"/>
              <a:ea typeface="+mn-ea"/>
              <a:cs typeface="+mn-cs"/>
            </a:endParaRPr>
          </a:p>
        </p:txBody>
      </p:sp>
      <p:sp>
        <p:nvSpPr>
          <p:cNvPr id="52227" name="Content Placeholder 2"/>
          <p:cNvSpPr>
            <a:spLocks noGrp="1"/>
          </p:cNvSpPr>
          <p:nvPr>
            <p:ph idx="1"/>
          </p:nvPr>
        </p:nvSpPr>
        <p:spPr>
          <a:xfrm>
            <a:off x="478971" y="1533149"/>
            <a:ext cx="9731829" cy="4345138"/>
          </a:xfrm>
        </p:spPr>
        <p:txBody>
          <a:bodyPr>
            <a:noAutofit/>
          </a:bodyPr>
          <a:lstStyle/>
          <a:p>
            <a:r>
              <a:rPr lang="en-US" sz="2400" dirty="0" smtClean="0"/>
              <a:t>HTTP</a:t>
            </a:r>
          </a:p>
          <a:p>
            <a:r>
              <a:rPr lang="en-US" sz="2400" dirty="0" smtClean="0"/>
              <a:t>HTTP Request Types</a:t>
            </a:r>
          </a:p>
          <a:p>
            <a:r>
              <a:rPr lang="en-US" sz="2400" dirty="0" smtClean="0"/>
              <a:t>Difference between Get and Post method</a:t>
            </a:r>
          </a:p>
          <a:p>
            <a:r>
              <a:rPr lang="en-US" sz="2400" dirty="0" smtClean="0"/>
              <a:t>Container</a:t>
            </a:r>
          </a:p>
          <a:p>
            <a:r>
              <a:rPr lang="en-US" sz="2400" dirty="0" smtClean="0"/>
              <a:t>Server and Difference between web server and application server</a:t>
            </a:r>
          </a:p>
          <a:p>
            <a:r>
              <a:rPr lang="en-US" sz="2400" dirty="0" smtClean="0"/>
              <a:t>Content Type</a:t>
            </a:r>
          </a:p>
          <a:p>
            <a:r>
              <a:rPr lang="en-US" sz="2400" dirty="0" smtClean="0"/>
              <a:t>Introduction of XML</a:t>
            </a:r>
          </a:p>
          <a:p>
            <a:r>
              <a:rPr lang="en-US" sz="2400" dirty="0" smtClean="0"/>
              <a:t>Deployment</a:t>
            </a:r>
          </a:p>
        </p:txBody>
      </p:sp>
    </p:spTree>
    <p:extLst>
      <p:ext uri="{BB962C8B-B14F-4D97-AF65-F5344CB8AC3E}">
        <p14:creationId xmlns:p14="http://schemas.microsoft.com/office/powerpoint/2010/main" xmlns="" val="2566037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981200" y="274638"/>
            <a:ext cx="8229600" cy="715962"/>
          </a:xfrm>
        </p:spPr>
        <p:txBody>
          <a:bodyPr>
            <a:normAutofit fontScale="90000"/>
          </a:bodyPr>
          <a:lstStyle/>
          <a:p>
            <a:r>
              <a:rPr lang="en-US" b="1" dirty="0" smtClean="0"/>
              <a:t/>
            </a:r>
            <a:br>
              <a:rPr lang="en-US" b="1" dirty="0" smtClean="0"/>
            </a:br>
            <a:r>
              <a:rPr lang="en-US" sz="3600" cap="none" dirty="0">
                <a:solidFill>
                  <a:srgbClr val="FFFF00"/>
                </a:solidFill>
                <a:latin typeface="+mn-lt"/>
                <a:ea typeface="+mn-ea"/>
                <a:cs typeface="+mn-cs"/>
              </a:rPr>
              <a:t>HTTP</a:t>
            </a:r>
            <a:r>
              <a:rPr lang="en-US" sz="4000" dirty="0">
                <a:solidFill>
                  <a:srgbClr val="FF0000"/>
                </a:solidFill>
              </a:rPr>
              <a:t> </a:t>
            </a:r>
            <a:r>
              <a:rPr lang="en-US" sz="3600" cap="none" dirty="0">
                <a:solidFill>
                  <a:srgbClr val="FFFF00"/>
                </a:solidFill>
                <a:latin typeface="+mn-lt"/>
                <a:ea typeface="+mn-ea"/>
                <a:cs typeface="+mn-cs"/>
              </a:rPr>
              <a:t>(Hyper Text Transfer Protocol)</a:t>
            </a:r>
            <a:br>
              <a:rPr lang="en-US" sz="3600" cap="none" dirty="0">
                <a:solidFill>
                  <a:srgbClr val="FFFF00"/>
                </a:solidFill>
                <a:latin typeface="+mn-lt"/>
                <a:ea typeface="+mn-ea"/>
                <a:cs typeface="+mn-cs"/>
              </a:rPr>
            </a:br>
            <a:endParaRPr lang="en-US" sz="3600" cap="none" dirty="0">
              <a:solidFill>
                <a:srgbClr val="FFFF00"/>
              </a:solidFill>
              <a:latin typeface="+mn-lt"/>
              <a:ea typeface="+mn-ea"/>
              <a:cs typeface="+mn-cs"/>
            </a:endParaRPr>
          </a:p>
        </p:txBody>
      </p:sp>
      <p:sp>
        <p:nvSpPr>
          <p:cNvPr id="53251" name="Content Placeholder 2"/>
          <p:cNvSpPr>
            <a:spLocks noGrp="1"/>
          </p:cNvSpPr>
          <p:nvPr>
            <p:ph idx="1"/>
          </p:nvPr>
        </p:nvSpPr>
        <p:spPr>
          <a:xfrm>
            <a:off x="544286" y="1208315"/>
            <a:ext cx="10820400" cy="4896078"/>
          </a:xfrm>
        </p:spPr>
        <p:txBody>
          <a:bodyPr/>
          <a:lstStyle/>
          <a:p>
            <a:pPr algn="just"/>
            <a:r>
              <a:rPr lang="en-US" sz="2800" dirty="0" smtClean="0"/>
              <a:t>Http is the protocol that allows web servers and browsers to exchange data over the web.</a:t>
            </a:r>
          </a:p>
          <a:p>
            <a:pPr algn="just"/>
            <a:r>
              <a:rPr lang="en-US" sz="2800" dirty="0" smtClean="0"/>
              <a:t>It is a request response protocol.</a:t>
            </a:r>
          </a:p>
          <a:p>
            <a:pPr algn="just"/>
            <a:r>
              <a:rPr lang="en-US" sz="2800" dirty="0" smtClean="0"/>
              <a:t>Http uses reliable TCP connections by default on TCP port 80.</a:t>
            </a:r>
          </a:p>
          <a:p>
            <a:pPr algn="just"/>
            <a:r>
              <a:rPr lang="en-US" sz="2800" dirty="0" smtClean="0"/>
              <a:t>It is stateless means each request is considered as the new request. In other words, server doesn't recognize the user by default</a:t>
            </a:r>
            <a:r>
              <a:rPr lang="en-US" sz="2800" dirty="0"/>
              <a:t>.</a:t>
            </a:r>
            <a:endParaRPr lang="en-US" sz="2800" dirty="0" smtClean="0"/>
          </a:p>
        </p:txBody>
      </p:sp>
    </p:spTree>
    <p:extLst>
      <p:ext uri="{BB962C8B-B14F-4D97-AF65-F5344CB8AC3E}">
        <p14:creationId xmlns:p14="http://schemas.microsoft.com/office/powerpoint/2010/main" xmlns="" val="1843515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2404" y="102197"/>
            <a:ext cx="10143309" cy="1138773"/>
          </a:xfrm>
          <a:prstGeom prst="rect">
            <a:avLst/>
          </a:prstGeom>
          <a:noFill/>
        </p:spPr>
        <p:txBody>
          <a:bodyPr wrap="square" rtlCol="0">
            <a:spAutoFit/>
          </a:bodyPr>
          <a:lstStyle/>
          <a:p>
            <a:pPr algn="ctr" defTabSz="457200"/>
            <a:r>
              <a:rPr lang="en-US" sz="3600" dirty="0" smtClean="0">
                <a:solidFill>
                  <a:srgbClr val="FFFF00"/>
                </a:solidFill>
              </a:rPr>
              <a:t>HTTP</a:t>
            </a:r>
          </a:p>
          <a:p>
            <a:pPr algn="ctr" defTabSz="457200"/>
            <a:r>
              <a:rPr lang="en-US" sz="3200" dirty="0" smtClean="0">
                <a:solidFill>
                  <a:srgbClr val="FFFF00"/>
                </a:solidFill>
              </a:rPr>
              <a:t>(Hyper Text Transfer Protocol</a:t>
            </a:r>
            <a:r>
              <a:rPr lang="en-US" sz="3200" dirty="0">
                <a:solidFill>
                  <a:srgbClr val="FFFF00"/>
                </a:solidFill>
              </a:rPr>
              <a:t>)</a:t>
            </a:r>
            <a:endParaRPr lang="en-IN" sz="3200" dirty="0">
              <a:solidFill>
                <a:srgbClr val="FFFF00"/>
              </a:solidFill>
            </a:endParaRPr>
          </a:p>
        </p:txBody>
      </p:sp>
      <p:sp>
        <p:nvSpPr>
          <p:cNvPr id="5" name="Content Placeholder 2"/>
          <p:cNvSpPr>
            <a:spLocks noGrp="1"/>
          </p:cNvSpPr>
          <p:nvPr>
            <p:ph idx="1"/>
          </p:nvPr>
        </p:nvSpPr>
        <p:spPr>
          <a:xfrm>
            <a:off x="381000" y="1240970"/>
            <a:ext cx="11440885" cy="5279573"/>
          </a:xfrm>
        </p:spPr>
        <p:txBody>
          <a:bodyPr>
            <a:noAutofit/>
          </a:bodyPr>
          <a:lstStyle/>
          <a:p>
            <a:pPr>
              <a:buFont typeface="Arial" charset="0"/>
              <a:buChar char="•"/>
              <a:defRPr/>
            </a:pPr>
            <a:r>
              <a:rPr lang="en-US" sz="2800" dirty="0"/>
              <a:t>HTTP is a stateless protocol and it defines how Clients and Servers communicate.</a:t>
            </a:r>
          </a:p>
          <a:p>
            <a:pPr marL="0" indent="0">
              <a:buNone/>
              <a:defRPr/>
            </a:pPr>
            <a:r>
              <a:rPr lang="en-US" sz="2800" b="1" u="sng" dirty="0">
                <a:solidFill>
                  <a:schemeClr val="accent6"/>
                </a:solidFill>
              </a:rPr>
              <a:t>HTTP transaction Stages:</a:t>
            </a:r>
          </a:p>
          <a:p>
            <a:pPr marL="514350" indent="-514350" algn="just">
              <a:buFont typeface="+mj-lt"/>
              <a:buAutoNum type="arabicPeriod"/>
              <a:defRPr/>
            </a:pPr>
            <a:r>
              <a:rPr lang="en-US" sz="2800" dirty="0" smtClean="0"/>
              <a:t>Connection (</a:t>
            </a:r>
            <a:r>
              <a:rPr lang="en-US" sz="2800" dirty="0"/>
              <a:t>client establishes the connection with the web server)</a:t>
            </a:r>
          </a:p>
          <a:p>
            <a:pPr marL="514350" indent="-514350" algn="just">
              <a:buFont typeface="+mj-lt"/>
              <a:buAutoNum type="arabicPeriod"/>
              <a:defRPr/>
            </a:pPr>
            <a:r>
              <a:rPr lang="en-US" sz="2800" dirty="0"/>
              <a:t>Request (client sends a request message to the web server)</a:t>
            </a:r>
          </a:p>
          <a:p>
            <a:pPr marL="514350" indent="-514350" algn="just">
              <a:buFont typeface="+mj-lt"/>
              <a:buAutoNum type="arabicPeriod"/>
              <a:defRPr/>
            </a:pPr>
            <a:r>
              <a:rPr lang="en-US" sz="2800" dirty="0" smtClean="0"/>
              <a:t>Response (</a:t>
            </a:r>
            <a:r>
              <a:rPr lang="en-US" sz="2800" dirty="0"/>
              <a:t>Web server sends a response to the client)</a:t>
            </a:r>
          </a:p>
          <a:p>
            <a:pPr marL="514350" indent="-514350" algn="just">
              <a:buFont typeface="+mj-lt"/>
              <a:buAutoNum type="arabicPeriod"/>
              <a:defRPr/>
            </a:pPr>
            <a:r>
              <a:rPr lang="en-US" sz="2800" dirty="0" smtClean="0"/>
              <a:t>Close (</a:t>
            </a:r>
            <a:r>
              <a:rPr lang="en-US" sz="2800" dirty="0"/>
              <a:t>Connection is closed by the web server</a:t>
            </a:r>
            <a:r>
              <a:rPr lang="en-US" sz="2800" dirty="0" smtClean="0"/>
              <a:t>)</a:t>
            </a:r>
            <a:endParaRPr lang="en-US" sz="2800" dirty="0"/>
          </a:p>
        </p:txBody>
      </p:sp>
    </p:spTree>
    <p:extLst>
      <p:ext uri="{BB962C8B-B14F-4D97-AF65-F5344CB8AC3E}">
        <p14:creationId xmlns:p14="http://schemas.microsoft.com/office/powerpoint/2010/main" xmlns="" val="3015395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 API</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800" dirty="0"/>
              <a:t>You need to use Servlet API to create servlets</a:t>
            </a:r>
            <a:r>
              <a:rPr lang="en-US" sz="2800" dirty="0" smtClean="0"/>
              <a:t>.</a:t>
            </a:r>
          </a:p>
          <a:p>
            <a:pPr algn="just"/>
            <a:r>
              <a:rPr lang="en-US" sz="2800" dirty="0"/>
              <a:t>It contains set of </a:t>
            </a:r>
            <a:r>
              <a:rPr lang="en-US" sz="2800" dirty="0" smtClean="0"/>
              <a:t>classes and interfaces </a:t>
            </a:r>
            <a:r>
              <a:rPr lang="en-US" sz="2800" dirty="0"/>
              <a:t>needed to build servlets</a:t>
            </a:r>
            <a:r>
              <a:rPr lang="en-US" sz="2800" dirty="0" smtClean="0"/>
              <a:t>.</a:t>
            </a:r>
          </a:p>
          <a:p>
            <a:pPr algn="just">
              <a:buFont typeface="Arial" charset="0"/>
              <a:buChar char="•"/>
              <a:defRPr/>
            </a:pPr>
            <a:r>
              <a:rPr lang="en-US" sz="2800" dirty="0"/>
              <a:t>These classes and interfaces are available in two packages.</a:t>
            </a:r>
          </a:p>
          <a:p>
            <a:pPr marL="514350" indent="-514350" algn="just">
              <a:buFont typeface="+mj-lt"/>
              <a:buAutoNum type="arabicPeriod"/>
              <a:defRPr/>
            </a:pPr>
            <a:r>
              <a:rPr lang="en-US" sz="2800" dirty="0" err="1">
                <a:solidFill>
                  <a:schemeClr val="accent6"/>
                </a:solidFill>
              </a:rPr>
              <a:t>javax.servlet</a:t>
            </a:r>
            <a:r>
              <a:rPr lang="en-US" sz="2800" dirty="0">
                <a:solidFill>
                  <a:schemeClr val="accent6"/>
                </a:solidFill>
              </a:rPr>
              <a:t> </a:t>
            </a:r>
            <a:r>
              <a:rPr lang="en-US" sz="2800" dirty="0"/>
              <a:t>  (9 </a:t>
            </a:r>
            <a:r>
              <a:rPr lang="en-US" sz="2800" dirty="0" smtClean="0"/>
              <a:t>classes + </a:t>
            </a:r>
            <a:r>
              <a:rPr lang="en-US" sz="2800" dirty="0"/>
              <a:t>13 interfaces)</a:t>
            </a:r>
          </a:p>
          <a:p>
            <a:pPr marL="514350" indent="-514350" algn="just">
              <a:buFont typeface="+mj-lt"/>
              <a:buAutoNum type="arabicPeriod"/>
              <a:defRPr/>
            </a:pPr>
            <a:r>
              <a:rPr lang="en-US" sz="2800" dirty="0">
                <a:solidFill>
                  <a:schemeClr val="accent6"/>
                </a:solidFill>
              </a:rPr>
              <a:t>javax.servlet.http </a:t>
            </a:r>
            <a:r>
              <a:rPr lang="en-US" sz="2800" dirty="0"/>
              <a:t>   (6 </a:t>
            </a:r>
            <a:r>
              <a:rPr lang="en-US" sz="2800" dirty="0" smtClean="0"/>
              <a:t>classes + 7 </a:t>
            </a:r>
            <a:r>
              <a:rPr lang="en-US" sz="2800" dirty="0"/>
              <a:t>interfaces)</a:t>
            </a:r>
          </a:p>
          <a:p>
            <a:pPr lvl="0" algn="just"/>
            <a:r>
              <a:rPr lang="en-US" sz="3200" dirty="0" err="1">
                <a:solidFill>
                  <a:schemeClr val="accent6"/>
                </a:solidFill>
                <a:effectLst/>
                <a:latin typeface="Arial Unicode MS" panose="020B0604020202020204" pitchFamily="34" charset="-128"/>
              </a:rPr>
              <a:t>javax.servlet</a:t>
            </a:r>
            <a:r>
              <a:rPr lang="en-US" sz="2800" dirty="0">
                <a:effectLst/>
              </a:rPr>
              <a:t> package that contains the classes to support </a:t>
            </a:r>
            <a:r>
              <a:rPr lang="en-US" sz="2800" u="sng" dirty="0">
                <a:effectLst/>
              </a:rPr>
              <a:t>generic servlet</a:t>
            </a:r>
            <a:r>
              <a:rPr lang="en-US" sz="2800" dirty="0">
                <a:effectLst/>
              </a:rPr>
              <a:t> (protocol-independent servlet) </a:t>
            </a:r>
            <a:endParaRPr lang="en-US" sz="2800" dirty="0" smtClean="0">
              <a:effectLst/>
            </a:endParaRPr>
          </a:p>
          <a:p>
            <a:pPr lvl="0" algn="just"/>
            <a:r>
              <a:rPr lang="en-US" sz="3200" dirty="0" smtClean="0">
                <a:solidFill>
                  <a:schemeClr val="accent6"/>
                </a:solidFill>
                <a:effectLst/>
                <a:latin typeface="Arial Unicode MS" panose="020B0604020202020204" pitchFamily="34" charset="-128"/>
              </a:rPr>
              <a:t>javax.servlet.http</a:t>
            </a:r>
            <a:r>
              <a:rPr lang="en-US" sz="2800" dirty="0" smtClean="0">
                <a:effectLst/>
              </a:rPr>
              <a:t> </a:t>
            </a:r>
            <a:r>
              <a:rPr lang="en-US" sz="2800" dirty="0">
                <a:effectLst/>
              </a:rPr>
              <a:t>package that contains classes to support </a:t>
            </a:r>
            <a:r>
              <a:rPr lang="en-US" sz="2800" u="sng" dirty="0">
                <a:effectLst/>
              </a:rPr>
              <a:t>http servlet</a:t>
            </a:r>
            <a:r>
              <a:rPr lang="en-US" sz="2800" dirty="0">
                <a:effectLst/>
              </a:rPr>
              <a:t>. </a:t>
            </a:r>
            <a:endParaRPr lang="en-US" sz="2800" dirty="0"/>
          </a:p>
        </p:txBody>
      </p:sp>
    </p:spTree>
    <p:extLst>
      <p:ext uri="{BB962C8B-B14F-4D97-AF65-F5344CB8AC3E}">
        <p14:creationId xmlns:p14="http://schemas.microsoft.com/office/powerpoint/2010/main" xmlns="" val="10167798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HTTP</a:t>
            </a:r>
          </a:p>
        </p:txBody>
      </p:sp>
      <p:pic>
        <p:nvPicPr>
          <p:cNvPr id="54275"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318657" y="1524000"/>
            <a:ext cx="6901543" cy="3886200"/>
          </a:xfrm>
        </p:spPr>
      </p:pic>
    </p:spTree>
    <p:extLst>
      <p:ext uri="{BB962C8B-B14F-4D97-AF65-F5344CB8AC3E}">
        <p14:creationId xmlns:p14="http://schemas.microsoft.com/office/powerpoint/2010/main" xmlns="" val="9806366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4638"/>
            <a:ext cx="8229600" cy="639762"/>
          </a:xfrm>
        </p:spPr>
        <p:txBody>
          <a:bodyPr>
            <a:normAutofit fontScale="90000"/>
          </a:bodyPr>
          <a:lstStyle/>
          <a:p>
            <a:r>
              <a:rPr lang="en-US" b="1" smtClean="0"/>
              <a:t/>
            </a:r>
            <a:br>
              <a:rPr lang="en-US" b="1" smtClean="0"/>
            </a:br>
            <a:r>
              <a:rPr lang="en-US" b="1" smtClean="0">
                <a:solidFill>
                  <a:srgbClr val="FF0000"/>
                </a:solidFill>
              </a:rPr>
              <a:t>Http Request Methods</a:t>
            </a:r>
            <a:r>
              <a:rPr lang="en-US" smtClean="0">
                <a:solidFill>
                  <a:srgbClr val="FF0000"/>
                </a:solidFill>
              </a:rPr>
              <a:t/>
            </a:r>
            <a:br>
              <a:rPr lang="en-US" smtClean="0">
                <a:solidFill>
                  <a:srgbClr val="FF0000"/>
                </a:solidFill>
              </a:rPr>
            </a:br>
            <a:endParaRPr lang="en-US" smtClean="0">
              <a:solidFill>
                <a:srgbClr val="FF0000"/>
              </a:solidFill>
            </a:endParaRPr>
          </a:p>
        </p:txBody>
      </p:sp>
      <p:sp>
        <p:nvSpPr>
          <p:cNvPr id="55299" name="Content Placeholder 2"/>
          <p:cNvSpPr>
            <a:spLocks noGrp="1"/>
          </p:cNvSpPr>
          <p:nvPr>
            <p:ph idx="1"/>
          </p:nvPr>
        </p:nvSpPr>
        <p:spPr>
          <a:xfrm>
            <a:off x="1981200" y="914400"/>
            <a:ext cx="8001000" cy="5715000"/>
          </a:xfrm>
        </p:spPr>
        <p:txBody>
          <a:bodyPr>
            <a:normAutofit fontScale="92500"/>
          </a:bodyPr>
          <a:lstStyle/>
          <a:p>
            <a:pPr algn="just"/>
            <a:r>
              <a:rPr lang="en-US" sz="2400"/>
              <a:t>Every request has a header that tells the status of the client. </a:t>
            </a:r>
          </a:p>
          <a:p>
            <a:pPr algn="just"/>
            <a:r>
              <a:rPr lang="en-US" sz="2400"/>
              <a:t>There are many request methods. Get and Post requests are mostly used.</a:t>
            </a:r>
          </a:p>
          <a:p>
            <a:r>
              <a:rPr lang="en-US" sz="2400"/>
              <a:t>The http request methods are:</a:t>
            </a:r>
          </a:p>
          <a:p>
            <a:r>
              <a:rPr lang="en-US" sz="2400"/>
              <a:t>GET</a:t>
            </a:r>
          </a:p>
          <a:p>
            <a:r>
              <a:rPr lang="en-US" sz="2400"/>
              <a:t>POST</a:t>
            </a:r>
          </a:p>
          <a:p>
            <a:r>
              <a:rPr lang="en-US" sz="2400"/>
              <a:t>HEAD</a:t>
            </a:r>
          </a:p>
          <a:p>
            <a:r>
              <a:rPr lang="en-US" sz="2400"/>
              <a:t>PUT</a:t>
            </a:r>
          </a:p>
          <a:p>
            <a:r>
              <a:rPr lang="en-US" sz="2400"/>
              <a:t>DELETE</a:t>
            </a:r>
          </a:p>
          <a:p>
            <a:r>
              <a:rPr lang="en-US" sz="2400"/>
              <a:t>OPTIONS</a:t>
            </a:r>
          </a:p>
          <a:p>
            <a:r>
              <a:rPr lang="en-US" sz="2400"/>
              <a:t>TRACE</a:t>
            </a:r>
          </a:p>
          <a:p>
            <a:endParaRPr lang="en-US" sz="2400"/>
          </a:p>
        </p:txBody>
      </p:sp>
    </p:spTree>
    <p:extLst>
      <p:ext uri="{BB962C8B-B14F-4D97-AF65-F5344CB8AC3E}">
        <p14:creationId xmlns:p14="http://schemas.microsoft.com/office/powerpoint/2010/main" xmlns="" val="6229242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05000" y="685801"/>
          <a:ext cx="8229600" cy="5960860"/>
        </p:xfrm>
        <a:graphic>
          <a:graphicData uri="http://schemas.openxmlformats.org/drawingml/2006/table">
            <a:tbl>
              <a:tblPr firstRow="1" firstCol="1" bandRow="1">
                <a:tableStyleId>{5C22544A-7EE6-4342-B048-85BDC9FD1C3A}</a:tableStyleId>
              </a:tblPr>
              <a:tblGrid>
                <a:gridCol w="2438400"/>
                <a:gridCol w="5791200"/>
              </a:tblGrid>
              <a:tr h="369591">
                <a:tc>
                  <a:txBody>
                    <a:bodyPr/>
                    <a:lstStyle/>
                    <a:p>
                      <a:pPr marL="0" marR="0" algn="ctr">
                        <a:lnSpc>
                          <a:spcPct val="115000"/>
                        </a:lnSpc>
                        <a:spcBef>
                          <a:spcPts val="0"/>
                        </a:spcBef>
                        <a:spcAft>
                          <a:spcPts val="0"/>
                        </a:spcAft>
                      </a:pPr>
                      <a:r>
                        <a:rPr lang="en-US" sz="2000" b="1" dirty="0">
                          <a:effectLst/>
                        </a:rPr>
                        <a:t>HTTP Request</a:t>
                      </a:r>
                      <a:endParaRPr lang="en-US" sz="1800" b="1" dirty="0">
                        <a:effectLst/>
                        <a:latin typeface="Calibri"/>
                        <a:ea typeface="Calibri"/>
                        <a:cs typeface="Times New Roman"/>
                      </a:endParaRPr>
                    </a:p>
                  </a:txBody>
                  <a:tcPr marL="9525" marR="9525" marT="9526" marB="9526" anchor="ctr"/>
                </a:tc>
                <a:tc>
                  <a:txBody>
                    <a:bodyPr/>
                    <a:lstStyle/>
                    <a:p>
                      <a:pPr marL="0" marR="0" algn="ctr">
                        <a:lnSpc>
                          <a:spcPct val="115000"/>
                        </a:lnSpc>
                        <a:spcBef>
                          <a:spcPts val="0"/>
                        </a:spcBef>
                        <a:spcAft>
                          <a:spcPts val="0"/>
                        </a:spcAft>
                      </a:pPr>
                      <a:r>
                        <a:rPr lang="en-US" sz="2000" b="1" dirty="0">
                          <a:effectLst/>
                        </a:rPr>
                        <a:t>Description</a:t>
                      </a:r>
                      <a:endParaRPr lang="en-US" sz="1800" b="1" dirty="0">
                        <a:effectLst/>
                        <a:latin typeface="Calibri"/>
                        <a:ea typeface="Calibri"/>
                        <a:cs typeface="Times New Roman"/>
                      </a:endParaRPr>
                    </a:p>
                  </a:txBody>
                  <a:tcPr marL="9525" marR="9525" marT="9526" marB="9526" anchor="ctr"/>
                </a:tc>
              </a:tr>
              <a:tr h="569557">
                <a:tc>
                  <a:txBody>
                    <a:bodyPr/>
                    <a:lstStyle/>
                    <a:p>
                      <a:pPr marL="0" marR="0" algn="ctr">
                        <a:lnSpc>
                          <a:spcPct val="115000"/>
                        </a:lnSpc>
                        <a:spcBef>
                          <a:spcPts val="0"/>
                        </a:spcBef>
                        <a:spcAft>
                          <a:spcPts val="0"/>
                        </a:spcAft>
                      </a:pPr>
                      <a:r>
                        <a:rPr lang="en-US" sz="2000" b="1" dirty="0">
                          <a:effectLst/>
                        </a:rPr>
                        <a:t>GET</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to get the resource at the requested URL.</a:t>
                      </a:r>
                      <a:endParaRPr lang="en-US" sz="1800" b="1" dirty="0">
                        <a:effectLst/>
                        <a:latin typeface="Calibri"/>
                        <a:ea typeface="Calibri"/>
                        <a:cs typeface="Times New Roman"/>
                      </a:endParaRPr>
                    </a:p>
                  </a:txBody>
                  <a:tcPr marL="9525" marR="9525" marT="9526" marB="9526" anchor="ctr"/>
                </a:tc>
              </a:tr>
              <a:tr h="856262">
                <a:tc>
                  <a:txBody>
                    <a:bodyPr/>
                    <a:lstStyle/>
                    <a:p>
                      <a:pPr marL="0" marR="0" algn="ctr">
                        <a:lnSpc>
                          <a:spcPct val="115000"/>
                        </a:lnSpc>
                        <a:spcBef>
                          <a:spcPts val="0"/>
                        </a:spcBef>
                        <a:spcAft>
                          <a:spcPts val="0"/>
                        </a:spcAft>
                      </a:pPr>
                      <a:r>
                        <a:rPr lang="en-US" sz="2000" b="1" dirty="0">
                          <a:effectLst/>
                        </a:rPr>
                        <a:t>POST</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the server to accept the body info attached. It is like GET request with extra info sent with the request.</a:t>
                      </a:r>
                      <a:endParaRPr lang="en-US" sz="1800" b="1" dirty="0">
                        <a:effectLst/>
                        <a:latin typeface="Calibri"/>
                        <a:ea typeface="Calibri"/>
                        <a:cs typeface="Times New Roman"/>
                      </a:endParaRPr>
                    </a:p>
                  </a:txBody>
                  <a:tcPr marL="9525" marR="9525" marT="9526" marB="9526" anchor="ctr"/>
                </a:tc>
              </a:tr>
              <a:tr h="856262">
                <a:tc>
                  <a:txBody>
                    <a:bodyPr/>
                    <a:lstStyle/>
                    <a:p>
                      <a:pPr marL="0" marR="0" algn="ctr">
                        <a:lnSpc>
                          <a:spcPct val="115000"/>
                        </a:lnSpc>
                        <a:spcBef>
                          <a:spcPts val="0"/>
                        </a:spcBef>
                        <a:spcAft>
                          <a:spcPts val="0"/>
                        </a:spcAft>
                      </a:pPr>
                      <a:r>
                        <a:rPr lang="en-US" sz="2000" b="1" dirty="0">
                          <a:effectLst/>
                        </a:rPr>
                        <a:t>HEAD</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for only the header part of whatever a GET would return. Just like GET but with no body.</a:t>
                      </a:r>
                      <a:endParaRPr lang="en-US" sz="1800" b="1" dirty="0">
                        <a:effectLst/>
                        <a:latin typeface="Calibri"/>
                        <a:ea typeface="Calibri"/>
                        <a:cs typeface="Times New Roman"/>
                      </a:endParaRPr>
                    </a:p>
                  </a:txBody>
                  <a:tcPr marL="9525" marR="9525" marT="9526" marB="9526" anchor="ctr"/>
                </a:tc>
              </a:tr>
              <a:tr h="720132">
                <a:tc>
                  <a:txBody>
                    <a:bodyPr/>
                    <a:lstStyle/>
                    <a:p>
                      <a:pPr marL="0" marR="0" algn="ctr">
                        <a:lnSpc>
                          <a:spcPct val="115000"/>
                        </a:lnSpc>
                        <a:spcBef>
                          <a:spcPts val="0"/>
                        </a:spcBef>
                        <a:spcAft>
                          <a:spcPts val="0"/>
                        </a:spcAft>
                      </a:pPr>
                      <a:r>
                        <a:rPr lang="en-US" sz="2000" b="1" dirty="0">
                          <a:effectLst/>
                        </a:rPr>
                        <a:t>TRACE</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for the loopback of the request message, for testing or troubleshooting.</a:t>
                      </a:r>
                      <a:endParaRPr lang="en-US" sz="1800" b="1" dirty="0">
                        <a:effectLst/>
                        <a:latin typeface="Calibri"/>
                        <a:ea typeface="Calibri"/>
                        <a:cs typeface="Times New Roman"/>
                      </a:endParaRPr>
                    </a:p>
                  </a:txBody>
                  <a:tcPr marL="9525" marR="9525" marT="9526" marB="9526" anchor="ctr"/>
                </a:tc>
              </a:tr>
              <a:tr h="720132">
                <a:tc>
                  <a:txBody>
                    <a:bodyPr/>
                    <a:lstStyle/>
                    <a:p>
                      <a:pPr marL="0" marR="0" algn="ctr">
                        <a:lnSpc>
                          <a:spcPct val="115000"/>
                        </a:lnSpc>
                        <a:spcBef>
                          <a:spcPts val="0"/>
                        </a:spcBef>
                        <a:spcAft>
                          <a:spcPts val="0"/>
                        </a:spcAft>
                      </a:pPr>
                      <a:r>
                        <a:rPr lang="en-US" sz="2000" b="1" dirty="0">
                          <a:effectLst/>
                        </a:rPr>
                        <a:t>PUT</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Says to put the enclosed info (the body) at the requested URL.</a:t>
                      </a:r>
                      <a:endParaRPr lang="en-US" sz="1800" b="1" dirty="0">
                        <a:effectLst/>
                        <a:latin typeface="Calibri"/>
                        <a:ea typeface="Calibri"/>
                        <a:cs typeface="Times New Roman"/>
                      </a:endParaRPr>
                    </a:p>
                  </a:txBody>
                  <a:tcPr marL="9525" marR="9525" marT="9526" marB="9526" anchor="ctr"/>
                </a:tc>
              </a:tr>
              <a:tr h="569557">
                <a:tc>
                  <a:txBody>
                    <a:bodyPr/>
                    <a:lstStyle/>
                    <a:p>
                      <a:pPr marL="0" marR="0" algn="ctr">
                        <a:lnSpc>
                          <a:spcPct val="115000"/>
                        </a:lnSpc>
                        <a:spcBef>
                          <a:spcPts val="0"/>
                        </a:spcBef>
                        <a:spcAft>
                          <a:spcPts val="0"/>
                        </a:spcAft>
                      </a:pPr>
                      <a:r>
                        <a:rPr lang="en-US" sz="2000" b="1" dirty="0">
                          <a:effectLst/>
                        </a:rPr>
                        <a:t>DELETE</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Says to delete the resource at the requested URL.</a:t>
                      </a:r>
                      <a:endParaRPr lang="en-US" sz="1800" b="1" dirty="0">
                        <a:effectLst/>
                        <a:latin typeface="Calibri"/>
                        <a:ea typeface="Calibri"/>
                        <a:cs typeface="Times New Roman"/>
                      </a:endParaRPr>
                    </a:p>
                  </a:txBody>
                  <a:tcPr marL="9525" marR="9525" marT="9526" marB="9526" anchor="ctr"/>
                </a:tc>
              </a:tr>
              <a:tr h="720132">
                <a:tc>
                  <a:txBody>
                    <a:bodyPr/>
                    <a:lstStyle/>
                    <a:p>
                      <a:pPr marL="0" marR="0" algn="ctr">
                        <a:lnSpc>
                          <a:spcPct val="115000"/>
                        </a:lnSpc>
                        <a:spcBef>
                          <a:spcPts val="0"/>
                        </a:spcBef>
                        <a:spcAft>
                          <a:spcPts val="0"/>
                        </a:spcAft>
                      </a:pPr>
                      <a:r>
                        <a:rPr lang="en-US" sz="2000" b="1" dirty="0">
                          <a:effectLst/>
                        </a:rPr>
                        <a:t>OPTIONS</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for a list of the HTTP methods to which the thing at the request URL can respond</a:t>
                      </a:r>
                      <a:endParaRPr lang="en-US" sz="1800" b="1" dirty="0">
                        <a:effectLst/>
                        <a:latin typeface="Calibri"/>
                        <a:ea typeface="Calibri"/>
                        <a:cs typeface="Times New Roman"/>
                      </a:endParaRPr>
                    </a:p>
                  </a:txBody>
                  <a:tcPr marL="9525" marR="9525" marT="9526" marB="9526" anchor="ctr"/>
                </a:tc>
              </a:tr>
            </a:tbl>
          </a:graphicData>
        </a:graphic>
      </p:graphicFrame>
    </p:spTree>
    <p:extLst>
      <p:ext uri="{BB962C8B-B14F-4D97-AF65-F5344CB8AC3E}">
        <p14:creationId xmlns:p14="http://schemas.microsoft.com/office/powerpoint/2010/main" xmlns="" val="2499231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981200" y="274638"/>
            <a:ext cx="8229600" cy="715962"/>
          </a:xfrm>
        </p:spPr>
        <p:txBody>
          <a:bodyPr>
            <a:normAutofit fontScale="90000"/>
          </a:bodyPr>
          <a:lstStyle/>
          <a:p>
            <a:r>
              <a:rPr lang="en-US" sz="3200">
                <a:solidFill>
                  <a:srgbClr val="FF0000"/>
                </a:solidFill>
              </a:rPr>
              <a:t>What is the difference between Get and Post?</a:t>
            </a:r>
            <a:br>
              <a:rPr lang="en-US" sz="3200">
                <a:solidFill>
                  <a:srgbClr val="FF0000"/>
                </a:solidFill>
              </a:rPr>
            </a:br>
            <a:endParaRPr lang="en-US" sz="3200">
              <a:solidFill>
                <a:srgbClr val="FF0000"/>
              </a:solidFill>
            </a:endParaRPr>
          </a:p>
        </p:txBody>
      </p:sp>
      <p:graphicFrame>
        <p:nvGraphicFramePr>
          <p:cNvPr id="4" name="Content Placeholder 3"/>
          <p:cNvGraphicFramePr>
            <a:graphicFrameLocks noGrp="1"/>
          </p:cNvGraphicFramePr>
          <p:nvPr>
            <p:ph idx="1"/>
          </p:nvPr>
        </p:nvGraphicFramePr>
        <p:xfrm>
          <a:off x="1981200" y="1066800"/>
          <a:ext cx="8229600" cy="6006993"/>
        </p:xfrm>
        <a:graphic>
          <a:graphicData uri="http://schemas.openxmlformats.org/drawingml/2006/table">
            <a:tbl>
              <a:tblPr firstRow="1" firstCol="1" bandRow="1">
                <a:tableStyleId>{5C22544A-7EE6-4342-B048-85BDC9FD1C3A}</a:tableStyleId>
              </a:tblPr>
              <a:tblGrid>
                <a:gridCol w="4114800"/>
                <a:gridCol w="4114800"/>
              </a:tblGrid>
              <a:tr h="653953">
                <a:tc>
                  <a:txBody>
                    <a:bodyPr/>
                    <a:lstStyle/>
                    <a:p>
                      <a:pPr marL="0" marR="0" algn="ctr">
                        <a:lnSpc>
                          <a:spcPct val="115000"/>
                        </a:lnSpc>
                        <a:spcBef>
                          <a:spcPts val="0"/>
                        </a:spcBef>
                        <a:spcAft>
                          <a:spcPts val="1000"/>
                        </a:spcAft>
                      </a:pPr>
                      <a:r>
                        <a:rPr lang="en-US" sz="2000" b="1" dirty="0">
                          <a:effectLst/>
                        </a:rPr>
                        <a:t>GET</a:t>
                      </a:r>
                      <a:endParaRPr lang="en-US" sz="2000" b="1" dirty="0">
                        <a:effectLst/>
                        <a:latin typeface="Calibri"/>
                        <a:ea typeface="Calibri"/>
                        <a:cs typeface="Times New Roman"/>
                      </a:endParaRPr>
                    </a:p>
                  </a:txBody>
                  <a:tcPr marL="9525" marR="9525" marT="9524" marB="9524" anchor="ctr"/>
                </a:tc>
                <a:tc>
                  <a:txBody>
                    <a:bodyPr/>
                    <a:lstStyle/>
                    <a:p>
                      <a:pPr marL="0" marR="0" algn="ctr">
                        <a:lnSpc>
                          <a:spcPct val="115000"/>
                        </a:lnSpc>
                        <a:spcBef>
                          <a:spcPts val="0"/>
                        </a:spcBef>
                        <a:spcAft>
                          <a:spcPts val="1000"/>
                        </a:spcAft>
                      </a:pPr>
                      <a:r>
                        <a:rPr lang="en-US" sz="2000" b="1" dirty="0">
                          <a:effectLst/>
                        </a:rPr>
                        <a:t>POST</a:t>
                      </a:r>
                      <a:endParaRPr lang="en-US" sz="2000" b="1" dirty="0">
                        <a:effectLst/>
                        <a:latin typeface="Calibri"/>
                        <a:ea typeface="Calibri"/>
                        <a:cs typeface="Times New Roman"/>
                      </a:endParaRPr>
                    </a:p>
                  </a:txBody>
                  <a:tcPr marL="9525" marR="9525" marT="9524" marB="9524" anchor="ctr"/>
                </a:tc>
              </a:tr>
              <a:tr h="1282641">
                <a:tc>
                  <a:txBody>
                    <a:bodyPr/>
                    <a:lstStyle/>
                    <a:p>
                      <a:pPr marL="0" marR="0">
                        <a:lnSpc>
                          <a:spcPct val="115000"/>
                        </a:lnSpc>
                        <a:spcBef>
                          <a:spcPts val="0"/>
                        </a:spcBef>
                        <a:spcAft>
                          <a:spcPts val="1000"/>
                        </a:spcAft>
                      </a:pPr>
                      <a:r>
                        <a:rPr lang="en-US" sz="2000" b="1" dirty="0">
                          <a:effectLst/>
                        </a:rPr>
                        <a:t>1) In case of Get request, only limited amount of data can be sent because data is sent in header.</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In case of post request, large amount of data can be sent because data is sent in body.</a:t>
                      </a:r>
                      <a:endParaRPr lang="en-US" sz="2000" b="1" dirty="0">
                        <a:effectLst/>
                        <a:latin typeface="Calibri"/>
                        <a:ea typeface="Calibri"/>
                        <a:cs typeface="Times New Roman"/>
                      </a:endParaRPr>
                    </a:p>
                  </a:txBody>
                  <a:tcPr marL="9525" marR="9525" marT="9524" marB="9524" anchor="ctr"/>
                </a:tc>
              </a:tr>
              <a:tr h="720088">
                <a:tc>
                  <a:txBody>
                    <a:bodyPr/>
                    <a:lstStyle/>
                    <a:p>
                      <a:pPr marL="0" marR="0">
                        <a:lnSpc>
                          <a:spcPct val="115000"/>
                        </a:lnSpc>
                        <a:spcBef>
                          <a:spcPts val="0"/>
                        </a:spcBef>
                        <a:spcAft>
                          <a:spcPts val="1000"/>
                        </a:spcAft>
                      </a:pPr>
                      <a:r>
                        <a:rPr lang="en-US" sz="2000" b="1" dirty="0">
                          <a:effectLst/>
                        </a:rPr>
                        <a:t>2) Get request is not secured because data is exposed in URL bar.</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is secured because data is not exposed in URL bar.</a:t>
                      </a:r>
                      <a:endParaRPr lang="en-US" sz="2000" b="1" dirty="0">
                        <a:effectLst/>
                        <a:latin typeface="Calibri"/>
                        <a:ea typeface="Calibri"/>
                        <a:cs typeface="Times New Roman"/>
                      </a:endParaRPr>
                    </a:p>
                  </a:txBody>
                  <a:tcPr marL="9525" marR="9525" marT="9524" marB="9524" anchor="ctr"/>
                </a:tc>
              </a:tr>
              <a:tr h="653953">
                <a:tc>
                  <a:txBody>
                    <a:bodyPr/>
                    <a:lstStyle/>
                    <a:p>
                      <a:pPr marL="0" marR="0">
                        <a:lnSpc>
                          <a:spcPct val="115000"/>
                        </a:lnSpc>
                        <a:spcBef>
                          <a:spcPts val="0"/>
                        </a:spcBef>
                        <a:spcAft>
                          <a:spcPts val="1000"/>
                        </a:spcAft>
                      </a:pPr>
                      <a:r>
                        <a:rPr lang="en-US" sz="2000" b="1" dirty="0">
                          <a:effectLst/>
                        </a:rPr>
                        <a:t>3) Get request can be bookmarked</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cannot be bookmarked</a:t>
                      </a:r>
                      <a:endParaRPr lang="en-US" sz="2000" b="1" dirty="0">
                        <a:effectLst/>
                        <a:latin typeface="Calibri"/>
                        <a:ea typeface="Calibri"/>
                        <a:cs typeface="Times New Roman"/>
                      </a:endParaRPr>
                    </a:p>
                  </a:txBody>
                  <a:tcPr marL="9525" marR="9525" marT="9524" marB="9524" anchor="ctr"/>
                </a:tc>
              </a:tr>
              <a:tr h="1282641">
                <a:tc>
                  <a:txBody>
                    <a:bodyPr/>
                    <a:lstStyle/>
                    <a:p>
                      <a:pPr marL="0" marR="0">
                        <a:lnSpc>
                          <a:spcPct val="115000"/>
                        </a:lnSpc>
                        <a:spcBef>
                          <a:spcPts val="0"/>
                        </a:spcBef>
                        <a:spcAft>
                          <a:spcPts val="1000"/>
                        </a:spcAft>
                      </a:pPr>
                      <a:r>
                        <a:rPr lang="en-US" sz="2000" b="1" dirty="0">
                          <a:effectLst/>
                        </a:rPr>
                        <a:t>4) Get request is idempotent. It means second request will be ignored until response of first request is delivered.</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is non-idempotent</a:t>
                      </a:r>
                      <a:endParaRPr lang="en-US" sz="2000" b="1" dirty="0">
                        <a:effectLst/>
                        <a:latin typeface="Calibri"/>
                        <a:ea typeface="Calibri"/>
                        <a:cs typeface="Times New Roman"/>
                      </a:endParaRPr>
                    </a:p>
                  </a:txBody>
                  <a:tcPr marL="9525" marR="9525" marT="9524" marB="9524" anchor="ctr"/>
                </a:tc>
              </a:tr>
              <a:tr h="720088">
                <a:tc>
                  <a:txBody>
                    <a:bodyPr/>
                    <a:lstStyle/>
                    <a:p>
                      <a:pPr marL="0" marR="0">
                        <a:lnSpc>
                          <a:spcPct val="115000"/>
                        </a:lnSpc>
                        <a:spcBef>
                          <a:spcPts val="0"/>
                        </a:spcBef>
                        <a:spcAft>
                          <a:spcPts val="1000"/>
                        </a:spcAft>
                      </a:pPr>
                      <a:r>
                        <a:rPr lang="en-US" sz="2000" b="1" dirty="0">
                          <a:effectLst/>
                        </a:rPr>
                        <a:t>5) Get request is more efficient and used more than Post</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is less efficient and used less than get.</a:t>
                      </a:r>
                      <a:endParaRPr lang="en-US" sz="2000" b="1" dirty="0">
                        <a:effectLst/>
                        <a:latin typeface="Calibri"/>
                        <a:ea typeface="Calibri"/>
                        <a:cs typeface="Times New Roman"/>
                      </a:endParaRPr>
                    </a:p>
                  </a:txBody>
                  <a:tcPr marL="9525" marR="9525" marT="9524" marB="9524" anchor="ctr"/>
                </a:tc>
              </a:tr>
            </a:tbl>
          </a:graphicData>
        </a:graphic>
      </p:graphicFrame>
    </p:spTree>
    <p:extLst>
      <p:ext uri="{BB962C8B-B14F-4D97-AF65-F5344CB8AC3E}">
        <p14:creationId xmlns:p14="http://schemas.microsoft.com/office/powerpoint/2010/main" xmlns="" val="8356163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919119" y="317423"/>
            <a:ext cx="10353761" cy="890892"/>
          </a:xfrm>
        </p:spPr>
        <p:txBody>
          <a:bodyPr/>
          <a:lstStyle/>
          <a:p>
            <a:r>
              <a:rPr lang="en-US" b="1" dirty="0" smtClean="0">
                <a:solidFill>
                  <a:srgbClr val="FF0000"/>
                </a:solidFill>
              </a:rPr>
              <a:t>Container</a:t>
            </a:r>
            <a:endParaRPr lang="en-US" dirty="0" smtClean="0"/>
          </a:p>
        </p:txBody>
      </p:sp>
      <p:sp>
        <p:nvSpPr>
          <p:cNvPr id="58371" name="Content Placeholder 2"/>
          <p:cNvSpPr>
            <a:spLocks noGrp="1"/>
          </p:cNvSpPr>
          <p:nvPr>
            <p:ph idx="1"/>
          </p:nvPr>
        </p:nvSpPr>
        <p:spPr>
          <a:xfrm>
            <a:off x="1273628" y="1110343"/>
            <a:ext cx="9078685" cy="5334000"/>
          </a:xfrm>
        </p:spPr>
        <p:txBody>
          <a:bodyPr>
            <a:noAutofit/>
          </a:bodyPr>
          <a:lstStyle/>
          <a:p>
            <a:r>
              <a:rPr lang="en-US" sz="3200" dirty="0" smtClean="0"/>
              <a:t>It provides runtime environment for Java Web or </a:t>
            </a:r>
            <a:r>
              <a:rPr lang="en-US" sz="3200" dirty="0" err="1" smtClean="0"/>
              <a:t>JavaEE</a:t>
            </a:r>
            <a:r>
              <a:rPr lang="en-US" sz="3200" dirty="0" smtClean="0"/>
              <a:t> (J2EE) applications.</a:t>
            </a:r>
          </a:p>
          <a:p>
            <a:r>
              <a:rPr lang="en-US" sz="3200" dirty="0" smtClean="0"/>
              <a:t>It performs many operations that are given below:</a:t>
            </a:r>
          </a:p>
          <a:p>
            <a:r>
              <a:rPr lang="en-US" sz="3200" dirty="0" smtClean="0"/>
              <a:t>Life Cycle Management</a:t>
            </a:r>
          </a:p>
          <a:p>
            <a:r>
              <a:rPr lang="en-US" sz="3200" dirty="0" smtClean="0"/>
              <a:t>Multithreaded support</a:t>
            </a:r>
          </a:p>
          <a:p>
            <a:r>
              <a:rPr lang="en-US" sz="3200" dirty="0" smtClean="0"/>
              <a:t>Object Pooling</a:t>
            </a:r>
          </a:p>
          <a:p>
            <a:r>
              <a:rPr lang="en-US" sz="3200" dirty="0" smtClean="0"/>
              <a:t>Security etc.</a:t>
            </a:r>
          </a:p>
          <a:p>
            <a:endParaRPr lang="en-US" sz="3200" dirty="0" smtClean="0"/>
          </a:p>
        </p:txBody>
      </p:sp>
    </p:spTree>
    <p:extLst>
      <p:ext uri="{BB962C8B-B14F-4D97-AF65-F5344CB8AC3E}">
        <p14:creationId xmlns:p14="http://schemas.microsoft.com/office/powerpoint/2010/main" xmlns="" val="3862801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913795" y="370114"/>
            <a:ext cx="10353761" cy="1565807"/>
          </a:xfrm>
        </p:spPr>
        <p:txBody>
          <a:bodyPr/>
          <a:lstStyle/>
          <a:p>
            <a:r>
              <a:rPr lang="en-US" b="1" dirty="0" smtClean="0">
                <a:solidFill>
                  <a:srgbClr val="FF0000"/>
                </a:solidFill>
              </a:rPr>
              <a:t>Server</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59395" name="Content Placeholder 2"/>
          <p:cNvSpPr>
            <a:spLocks noGrp="1"/>
          </p:cNvSpPr>
          <p:nvPr>
            <p:ph idx="1"/>
          </p:nvPr>
        </p:nvSpPr>
        <p:spPr/>
        <p:txBody>
          <a:bodyPr>
            <a:normAutofit/>
          </a:bodyPr>
          <a:lstStyle/>
          <a:p>
            <a:r>
              <a:rPr lang="en-US" sz="3200" dirty="0" smtClean="0"/>
              <a:t>It is a running program or software that provides services.</a:t>
            </a:r>
          </a:p>
          <a:p>
            <a:r>
              <a:rPr lang="en-US" sz="3200" dirty="0" smtClean="0"/>
              <a:t>There are two types of servers:</a:t>
            </a:r>
          </a:p>
          <a:p>
            <a:r>
              <a:rPr lang="en-US" sz="3200" dirty="0" smtClean="0"/>
              <a:t>Web Server</a:t>
            </a:r>
          </a:p>
          <a:p>
            <a:r>
              <a:rPr lang="en-US" sz="3200" dirty="0" smtClean="0"/>
              <a:t>Application Server</a:t>
            </a:r>
          </a:p>
          <a:p>
            <a:endParaRPr lang="en-US" sz="3200" dirty="0" smtClean="0"/>
          </a:p>
        </p:txBody>
      </p:sp>
    </p:spTree>
    <p:extLst>
      <p:ext uri="{BB962C8B-B14F-4D97-AF65-F5344CB8AC3E}">
        <p14:creationId xmlns:p14="http://schemas.microsoft.com/office/powerpoint/2010/main" xmlns="" val="3709342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981200" y="381000"/>
            <a:ext cx="8229600" cy="6096000"/>
          </a:xfrm>
        </p:spPr>
        <p:txBody>
          <a:bodyPr>
            <a:noAutofit/>
          </a:bodyPr>
          <a:lstStyle/>
          <a:p>
            <a:r>
              <a:rPr lang="en-US" b="1" dirty="0">
                <a:solidFill>
                  <a:srgbClr val="FF0000"/>
                </a:solidFill>
              </a:rPr>
              <a:t>Web Server</a:t>
            </a:r>
            <a:endParaRPr lang="en-US" dirty="0">
              <a:solidFill>
                <a:srgbClr val="FF0000"/>
              </a:solidFill>
            </a:endParaRPr>
          </a:p>
          <a:p>
            <a:pPr lvl="1"/>
            <a:r>
              <a:rPr lang="en-US" dirty="0"/>
              <a:t>Web server contains only web or servlet container. It can be used for servlet, </a:t>
            </a:r>
            <a:r>
              <a:rPr lang="en-US" dirty="0" err="1"/>
              <a:t>jsp</a:t>
            </a:r>
            <a:r>
              <a:rPr lang="en-US" dirty="0"/>
              <a:t>, struts, </a:t>
            </a:r>
            <a:r>
              <a:rPr lang="en-US" dirty="0" err="1"/>
              <a:t>jsf</a:t>
            </a:r>
            <a:r>
              <a:rPr lang="en-US" dirty="0"/>
              <a:t> etc. It can't be used for EJB.</a:t>
            </a:r>
          </a:p>
          <a:p>
            <a:pPr lvl="1"/>
            <a:r>
              <a:rPr lang="en-US" dirty="0"/>
              <a:t>Example of Web Servers are: </a:t>
            </a:r>
            <a:r>
              <a:rPr lang="en-US" b="1" dirty="0"/>
              <a:t>Apache Tomcat</a:t>
            </a:r>
            <a:r>
              <a:rPr lang="en-US" dirty="0"/>
              <a:t> and </a:t>
            </a:r>
            <a:r>
              <a:rPr lang="en-US" b="1" dirty="0"/>
              <a:t>Resin</a:t>
            </a:r>
            <a:r>
              <a:rPr lang="en-US" dirty="0"/>
              <a:t>.</a:t>
            </a:r>
          </a:p>
          <a:p>
            <a:r>
              <a:rPr lang="en-US" b="1" dirty="0">
                <a:solidFill>
                  <a:srgbClr val="FF0000"/>
                </a:solidFill>
              </a:rPr>
              <a:t>Web Container</a:t>
            </a:r>
          </a:p>
          <a:p>
            <a:pPr lvl="1"/>
            <a:r>
              <a:rPr lang="en-US" dirty="0"/>
              <a:t>Also known as Servlet Container and Servlet Engine. </a:t>
            </a:r>
          </a:p>
          <a:p>
            <a:pPr lvl="1"/>
            <a:r>
              <a:rPr lang="en-US" dirty="0"/>
              <a:t>It is a part of Web Server that interacts with Servlets. This is the main component of Web Server that manages the life cycle of Servlets.</a:t>
            </a:r>
            <a:endParaRPr lang="en-US" dirty="0">
              <a:latin typeface="Times New Roman" panose="02020603050405020304" pitchFamily="18" charset="0"/>
              <a:cs typeface="Times New Roman" panose="02020603050405020304" pitchFamily="18" charset="0"/>
            </a:endParaRPr>
          </a:p>
          <a:p>
            <a:r>
              <a:rPr lang="en-US" b="1" dirty="0">
                <a:solidFill>
                  <a:srgbClr val="FF0000"/>
                </a:solidFill>
              </a:rPr>
              <a:t>Application Server</a:t>
            </a:r>
            <a:endParaRPr lang="en-US" dirty="0">
              <a:solidFill>
                <a:srgbClr val="FF0000"/>
              </a:solidFill>
            </a:endParaRPr>
          </a:p>
          <a:p>
            <a:pPr lvl="1"/>
            <a:r>
              <a:rPr lang="en-US" dirty="0"/>
              <a:t>Application server contains Web and EJB containers. It can be used for servlet, </a:t>
            </a:r>
            <a:r>
              <a:rPr lang="en-US" dirty="0" err="1"/>
              <a:t>jsp</a:t>
            </a:r>
            <a:r>
              <a:rPr lang="en-US" dirty="0"/>
              <a:t>, struts, </a:t>
            </a:r>
            <a:r>
              <a:rPr lang="en-US" dirty="0" err="1"/>
              <a:t>jsf</a:t>
            </a:r>
            <a:r>
              <a:rPr lang="en-US" dirty="0"/>
              <a:t>, </a:t>
            </a:r>
            <a:r>
              <a:rPr lang="en-US" dirty="0" err="1"/>
              <a:t>ejb</a:t>
            </a:r>
            <a:r>
              <a:rPr lang="en-US" dirty="0"/>
              <a:t> etc.</a:t>
            </a:r>
          </a:p>
          <a:p>
            <a:pPr lvl="1"/>
            <a:r>
              <a:rPr lang="en-US" dirty="0"/>
              <a:t>Example of Application Servers are: </a:t>
            </a:r>
          </a:p>
          <a:p>
            <a:pPr lvl="1"/>
            <a:r>
              <a:rPr lang="en-US" b="1" dirty="0" err="1"/>
              <a:t>JBoss</a:t>
            </a:r>
            <a:r>
              <a:rPr lang="en-US" dirty="0"/>
              <a:t> Open-source server from </a:t>
            </a:r>
            <a:r>
              <a:rPr lang="en-US" dirty="0" err="1"/>
              <a:t>JBoss</a:t>
            </a:r>
            <a:r>
              <a:rPr lang="en-US" dirty="0"/>
              <a:t> community.</a:t>
            </a:r>
          </a:p>
          <a:p>
            <a:pPr lvl="1"/>
            <a:r>
              <a:rPr lang="en-US" b="1" dirty="0"/>
              <a:t>Glassfish</a:t>
            </a:r>
            <a:r>
              <a:rPr lang="en-US" dirty="0"/>
              <a:t> provided by Sun Microsystem. Now acquired by Oracle.</a:t>
            </a:r>
          </a:p>
          <a:p>
            <a:pPr lvl="1"/>
            <a:r>
              <a:rPr lang="en-US" b="1" dirty="0" err="1"/>
              <a:t>Weblogic</a:t>
            </a:r>
            <a:r>
              <a:rPr lang="en-US" dirty="0"/>
              <a:t> provided by Oracle. It more secured.</a:t>
            </a:r>
          </a:p>
          <a:p>
            <a:pPr lvl="1"/>
            <a:r>
              <a:rPr lang="en-US" b="1" dirty="0" err="1"/>
              <a:t>Websphere</a:t>
            </a:r>
            <a:r>
              <a:rPr lang="en-US" dirty="0"/>
              <a:t> provided by IBM</a:t>
            </a:r>
            <a:r>
              <a:rPr lang="en-US" dirty="0" smtClean="0"/>
              <a:t>.</a:t>
            </a:r>
            <a:endParaRPr lang="en-US" sz="1800" dirty="0"/>
          </a:p>
        </p:txBody>
      </p:sp>
    </p:spTree>
    <p:extLst>
      <p:ext uri="{BB962C8B-B14F-4D97-AF65-F5344CB8AC3E}">
        <p14:creationId xmlns:p14="http://schemas.microsoft.com/office/powerpoint/2010/main" xmlns="" val="25899066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981200" y="274638"/>
            <a:ext cx="8229600" cy="639762"/>
          </a:xfrm>
        </p:spPr>
        <p:txBody>
          <a:bodyPr>
            <a:normAutofit fontScale="90000"/>
          </a:bodyPr>
          <a:lstStyle/>
          <a:p>
            <a:r>
              <a:rPr lang="en-US" b="1" smtClean="0"/>
              <a:t/>
            </a:r>
            <a:br>
              <a:rPr lang="en-US" b="1" smtClean="0"/>
            </a:br>
            <a:r>
              <a:rPr lang="en-US" b="1" smtClean="0">
                <a:solidFill>
                  <a:srgbClr val="FF0000"/>
                </a:solidFill>
              </a:rPr>
              <a:t>Content Type</a:t>
            </a:r>
            <a:r>
              <a:rPr lang="en-US" smtClean="0"/>
              <a:t/>
            </a:r>
            <a:br>
              <a:rPr lang="en-US" smtClean="0"/>
            </a:br>
            <a:endParaRPr lang="en-US" smtClean="0"/>
          </a:p>
        </p:txBody>
      </p:sp>
      <p:sp>
        <p:nvSpPr>
          <p:cNvPr id="61443" name="Content Placeholder 2"/>
          <p:cNvSpPr>
            <a:spLocks noGrp="1"/>
          </p:cNvSpPr>
          <p:nvPr>
            <p:ph idx="1"/>
          </p:nvPr>
        </p:nvSpPr>
        <p:spPr>
          <a:xfrm>
            <a:off x="1981200" y="914401"/>
            <a:ext cx="8229600" cy="5211763"/>
          </a:xfrm>
        </p:spPr>
        <p:txBody>
          <a:bodyPr>
            <a:normAutofit fontScale="85000" lnSpcReduction="20000"/>
          </a:bodyPr>
          <a:lstStyle/>
          <a:p>
            <a:pPr algn="just"/>
            <a:r>
              <a:rPr lang="en-US"/>
              <a:t>Content Type is also known as MIME (Multipurpose internet Mail Extension) Type. It is a </a:t>
            </a:r>
            <a:r>
              <a:rPr lang="en-US" b="1"/>
              <a:t>HTTP header</a:t>
            </a:r>
            <a:r>
              <a:rPr lang="en-US"/>
              <a:t> that provides the description about what are you sending to the browser.</a:t>
            </a:r>
          </a:p>
          <a:p>
            <a:r>
              <a:rPr lang="en-US"/>
              <a:t>There are many content types:</a:t>
            </a:r>
          </a:p>
          <a:p>
            <a:r>
              <a:rPr lang="en-US"/>
              <a:t>text/html</a:t>
            </a:r>
          </a:p>
          <a:p>
            <a:r>
              <a:rPr lang="en-US"/>
              <a:t>text/plain</a:t>
            </a:r>
          </a:p>
          <a:p>
            <a:r>
              <a:rPr lang="en-US"/>
              <a:t>application/msword</a:t>
            </a:r>
          </a:p>
          <a:p>
            <a:r>
              <a:rPr lang="en-US"/>
              <a:t>application/vnd.ms-excel</a:t>
            </a:r>
          </a:p>
          <a:p>
            <a:r>
              <a:rPr lang="en-US"/>
              <a:t>application/jar</a:t>
            </a:r>
          </a:p>
          <a:p>
            <a:r>
              <a:rPr lang="en-US"/>
              <a:t>application/pdf</a:t>
            </a:r>
          </a:p>
          <a:p>
            <a:r>
              <a:rPr lang="en-US"/>
              <a:t>application/octet-stream</a:t>
            </a:r>
          </a:p>
          <a:p>
            <a:r>
              <a:rPr lang="en-US"/>
              <a:t>application/x-zip</a:t>
            </a:r>
          </a:p>
          <a:p>
            <a:r>
              <a:rPr lang="en-US"/>
              <a:t>images/jpeg</a:t>
            </a:r>
          </a:p>
          <a:p>
            <a:r>
              <a:rPr lang="en-US"/>
              <a:t>video/quicktime etc.</a:t>
            </a:r>
          </a:p>
          <a:p>
            <a:endParaRPr lang="en-US" sz="1600"/>
          </a:p>
        </p:txBody>
      </p:sp>
    </p:spTree>
    <p:extLst>
      <p:ext uri="{BB962C8B-B14F-4D97-AF65-F5344CB8AC3E}">
        <p14:creationId xmlns:p14="http://schemas.microsoft.com/office/powerpoint/2010/main" xmlns="" val="2164832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Servlets</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300" dirty="0">
                <a:latin typeface="Calibri" panose="020F0502020204030204" pitchFamily="34" charset="0"/>
                <a:cs typeface="Calibri" panose="020F0502020204030204" pitchFamily="34" charset="0"/>
                <a:hlinkClick r:id="rId2"/>
              </a:rPr>
              <a:t>https://</a:t>
            </a:r>
            <a:r>
              <a:rPr lang="en-US" sz="2300" dirty="0" smtClean="0">
                <a:latin typeface="Calibri" panose="020F0502020204030204" pitchFamily="34" charset="0"/>
                <a:cs typeface="Calibri" panose="020F0502020204030204" pitchFamily="34" charset="0"/>
                <a:hlinkClick r:id="rId2"/>
              </a:rPr>
              <a:t>www.javatpoint.com/servlet-tutorial</a:t>
            </a:r>
            <a:endParaRPr lang="en-US" sz="2300" dirty="0" smtClean="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hlinkClick r:id="rId3"/>
              </a:rPr>
              <a:t>https://</a:t>
            </a:r>
            <a:r>
              <a:rPr lang="en-US" sz="2300" dirty="0" smtClean="0">
                <a:latin typeface="Calibri" panose="020F0502020204030204" pitchFamily="34" charset="0"/>
                <a:cs typeface="Calibri" panose="020F0502020204030204" pitchFamily="34" charset="0"/>
                <a:hlinkClick r:id="rId3"/>
              </a:rPr>
              <a:t>www.tutorialspoint.com/servlets/index.htm</a:t>
            </a:r>
            <a:endParaRPr lang="en-US" sz="2300" dirty="0" smtClean="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hlinkClick r:id="rId4"/>
              </a:rPr>
              <a:t>https://</a:t>
            </a:r>
            <a:r>
              <a:rPr lang="en-US" sz="2300" dirty="0" smtClean="0">
                <a:latin typeface="Calibri" panose="020F0502020204030204" pitchFamily="34" charset="0"/>
                <a:cs typeface="Calibri" panose="020F0502020204030204" pitchFamily="34" charset="0"/>
                <a:hlinkClick r:id="rId4"/>
              </a:rPr>
              <a:t>www.studytonight.com/servlet/introduction-to-servlet.php</a:t>
            </a:r>
            <a:endParaRPr lang="en-US" sz="2300" dirty="0" smtClean="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hlinkClick r:id="rId5"/>
              </a:rPr>
              <a:t>https://www.splessons.com/lesson/servlet-tutorials</a:t>
            </a:r>
            <a:r>
              <a:rPr lang="en-US" sz="2300" dirty="0" smtClean="0">
                <a:latin typeface="Calibri" panose="020F0502020204030204" pitchFamily="34" charset="0"/>
                <a:cs typeface="Calibri" panose="020F0502020204030204" pitchFamily="34" charset="0"/>
                <a:hlinkClick r:id="rId5"/>
              </a:rPr>
              <a:t>/</a:t>
            </a:r>
            <a:endParaRPr lang="en-US" sz="2300" dirty="0" smtClean="0">
              <a:latin typeface="Calibri" panose="020F0502020204030204" pitchFamily="34" charset="0"/>
              <a:cs typeface="Calibri" panose="020F0502020204030204" pitchFamily="34" charset="0"/>
            </a:endParaRPr>
          </a:p>
          <a:p>
            <a:pPr algn="just"/>
            <a:endParaRPr lang="en-US" sz="2300" dirty="0">
              <a:latin typeface="Calibri" panose="020F0502020204030204" pitchFamily="34" charset="0"/>
              <a:cs typeface="Calibri" panose="020F0502020204030204" pitchFamily="34" charset="0"/>
            </a:endParaRPr>
          </a:p>
          <a:p>
            <a:pPr lvl="1" algn="just"/>
            <a:endParaRPr lang="en-US" sz="2200" dirty="0" smtClean="0"/>
          </a:p>
          <a:p>
            <a:pPr lvl="1" algn="just"/>
            <a:endParaRPr lang="en-US" sz="2200" dirty="0" smtClean="0"/>
          </a:p>
          <a:p>
            <a:pPr algn="just"/>
            <a:endParaRPr lang="en-US" sz="2400" dirty="0" smtClean="0"/>
          </a:p>
        </p:txBody>
      </p:sp>
    </p:spTree>
    <p:extLst>
      <p:ext uri="{BB962C8B-B14F-4D97-AF65-F5344CB8AC3E}">
        <p14:creationId xmlns:p14="http://schemas.microsoft.com/office/powerpoint/2010/main" xmlns="" val="2575380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1</a:t>
            </a:r>
            <a:r>
              <a:rPr lang="en-US" sz="3600" dirty="0">
                <a:solidFill>
                  <a:srgbClr val="FFFF00"/>
                </a:solidFill>
              </a:rPr>
              <a:t>) </a:t>
            </a:r>
            <a:r>
              <a:rPr lang="en-US" sz="3600" dirty="0" err="1" smtClean="0">
                <a:solidFill>
                  <a:srgbClr val="FFFF00"/>
                </a:solidFill>
              </a:rPr>
              <a:t>javax.servlet</a:t>
            </a:r>
            <a:r>
              <a:rPr lang="en-US" sz="3600" dirty="0" smtClean="0">
                <a:solidFill>
                  <a:srgbClr val="FFFF00"/>
                </a:solidFill>
              </a:rPr>
              <a:t> Package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2800" dirty="0" smtClean="0"/>
              <a:t>It contains </a:t>
            </a:r>
            <a:r>
              <a:rPr lang="en-US" sz="2800" dirty="0"/>
              <a:t>a number of </a:t>
            </a:r>
            <a:r>
              <a:rPr lang="en-US" sz="2800" u="sng" dirty="0">
                <a:solidFill>
                  <a:schemeClr val="accent6">
                    <a:lumMod val="60000"/>
                    <a:lumOff val="40000"/>
                  </a:schemeClr>
                </a:solidFill>
              </a:rPr>
              <a:t>interfaces and classes </a:t>
            </a:r>
            <a:r>
              <a:rPr lang="en-US" sz="2800" dirty="0"/>
              <a:t>that establish </a:t>
            </a:r>
            <a:r>
              <a:rPr lang="en-US" sz="2800" dirty="0" smtClean="0"/>
              <a:t>the framework </a:t>
            </a:r>
            <a:r>
              <a:rPr lang="en-US" sz="2800" dirty="0"/>
              <a:t>in which servlets </a:t>
            </a:r>
            <a:r>
              <a:rPr lang="en-US" sz="2800" dirty="0" smtClean="0"/>
              <a:t>operate. </a:t>
            </a:r>
            <a:endParaRPr lang="en-US" sz="2800" dirty="0"/>
          </a:p>
        </p:txBody>
      </p:sp>
      <p:pic>
        <p:nvPicPr>
          <p:cNvPr id="2" name="Picture 1"/>
          <p:cNvPicPr>
            <a:picLocks noChangeAspect="1"/>
          </p:cNvPicPr>
          <p:nvPr/>
        </p:nvPicPr>
        <p:blipFill>
          <a:blip r:embed="rId2"/>
          <a:stretch>
            <a:fillRect/>
          </a:stretch>
        </p:blipFill>
        <p:spPr>
          <a:xfrm>
            <a:off x="421275" y="1973601"/>
            <a:ext cx="6219825" cy="3093261"/>
          </a:xfrm>
          <a:prstGeom prst="rect">
            <a:avLst/>
          </a:prstGeom>
        </p:spPr>
      </p:pic>
      <p:pic>
        <p:nvPicPr>
          <p:cNvPr id="3" name="Picture 2"/>
          <p:cNvPicPr>
            <a:picLocks noChangeAspect="1"/>
          </p:cNvPicPr>
          <p:nvPr/>
        </p:nvPicPr>
        <p:blipFill>
          <a:blip r:embed="rId3"/>
          <a:stretch>
            <a:fillRect/>
          </a:stretch>
        </p:blipFill>
        <p:spPr>
          <a:xfrm>
            <a:off x="5395232" y="4060371"/>
            <a:ext cx="6600825" cy="2602528"/>
          </a:xfrm>
          <a:prstGeom prst="rect">
            <a:avLst/>
          </a:prstGeom>
        </p:spPr>
      </p:pic>
    </p:spTree>
    <p:extLst>
      <p:ext uri="{BB962C8B-B14F-4D97-AF65-F5344CB8AC3E}">
        <p14:creationId xmlns:p14="http://schemas.microsoft.com/office/powerpoint/2010/main" xmlns="" val="659018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1200329"/>
          </a:xfrm>
          <a:prstGeom prst="rect">
            <a:avLst/>
          </a:prstGeom>
          <a:noFill/>
        </p:spPr>
        <p:txBody>
          <a:bodyPr wrap="square" rtlCol="0">
            <a:spAutoFit/>
          </a:bodyPr>
          <a:lstStyle/>
          <a:p>
            <a:pPr algn="ctr" defTabSz="457200"/>
            <a:r>
              <a:rPr lang="en-US" sz="3600" dirty="0">
                <a:solidFill>
                  <a:srgbClr val="FFFF00"/>
                </a:solidFill>
              </a:rPr>
              <a:t>Various </a:t>
            </a:r>
            <a:r>
              <a:rPr lang="en-US" sz="3600" u="sng" dirty="0">
                <a:solidFill>
                  <a:srgbClr val="FF0000"/>
                </a:solidFill>
              </a:rPr>
              <a:t>Methods</a:t>
            </a:r>
            <a:r>
              <a:rPr lang="en-US" sz="3600" dirty="0">
                <a:solidFill>
                  <a:srgbClr val="FFFF00"/>
                </a:solidFill>
              </a:rPr>
              <a:t> in</a:t>
            </a:r>
          </a:p>
          <a:p>
            <a:pPr algn="ctr" defTabSz="457200"/>
            <a:r>
              <a:rPr lang="en-US" sz="3600" dirty="0" err="1" smtClean="0">
                <a:solidFill>
                  <a:srgbClr val="FFFF00"/>
                </a:solidFill>
              </a:rPr>
              <a:t>javax.servlet</a:t>
            </a:r>
            <a:r>
              <a:rPr lang="en-US" sz="3600" dirty="0" smtClean="0">
                <a:solidFill>
                  <a:srgbClr val="FFFF00"/>
                </a:solidFill>
              </a:rPr>
              <a:t> Interfaces</a:t>
            </a:r>
          </a:p>
        </p:txBody>
      </p:sp>
      <p:sp>
        <p:nvSpPr>
          <p:cNvPr id="3" name="Content Placeholder 2"/>
          <p:cNvSpPr>
            <a:spLocks noGrp="1"/>
          </p:cNvSpPr>
          <p:nvPr>
            <p:ph idx="1"/>
          </p:nvPr>
        </p:nvSpPr>
        <p:spPr>
          <a:xfrm>
            <a:off x="421275" y="1523999"/>
            <a:ext cx="11433268" cy="5225143"/>
          </a:xfrm>
        </p:spPr>
        <p:txBody>
          <a:bodyPr>
            <a:noAutofit/>
          </a:bodyPr>
          <a:lstStyle/>
          <a:p>
            <a:pPr marL="514350" indent="-514350" algn="just">
              <a:buFont typeface="+mj-lt"/>
              <a:buAutoNum type="arabicPeriod"/>
              <a:defRPr/>
            </a:pPr>
            <a:r>
              <a:rPr lang="en-US" sz="2800" dirty="0" smtClean="0">
                <a:solidFill>
                  <a:schemeClr val="accent6"/>
                </a:solidFill>
              </a:rPr>
              <a:t>Servlet</a:t>
            </a:r>
            <a:r>
              <a:rPr lang="en-US" sz="2400" dirty="0" smtClean="0">
                <a:solidFill>
                  <a:schemeClr val="accent6"/>
                </a:solidFill>
              </a:rPr>
              <a:t>: </a:t>
            </a:r>
            <a:r>
              <a:rPr lang="en-US" sz="2400" dirty="0" smtClean="0"/>
              <a:t>  </a:t>
            </a:r>
            <a:r>
              <a:rPr lang="en-US" sz="2400" dirty="0" err="1" smtClean="0"/>
              <a:t>init</a:t>
            </a:r>
            <a:r>
              <a:rPr lang="en-US" sz="2400" dirty="0" smtClean="0"/>
              <a:t>(), service(), destroy(), …</a:t>
            </a:r>
          </a:p>
          <a:p>
            <a:pPr marL="514350" indent="-514350" algn="just">
              <a:buFont typeface="+mj-lt"/>
              <a:buAutoNum type="arabicPeriod"/>
              <a:defRPr/>
            </a:pPr>
            <a:r>
              <a:rPr lang="en-US" sz="2800" dirty="0" err="1">
                <a:solidFill>
                  <a:schemeClr val="accent6"/>
                </a:solidFill>
              </a:rPr>
              <a:t>s</a:t>
            </a:r>
            <a:r>
              <a:rPr lang="en-US" sz="2800" dirty="0" err="1" smtClean="0">
                <a:solidFill>
                  <a:schemeClr val="accent6"/>
                </a:solidFill>
              </a:rPr>
              <a:t>ervletConfig</a:t>
            </a:r>
            <a:r>
              <a:rPr lang="en-US" sz="2800" dirty="0" smtClean="0">
                <a:solidFill>
                  <a:schemeClr val="accent6"/>
                </a:solidFill>
              </a:rPr>
              <a:t>: </a:t>
            </a:r>
            <a:r>
              <a:rPr lang="en-US" sz="2800" dirty="0" smtClean="0"/>
              <a:t>   </a:t>
            </a:r>
            <a:r>
              <a:rPr lang="en-US" sz="2800" dirty="0" err="1"/>
              <a:t>getServletContext</a:t>
            </a:r>
            <a:r>
              <a:rPr lang="en-US" sz="2800" dirty="0"/>
              <a:t>( </a:t>
            </a:r>
            <a:r>
              <a:rPr lang="en-US" sz="2800" dirty="0" smtClean="0"/>
              <a:t>), </a:t>
            </a:r>
            <a:r>
              <a:rPr lang="en-US" sz="2800" dirty="0" err="1"/>
              <a:t>getServletName</a:t>
            </a:r>
            <a:r>
              <a:rPr lang="en-US" sz="2800" dirty="0"/>
              <a:t>( </a:t>
            </a:r>
            <a:r>
              <a:rPr lang="en-US" sz="2800" dirty="0" smtClean="0"/>
              <a:t>), …….</a:t>
            </a:r>
          </a:p>
          <a:p>
            <a:pPr marL="514350" indent="-514350">
              <a:buFont typeface="+mj-lt"/>
              <a:buAutoNum type="arabicPeriod"/>
            </a:pPr>
            <a:r>
              <a:rPr lang="en-US" sz="2800" dirty="0" err="1">
                <a:solidFill>
                  <a:schemeClr val="accent6"/>
                </a:solidFill>
              </a:rPr>
              <a:t>servletContent</a:t>
            </a:r>
            <a:r>
              <a:rPr lang="en-US" sz="3200" dirty="0" smtClean="0">
                <a:solidFill>
                  <a:schemeClr val="accent6"/>
                </a:solidFill>
                <a:effectLst/>
                <a:latin typeface="Arial Unicode MS" panose="020B0604020202020204" pitchFamily="34" charset="-128"/>
              </a:rPr>
              <a:t>:</a:t>
            </a:r>
            <a:r>
              <a:rPr lang="en-US" sz="2800" dirty="0" smtClean="0">
                <a:effectLst/>
              </a:rPr>
              <a:t> </a:t>
            </a:r>
            <a:r>
              <a:rPr lang="en-US" sz="2800" dirty="0" err="1"/>
              <a:t>getAttribute</a:t>
            </a:r>
            <a:r>
              <a:rPr lang="en-US" sz="2800" dirty="0"/>
              <a:t>(String </a:t>
            </a:r>
            <a:r>
              <a:rPr lang="en-US" sz="2800" dirty="0" err="1"/>
              <a:t>attr</a:t>
            </a:r>
            <a:r>
              <a:rPr lang="en-US" sz="2800" dirty="0"/>
              <a:t>), </a:t>
            </a:r>
            <a:r>
              <a:rPr lang="en-US" sz="2800" dirty="0" err="1"/>
              <a:t>getServerInfo</a:t>
            </a:r>
            <a:r>
              <a:rPr lang="en-US" sz="2800" dirty="0"/>
              <a:t>( ), log</a:t>
            </a:r>
            <a:r>
              <a:rPr lang="en-US" sz="2800" dirty="0" smtClean="0"/>
              <a:t>(),...</a:t>
            </a:r>
          </a:p>
          <a:p>
            <a:pPr marL="514350" indent="-514350">
              <a:buFont typeface="+mj-lt"/>
              <a:buAutoNum type="arabicPeriod"/>
            </a:pPr>
            <a:r>
              <a:rPr lang="en-US" sz="2800" dirty="0" err="1" smtClean="0">
                <a:solidFill>
                  <a:schemeClr val="accent6"/>
                </a:solidFill>
              </a:rPr>
              <a:t>ServletRequest</a:t>
            </a:r>
            <a:r>
              <a:rPr lang="en-US" sz="2800" dirty="0" smtClean="0">
                <a:solidFill>
                  <a:schemeClr val="accent6"/>
                </a:solidFill>
              </a:rPr>
              <a:t>:</a:t>
            </a:r>
            <a:r>
              <a:rPr lang="en-US" sz="2800" dirty="0" smtClean="0">
                <a:effectLst/>
              </a:rPr>
              <a:t> </a:t>
            </a:r>
            <a:r>
              <a:rPr lang="en-US" sz="2400" dirty="0" err="1"/>
              <a:t>getAttribute</a:t>
            </a:r>
            <a:r>
              <a:rPr lang="en-US" sz="2400" dirty="0"/>
              <a:t>(String </a:t>
            </a:r>
            <a:r>
              <a:rPr lang="en-US" sz="2400" dirty="0" err="1"/>
              <a:t>attr</a:t>
            </a:r>
            <a:r>
              <a:rPr lang="en-US" sz="2400" dirty="0" smtClean="0"/>
              <a:t>), </a:t>
            </a:r>
            <a:r>
              <a:rPr lang="en-US" sz="2400" dirty="0" err="1"/>
              <a:t>getContentType</a:t>
            </a:r>
            <a:r>
              <a:rPr lang="en-US" sz="2400" dirty="0" smtClean="0"/>
              <a:t>(), </a:t>
            </a:r>
            <a:r>
              <a:rPr lang="en-US" sz="2400" dirty="0" err="1"/>
              <a:t>getParameter</a:t>
            </a:r>
            <a:r>
              <a:rPr lang="en-US" sz="2400" dirty="0"/>
              <a:t>(String </a:t>
            </a:r>
            <a:r>
              <a:rPr lang="en-US" sz="2400" dirty="0" err="1"/>
              <a:t>pname</a:t>
            </a:r>
            <a:r>
              <a:rPr lang="en-US" sz="2400" dirty="0" smtClean="0"/>
              <a:t>), </a:t>
            </a:r>
            <a:r>
              <a:rPr lang="en-US" sz="2400" dirty="0" err="1" smtClean="0"/>
              <a:t>getParameterNames</a:t>
            </a:r>
            <a:r>
              <a:rPr lang="en-US" sz="2400" dirty="0" smtClean="0"/>
              <a:t>()...</a:t>
            </a:r>
          </a:p>
          <a:p>
            <a:pPr marL="514350" indent="-514350">
              <a:buFont typeface="+mj-lt"/>
              <a:buAutoNum type="arabicPeriod"/>
            </a:pPr>
            <a:r>
              <a:rPr lang="en-US" sz="2800" dirty="0" err="1" smtClean="0">
                <a:solidFill>
                  <a:schemeClr val="accent6"/>
                </a:solidFill>
              </a:rPr>
              <a:t>ServletResponse</a:t>
            </a:r>
            <a:r>
              <a:rPr lang="en-US" sz="2800" dirty="0" smtClean="0">
                <a:solidFill>
                  <a:schemeClr val="accent6"/>
                </a:solidFill>
              </a:rPr>
              <a:t>:</a:t>
            </a:r>
            <a:r>
              <a:rPr lang="en-US" sz="2800" dirty="0" smtClean="0">
                <a:effectLst/>
              </a:rPr>
              <a:t> </a:t>
            </a:r>
            <a:r>
              <a:rPr lang="en-US" sz="2400" dirty="0" err="1"/>
              <a:t>getOutputStream</a:t>
            </a:r>
            <a:r>
              <a:rPr lang="en-US" sz="2400" dirty="0" smtClean="0"/>
              <a:t>(), </a:t>
            </a:r>
            <a:r>
              <a:rPr lang="en-US" sz="2400" dirty="0" err="1"/>
              <a:t>getWriter</a:t>
            </a:r>
            <a:r>
              <a:rPr lang="en-US" sz="2400" dirty="0"/>
              <a:t>( </a:t>
            </a:r>
            <a:r>
              <a:rPr lang="en-US" sz="2400" dirty="0" smtClean="0"/>
              <a:t>), </a:t>
            </a:r>
            <a:r>
              <a:rPr lang="en-US" sz="2400" dirty="0" err="1" smtClean="0"/>
              <a:t>setContentLength</a:t>
            </a:r>
            <a:r>
              <a:rPr lang="en-US" sz="2400" dirty="0" smtClean="0"/>
              <a:t>(), </a:t>
            </a:r>
            <a:r>
              <a:rPr lang="en-US" sz="2400" dirty="0" err="1" smtClean="0"/>
              <a:t>setContentType</a:t>
            </a:r>
            <a:r>
              <a:rPr lang="en-US" sz="2400" dirty="0" smtClean="0"/>
              <a:t>(), …..</a:t>
            </a:r>
            <a:endParaRPr lang="en-US" sz="2400" dirty="0"/>
          </a:p>
        </p:txBody>
      </p:sp>
    </p:spTree>
    <p:extLst>
      <p:ext uri="{BB962C8B-B14F-4D97-AF65-F5344CB8AC3E}">
        <p14:creationId xmlns:p14="http://schemas.microsoft.com/office/powerpoint/2010/main" xmlns="" val="940146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 Generic Servlet</a:t>
            </a:r>
            <a:endParaRPr lang="en-IN" sz="3600" dirty="0">
              <a:solidFill>
                <a:srgbClr val="FFFF00"/>
              </a:solidFill>
            </a:endParaRPr>
          </a:p>
        </p:txBody>
      </p:sp>
      <p:grpSp>
        <p:nvGrpSpPr>
          <p:cNvPr id="9" name="Group 8"/>
          <p:cNvGrpSpPr/>
          <p:nvPr/>
        </p:nvGrpSpPr>
        <p:grpSpPr>
          <a:xfrm>
            <a:off x="185057" y="729307"/>
            <a:ext cx="5963434" cy="3004493"/>
            <a:chOff x="185057" y="805507"/>
            <a:chExt cx="5963434" cy="3765777"/>
          </a:xfrm>
        </p:grpSpPr>
        <p:pic>
          <p:nvPicPr>
            <p:cNvPr id="5" name="Picture 4"/>
            <p:cNvPicPr>
              <a:picLocks noChangeAspect="1"/>
            </p:cNvPicPr>
            <p:nvPr/>
          </p:nvPicPr>
          <p:blipFill>
            <a:blip r:embed="rId2"/>
            <a:stretch>
              <a:fillRect/>
            </a:stretch>
          </p:blipFill>
          <p:spPr>
            <a:xfrm>
              <a:off x="185057" y="805507"/>
              <a:ext cx="5963434" cy="3765777"/>
            </a:xfrm>
            <a:prstGeom prst="rect">
              <a:avLst/>
            </a:prstGeom>
          </p:spPr>
        </p:pic>
        <p:sp>
          <p:nvSpPr>
            <p:cNvPr id="6" name="TextBox 5"/>
            <p:cNvSpPr txBox="1"/>
            <p:nvPr/>
          </p:nvSpPr>
          <p:spPr>
            <a:xfrm>
              <a:off x="1948543" y="914298"/>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grpSp>
        <p:nvGrpSpPr>
          <p:cNvPr id="13" name="Group 12"/>
          <p:cNvGrpSpPr/>
          <p:nvPr/>
        </p:nvGrpSpPr>
        <p:grpSpPr>
          <a:xfrm>
            <a:off x="5716087" y="1530804"/>
            <a:ext cx="6295346" cy="5250316"/>
            <a:chOff x="5744253" y="1542368"/>
            <a:chExt cx="6295346" cy="5250316"/>
          </a:xfrm>
        </p:grpSpPr>
        <p:pic>
          <p:nvPicPr>
            <p:cNvPr id="11" name="Picture 10"/>
            <p:cNvPicPr>
              <a:picLocks noChangeAspect="1"/>
            </p:cNvPicPr>
            <p:nvPr/>
          </p:nvPicPr>
          <p:blipFill>
            <a:blip r:embed="rId3"/>
            <a:stretch>
              <a:fillRect/>
            </a:stretch>
          </p:blipFill>
          <p:spPr>
            <a:xfrm>
              <a:off x="5744253" y="1542368"/>
              <a:ext cx="6295346" cy="5250316"/>
            </a:xfrm>
            <a:prstGeom prst="rect">
              <a:avLst/>
            </a:prstGeom>
          </p:spPr>
        </p:pic>
        <p:sp>
          <p:nvSpPr>
            <p:cNvPr id="12" name="TextBox 11"/>
            <p:cNvSpPr txBox="1"/>
            <p:nvPr/>
          </p:nvSpPr>
          <p:spPr>
            <a:xfrm>
              <a:off x="8456497" y="1715655"/>
              <a:ext cx="3027931" cy="369332"/>
            </a:xfrm>
            <a:prstGeom prst="rect">
              <a:avLst/>
            </a:prstGeom>
            <a:noFill/>
          </p:spPr>
          <p:txBody>
            <a:bodyPr wrap="square" rtlCol="0">
              <a:spAutoFit/>
            </a:bodyPr>
            <a:lstStyle/>
            <a:p>
              <a:r>
                <a:rPr lang="en-US" dirty="0" smtClean="0">
                  <a:solidFill>
                    <a:srgbClr val="FF0000"/>
                  </a:solidFill>
                </a:rPr>
                <a:t>PostParameterServlet.java</a:t>
              </a:r>
              <a:endParaRPr lang="en-US" dirty="0">
                <a:solidFill>
                  <a:srgbClr val="FF0000"/>
                </a:solidFill>
              </a:endParaRPr>
            </a:p>
          </p:txBody>
        </p:sp>
      </p:grpSp>
      <p:pic>
        <p:nvPicPr>
          <p:cNvPr id="2" name="Picture 1"/>
          <p:cNvPicPr>
            <a:picLocks noChangeAspect="1"/>
          </p:cNvPicPr>
          <p:nvPr/>
        </p:nvPicPr>
        <p:blipFill>
          <a:blip r:embed="rId4"/>
          <a:stretch>
            <a:fillRect/>
          </a:stretch>
        </p:blipFill>
        <p:spPr>
          <a:xfrm>
            <a:off x="226814" y="3904910"/>
            <a:ext cx="4772025" cy="2705100"/>
          </a:xfrm>
          <a:prstGeom prst="rect">
            <a:avLst/>
          </a:prstGeom>
        </p:spPr>
      </p:pic>
    </p:spTree>
    <p:extLst>
      <p:ext uri="{BB962C8B-B14F-4D97-AF65-F5344CB8AC3E}">
        <p14:creationId xmlns:p14="http://schemas.microsoft.com/office/powerpoint/2010/main" xmlns="" val="103557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2631</TotalTime>
  <Words>3109</Words>
  <Application>Microsoft Office PowerPoint</Application>
  <PresentationFormat>Custom</PresentationFormat>
  <Paragraphs>378</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Damask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 Architecture : a typical servlet life-cycle scenario </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Basic Terminology Used in Servlet</vt:lpstr>
      <vt:lpstr> HTTP (Hyper Text Transfer Protocol) </vt:lpstr>
      <vt:lpstr>Slide 59</vt:lpstr>
      <vt:lpstr>HTTP</vt:lpstr>
      <vt:lpstr> Http Request Methods </vt:lpstr>
      <vt:lpstr>Slide 62</vt:lpstr>
      <vt:lpstr>What is the difference between Get and Post? </vt:lpstr>
      <vt:lpstr>Container</vt:lpstr>
      <vt:lpstr>Server </vt:lpstr>
      <vt:lpstr>Slide 66</vt:lpstr>
      <vt:lpstr> Content Type </vt:lpstr>
      <vt:lpstr>Slide 68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y19it16</cp:lastModifiedBy>
  <cp:revision>128</cp:revision>
  <dcterms:created xsi:type="dcterms:W3CDTF">2020-09-25T13:59:32Z</dcterms:created>
  <dcterms:modified xsi:type="dcterms:W3CDTF">2021-10-27T07:24:22Z</dcterms:modified>
</cp:coreProperties>
</file>