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337" r:id="rId5"/>
    <p:sldId id="452" r:id="rId6"/>
    <p:sldId id="414" r:id="rId7"/>
    <p:sldId id="442" r:id="rId8"/>
    <p:sldId id="453" r:id="rId9"/>
    <p:sldId id="454" r:id="rId10"/>
    <p:sldId id="455" r:id="rId11"/>
    <p:sldId id="456" r:id="rId12"/>
    <p:sldId id="457" r:id="rId13"/>
    <p:sldId id="458" r:id="rId14"/>
    <p:sldId id="423" r:id="rId15"/>
    <p:sldId id="446" r:id="rId16"/>
    <p:sldId id="447" r:id="rId17"/>
    <p:sldId id="448" r:id="rId18"/>
    <p:sldId id="449" r:id="rId19"/>
    <p:sldId id="450" r:id="rId20"/>
    <p:sldId id="451" r:id="rId21"/>
    <p:sldId id="307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256"/>
            <p14:sldId id="292"/>
          </p14:sldIdLst>
        </p14:section>
        <p14:section name="P1" id="{54AD71F3-046B-4AA2-9CC9-3D6E302ED0FA}">
          <p14:sldIdLst>
            <p14:sldId id="293"/>
            <p14:sldId id="337"/>
            <p14:sldId id="452"/>
            <p14:sldId id="414"/>
            <p14:sldId id="44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P2" id="{0525A52E-7798-43E4-9558-736B4CCEEAAC}">
          <p14:sldIdLst>
            <p14:sldId id="423"/>
            <p14:sldId id="446"/>
          </p14:sldIdLst>
        </p14:section>
        <p14:section name="P3" id="{2D678493-E972-2E47-A082-8519EBEBB65D}">
          <p14:sldIdLst>
            <p14:sldId id="447"/>
            <p14:sldId id="448"/>
            <p14:sldId id="449"/>
            <p14:sldId id="450"/>
            <p14:sldId id="451"/>
          </p14:sldIdLst>
        </p14:section>
        <p14:section name="end" id="{05AF3D2C-AD7B-4551-98C4-7814798175E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0A1"/>
    <a:srgbClr val="8891C8"/>
    <a:srgbClr val="B8D6EE"/>
    <a:srgbClr val="F0F0F0"/>
    <a:srgbClr val="404040"/>
    <a:srgbClr val="EE9640"/>
    <a:srgbClr val="C6CFD7"/>
    <a:srgbClr val="2C21E4"/>
    <a:srgbClr val="4B0C77"/>
    <a:srgbClr val="014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B4A06-08C2-4C23-89B2-C98B3F8C7F75}"/>
              </a:ext>
            </a:extLst>
          </p:cNvPr>
          <p:cNvSpPr/>
          <p:nvPr userDrawn="1"/>
        </p:nvSpPr>
        <p:spPr>
          <a:xfrm>
            <a:off x="0" y="0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EC24C7-A0C0-4B33-8A17-49C5A5794F5D}"/>
              </a:ext>
            </a:extLst>
          </p:cNvPr>
          <p:cNvSpPr/>
          <p:nvPr userDrawn="1"/>
        </p:nvSpPr>
        <p:spPr>
          <a:xfrm>
            <a:off x="0" y="-194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8490F4-1F04-469C-84D0-2DE9AC7F9642}"/>
              </a:ext>
            </a:extLst>
          </p:cNvPr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9061B-B437-4A41-8A82-9946D85760BD}"/>
              </a:ext>
            </a:extLst>
          </p:cNvPr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ABDEFE-D045-4665-A494-BC505B6C61A3}"/>
                </a:ext>
              </a:extLst>
            </p:cNvPr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57D52F-9360-4DC0-B583-6C3F191ADD88}"/>
                </a:ext>
              </a:extLst>
            </p:cNvPr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C6CFE5-7904-4BFA-8CAE-BF0A3AC6D376}"/>
                  </a:ext>
                </a:extLst>
              </p:cNvPr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1E52D4-FA37-4BFF-93D6-6734531D01FB}"/>
                  </a:ext>
                </a:extLst>
              </p:cNvPr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274DD1-C79A-4AC5-B392-A4900D81502B}"/>
              </a:ext>
            </a:extLst>
          </p:cNvPr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B3CDDB-B14C-42F2-A1F1-49B0792801F9}"/>
                </a:ext>
              </a:extLst>
            </p:cNvPr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 25">
                <a:extLst>
                  <a:ext uri="{FF2B5EF4-FFF2-40B4-BE49-F238E27FC236}">
                    <a16:creationId xmlns:a16="http://schemas.microsoft.com/office/drawing/2014/main" id="{26E67D38-75E0-4071-95F6-2AE5FDAF8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 26">
                <a:extLst>
                  <a:ext uri="{FF2B5EF4-FFF2-40B4-BE49-F238E27FC236}">
                    <a16:creationId xmlns:a16="http://schemas.microsoft.com/office/drawing/2014/main" id="{5A2EBA7D-F88D-443E-AA35-69B8AB9B6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386FE9-1899-4359-9BFD-946DEFB6A584}"/>
                </a:ext>
              </a:extLst>
            </p:cNvPr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 23">
                <a:extLst>
                  <a:ext uri="{FF2B5EF4-FFF2-40B4-BE49-F238E27FC236}">
                    <a16:creationId xmlns:a16="http://schemas.microsoft.com/office/drawing/2014/main" id="{F24A2437-0A2C-45FB-9F89-DF6496635E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>
                <a:extLst>
                  <a:ext uri="{FF2B5EF4-FFF2-40B4-BE49-F238E27FC236}">
                    <a16:creationId xmlns:a16="http://schemas.microsoft.com/office/drawing/2014/main" id="{491B2948-B0A7-4C57-902F-1D49D22C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8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0A229E26-7C93-45E4-98A3-AD3438CF8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3EA38F-EB6D-4502-BD67-6BF5A109A263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9D199-2617-4064-B528-4BD87100ECEE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黑体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OfficePLUS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051C53-9682-4112-B69A-7BB70918F171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908CF-7CB8-4192-A43C-CC3A75F8749B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21587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9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3968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2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EE9D8A43-B900-435B-A55F-C53A6E6F86AA}"/>
              </a:ext>
            </a:extLst>
          </p:cNvPr>
          <p:cNvSpPr txBox="1"/>
          <p:nvPr/>
        </p:nvSpPr>
        <p:spPr>
          <a:xfrm>
            <a:off x="697690" y="2339728"/>
            <a:ext cx="5347618" cy="898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dirty="0">
                <a:solidFill>
                  <a:schemeClr val="accent1"/>
                </a:solidFill>
              </a:rPr>
              <a:t>IQA</a:t>
            </a:r>
            <a:r>
              <a:rPr lang="zh-CN" altLang="en-US" sz="5400" dirty="0">
                <a:solidFill>
                  <a:schemeClr val="accent1"/>
                </a:solidFill>
              </a:rPr>
              <a:t>小组进度汇报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03C73A-AE0E-4907-B435-63113721FE61}"/>
              </a:ext>
            </a:extLst>
          </p:cNvPr>
          <p:cNvSpPr txBox="1"/>
          <p:nvPr/>
        </p:nvSpPr>
        <p:spPr>
          <a:xfrm>
            <a:off x="851737" y="3260716"/>
            <a:ext cx="478496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000" dirty="0">
                <a:solidFill>
                  <a:srgbClr val="B8D6EE"/>
                </a:solidFill>
                <a:latin typeface="+mj-lt"/>
                <a:ea typeface="+mj-ea"/>
              </a:rPr>
              <a:t>Progress report of this week</a:t>
            </a:r>
            <a:endParaRPr lang="zh-CN" altLang="en-US" sz="3000" dirty="0">
              <a:solidFill>
                <a:srgbClr val="B8D6EE"/>
              </a:solidFill>
              <a:latin typeface="+mj-lt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D7870-D322-42FA-9CDF-99EC4C386D91}"/>
              </a:ext>
            </a:extLst>
          </p:cNvPr>
          <p:cNvSpPr txBox="1"/>
          <p:nvPr/>
        </p:nvSpPr>
        <p:spPr>
          <a:xfrm>
            <a:off x="944911" y="5066561"/>
            <a:ext cx="4488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891C8"/>
                </a:solidFill>
                <a:effectLst/>
                <a:uLnTx/>
                <a:uFillTx/>
                <a:latin typeface="+mn-ea"/>
              </a:rPr>
              <a:t>汇报人 </a:t>
            </a:r>
            <a:endParaRPr lang="zh-CN" altLang="en-US" sz="1000" b="1" dirty="0">
              <a:solidFill>
                <a:srgbClr val="8891C8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38F7CA-00BC-4712-AF5F-B645E2752056}"/>
              </a:ext>
            </a:extLst>
          </p:cNvPr>
          <p:cNvSpPr txBox="1"/>
          <p:nvPr/>
        </p:nvSpPr>
        <p:spPr>
          <a:xfrm>
            <a:off x="499713" y="5249914"/>
            <a:ext cx="1250342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891C8"/>
                </a:solidFill>
                <a:effectLst/>
                <a:uLnTx/>
                <a:uFillTx/>
                <a:latin typeface="+mn-ea"/>
              </a:rPr>
              <a:t>王子安 吴俊成</a:t>
            </a:r>
            <a:endParaRPr lang="zh-CN" altLang="en-US" sz="1500" dirty="0">
              <a:solidFill>
                <a:srgbClr val="8891C8"/>
              </a:solidFill>
              <a:latin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682C07-0592-4AF4-93DE-D6306F8E9355}"/>
              </a:ext>
            </a:extLst>
          </p:cNvPr>
          <p:cNvCxnSpPr>
            <a:cxnSpLocks/>
          </p:cNvCxnSpPr>
          <p:nvPr/>
        </p:nvCxnSpPr>
        <p:spPr>
          <a:xfrm>
            <a:off x="1846628" y="5100275"/>
            <a:ext cx="0" cy="3587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6920181-50BE-4B79-AB50-B7F2D1845DDD}"/>
              </a:ext>
            </a:extLst>
          </p:cNvPr>
          <p:cNvSpPr txBox="1"/>
          <p:nvPr/>
        </p:nvSpPr>
        <p:spPr>
          <a:xfrm>
            <a:off x="1986272" y="5169835"/>
            <a:ext cx="77264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rgbClr val="8891C8"/>
                </a:solidFill>
              </a:rPr>
              <a:t>2023·3·3</a:t>
            </a:r>
            <a:endParaRPr lang="zh-CN" altLang="en-US" sz="1500" dirty="0">
              <a:solidFill>
                <a:srgbClr val="8891C8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186701"/>
            <a:ext cx="6045308" cy="620628"/>
            <a:chOff x="203201" y="180750"/>
            <a:chExt cx="6045308" cy="62062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95" b="27810"/>
            <a:stretch>
              <a:fillRect/>
            </a:stretch>
          </p:blipFill>
          <p:spPr>
            <a:xfrm>
              <a:off x="203201" y="267853"/>
              <a:ext cx="1953256" cy="533525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2174352" y="180750"/>
              <a:ext cx="0" cy="62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174352" y="215494"/>
              <a:ext cx="4074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8B8CC6-B548-40CA-93E4-212D0E04D22F}"/>
              </a:ext>
            </a:extLst>
          </p:cNvPr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57EA9D9-5E3A-4570-A0A1-FE4F71280BCC}"/>
                </a:ext>
              </a:extLst>
            </p:cNvPr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29" name="任意多边形 28">
                <a:extLst>
                  <a:ext uri="{FF2B5EF4-FFF2-40B4-BE49-F238E27FC236}">
                    <a16:creationId xmlns:a16="http://schemas.microsoft.com/office/drawing/2014/main" id="{A1E9E03B-1BC3-4C9A-8A51-7329E00EC1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>
                <a:extLst>
                  <a:ext uri="{FF2B5EF4-FFF2-40B4-BE49-F238E27FC236}">
                    <a16:creationId xmlns:a16="http://schemas.microsoft.com/office/drawing/2014/main" id="{245CCFFC-F09A-47D8-8B3B-88EF31E890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5AA2E4A-FA11-4014-B207-60C2845236D6}"/>
                </a:ext>
              </a:extLst>
            </p:cNvPr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27" name="任意多边形 26">
                <a:extLst>
                  <a:ext uri="{FF2B5EF4-FFF2-40B4-BE49-F238E27FC236}">
                    <a16:creationId xmlns:a16="http://schemas.microsoft.com/office/drawing/2014/main" id="{3C6CFD63-5B57-41A7-B662-313039308E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 27">
                <a:extLst>
                  <a:ext uri="{FF2B5EF4-FFF2-40B4-BE49-F238E27FC236}">
                    <a16:creationId xmlns:a16="http://schemas.microsoft.com/office/drawing/2014/main" id="{1B6F08D9-7F96-4802-B7C9-CB4EEC2083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6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251350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具体工作：</a:t>
            </a:r>
            <a:r>
              <a:rPr lang="en-GB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SSW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SSW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Loss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endParaRPr lang="en-GB" altLang="zh-CN" dirty="0">
              <a:solidFill>
                <a:srgbClr val="2A50A1"/>
              </a:solidFill>
            </a:endParaRPr>
          </a:p>
          <a:p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05589-2DB4-BB44-9341-CBDA1E90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8" y="1706441"/>
            <a:ext cx="5039220" cy="1232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239FB-0C43-2741-857B-8708AA3D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8" y="3062466"/>
            <a:ext cx="4213411" cy="11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GB" dirty="0">
                <a:solidFill>
                  <a:srgbClr val="2A50A1"/>
                </a:solidFill>
              </a:rPr>
              <a:t>生成</a:t>
            </a:r>
            <a:r>
              <a:rPr lang="zh-CN" altLang="en-US" dirty="0">
                <a:solidFill>
                  <a:srgbClr val="2A50A1"/>
                </a:solidFill>
              </a:rPr>
              <a:t>深度图像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endParaRPr lang="en-GB" altLang="zh-CN" dirty="0">
              <a:solidFill>
                <a:srgbClr val="2A50A1"/>
              </a:solidFill>
            </a:endParaRPr>
          </a:p>
          <a:p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80F9-87FD-424B-9408-E7DF21F1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9" y="1643829"/>
            <a:ext cx="8128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consistency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endParaRPr lang="en-GB" altLang="zh-CN" dirty="0">
              <a:solidFill>
                <a:srgbClr val="2A50A1"/>
              </a:solidFill>
            </a:endParaRPr>
          </a:p>
          <a:p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F5DF6-E759-A64D-8F0F-219951AC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2" y="1626274"/>
            <a:ext cx="7251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启发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SSW</a:t>
            </a:r>
            <a:r>
              <a:rPr lang="zh-CN" altLang="en-GB" dirty="0">
                <a:solidFill>
                  <a:srgbClr val="2A50A1"/>
                </a:solidFill>
              </a:rPr>
              <a:t>实际上</a:t>
            </a:r>
            <a:r>
              <a:rPr lang="zh-CN" altLang="en-US" dirty="0">
                <a:solidFill>
                  <a:srgbClr val="2A50A1"/>
                </a:solidFill>
              </a:rPr>
              <a:t>起到了什么作用</a:t>
            </a:r>
            <a:endParaRPr lang="en-GB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视角发生一定移动时，是否可以认为纹理信息没有太大改变（同一场景下），而结构信息发生了较为明显的变化</a:t>
            </a:r>
            <a:endParaRPr lang="en-GB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使用</a:t>
            </a:r>
            <a:r>
              <a:rPr lang="en-US" altLang="zh-CN" dirty="0">
                <a:solidFill>
                  <a:srgbClr val="2A50A1"/>
                </a:solidFill>
              </a:rPr>
              <a:t>SSW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loss</a:t>
            </a:r>
            <a:r>
              <a:rPr lang="zh-CN" altLang="en-US" dirty="0">
                <a:solidFill>
                  <a:srgbClr val="2A50A1"/>
                </a:solidFill>
              </a:rPr>
              <a:t>是否抑制了网络对于结构信息的关注，这样训练的网络是否可以看作针对</a:t>
            </a:r>
            <a:r>
              <a:rPr lang="en-US" altLang="zh-CN" dirty="0">
                <a:solidFill>
                  <a:srgbClr val="2A50A1"/>
                </a:solidFill>
              </a:rPr>
              <a:t>Texture</a:t>
            </a:r>
            <a:r>
              <a:rPr lang="zh-CN" altLang="en-US" dirty="0">
                <a:solidFill>
                  <a:srgbClr val="2A50A1"/>
                </a:solidFill>
              </a:rPr>
              <a:t>的</a:t>
            </a:r>
            <a:r>
              <a:rPr lang="zh-CN" altLang="en-GB" dirty="0">
                <a:solidFill>
                  <a:srgbClr val="2A50A1"/>
                </a:solidFill>
              </a:rPr>
              <a:t>特征提取器</a:t>
            </a:r>
            <a:r>
              <a:rPr lang="zh-CN" altLang="en-US" dirty="0">
                <a:solidFill>
                  <a:srgbClr val="2A50A1"/>
                </a:solidFill>
              </a:rPr>
              <a:t>？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endParaRPr lang="en-GB" altLang="zh-CN" dirty="0">
              <a:solidFill>
                <a:srgbClr val="2A50A1"/>
              </a:solidFill>
            </a:endParaRPr>
          </a:p>
          <a:p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1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623455" y="2810792"/>
            <a:ext cx="11232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solidFill>
                  <a:srgbClr val="2A50A1"/>
                </a:solidFill>
              </a:rPr>
              <a:t>Fast Differentiable Matrix Square Root and Inverse Square Root</a:t>
            </a: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#02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1160573" y="535101"/>
            <a:ext cx="922672" cy="922974"/>
            <a:chOff x="14101" y="4437"/>
            <a:chExt cx="3056" cy="3057"/>
          </a:xfrm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8197323" y="-3578708"/>
            <a:ext cx="6098786" cy="6100199"/>
            <a:chOff x="18351500" y="3723568"/>
            <a:chExt cx="4878842" cy="4879972"/>
          </a:xfrm>
        </p:grpSpPr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774512" y="611369"/>
            <a:ext cx="1291038" cy="1291460"/>
            <a:chOff x="14101" y="4437"/>
            <a:chExt cx="3056" cy="3057"/>
          </a:xfrm>
        </p:grpSpPr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15763" y="5630955"/>
            <a:ext cx="6337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Song, Yue,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Nicu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Sebe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Wei Wang. "Fast differentiable matrix square root and inverse square root."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zh-CN" altLang="en-US" sz="1050" dirty="0">
              <a:solidFill>
                <a:srgbClr val="889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6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529136D-85F0-AE46-B068-C22AB7948A6E}"/>
              </a:ext>
            </a:extLst>
          </p:cNvPr>
          <p:cNvSpPr/>
          <p:nvPr/>
        </p:nvSpPr>
        <p:spPr>
          <a:xfrm>
            <a:off x="510669" y="1182260"/>
            <a:ext cx="6035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31450-BA44-7F41-B956-A19A6AE8D787}"/>
              </a:ext>
            </a:extLst>
          </p:cNvPr>
          <p:cNvSpPr/>
          <p:nvPr/>
        </p:nvSpPr>
        <p:spPr>
          <a:xfrm>
            <a:off x="510669" y="1182260"/>
            <a:ext cx="60356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Principal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Square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Root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and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Inverse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Square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 </a:t>
            </a:r>
            <a:r>
              <a:rPr lang="en-GB" altLang="zh-CN" dirty="0" err="1">
                <a:solidFill>
                  <a:srgbClr val="2A50A1"/>
                </a:solidFill>
              </a:rPr>
              <a:t>pricinple</a:t>
            </a:r>
            <a:r>
              <a:rPr lang="en-GB" altLang="zh-CN" dirty="0">
                <a:solidFill>
                  <a:srgbClr val="2A50A1"/>
                </a:solidFill>
              </a:rPr>
              <a:t> square root</a:t>
            </a:r>
            <a:r>
              <a:rPr lang="zh-CN" altLang="en-GB" dirty="0">
                <a:solidFill>
                  <a:srgbClr val="2A50A1"/>
                </a:solidFill>
              </a:rPr>
              <a:t>：</a:t>
            </a:r>
            <a:r>
              <a:rPr lang="zh-CN" altLang="en-US" dirty="0">
                <a:solidFill>
                  <a:srgbClr val="2A50A1"/>
                </a:solidFill>
              </a:rPr>
              <a:t>使</a:t>
            </a:r>
            <a:r>
              <a:rPr lang="en-GB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在主成分方向上的分布更加密集</a:t>
            </a:r>
            <a:endParaRPr lang="en-GB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inverse square root</a:t>
            </a:r>
            <a:r>
              <a:rPr lang="zh-CN" altLang="en-US" dirty="0">
                <a:solidFill>
                  <a:srgbClr val="2A50A1"/>
                </a:solidFill>
              </a:rPr>
              <a:t>：可以用于对数据进行</a:t>
            </a:r>
            <a:r>
              <a:rPr lang="en-US" altLang="zh-CN" dirty="0">
                <a:solidFill>
                  <a:srgbClr val="2A50A1"/>
                </a:solidFill>
              </a:rPr>
              <a:t>whiten</a:t>
            </a:r>
            <a:r>
              <a:rPr lang="zh-CN" altLang="en-US" dirty="0">
                <a:solidFill>
                  <a:srgbClr val="2A50A1"/>
                </a:solidFill>
              </a:rPr>
              <a:t>，使数据在每个维度上均匀变化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5A4B5-450A-7E48-AC54-83E0194F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5" y="2715149"/>
            <a:ext cx="539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623455" y="2810792"/>
            <a:ext cx="112325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600" dirty="0">
                <a:solidFill>
                  <a:srgbClr val="2A50A1"/>
                </a:solidFill>
              </a:rPr>
              <a:t>Experiment</a:t>
            </a:r>
            <a:endParaRPr lang="en-US" altLang="zh-CN" sz="3600" dirty="0">
              <a:solidFill>
                <a:srgbClr val="2A50A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#03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1160573" y="535101"/>
            <a:ext cx="922672" cy="922974"/>
            <a:chOff x="14101" y="4437"/>
            <a:chExt cx="3056" cy="3057"/>
          </a:xfrm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8197323" y="-3578708"/>
            <a:ext cx="6098786" cy="6100199"/>
            <a:chOff x="18351500" y="3723568"/>
            <a:chExt cx="4878842" cy="4879972"/>
          </a:xfrm>
        </p:grpSpPr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774512" y="611369"/>
            <a:ext cx="1291038" cy="1291460"/>
            <a:chOff x="14101" y="4437"/>
            <a:chExt cx="3056" cy="3057"/>
          </a:xfrm>
        </p:grpSpPr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46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C2D83-FCAA-5A40-9FE0-22901906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6" y="1087583"/>
            <a:ext cx="87503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D1C6-06A4-6742-AA3E-F9A5F56F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6" y="3888509"/>
            <a:ext cx="8991600" cy="2603500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AD3116B2-27F8-BC44-81C3-D79FF7FD4D2A}"/>
              </a:ext>
            </a:extLst>
          </p:cNvPr>
          <p:cNvSpPr txBox="1"/>
          <p:nvPr/>
        </p:nvSpPr>
        <p:spPr>
          <a:xfrm>
            <a:off x="546676" y="473549"/>
            <a:ext cx="112325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3600" dirty="0">
                <a:solidFill>
                  <a:srgbClr val="2A50A1"/>
                </a:solidFill>
              </a:rPr>
              <a:t>SWD</a:t>
            </a:r>
            <a:endParaRPr lang="en-US" altLang="zh-CN" sz="3600" dirty="0">
              <a:solidFill>
                <a:srgbClr val="2A50A1"/>
              </a:solidFill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502C1EEF-4193-B54E-8450-1B9105D6DD4F}"/>
              </a:ext>
            </a:extLst>
          </p:cNvPr>
          <p:cNvSpPr txBox="1"/>
          <p:nvPr/>
        </p:nvSpPr>
        <p:spPr>
          <a:xfrm>
            <a:off x="546676" y="3340195"/>
            <a:ext cx="112325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3600" dirty="0">
                <a:solidFill>
                  <a:srgbClr val="2A50A1"/>
                </a:solidFill>
              </a:rPr>
              <a:t>SWD</a:t>
            </a:r>
            <a:r>
              <a:rPr lang="en-US" altLang="zh-CN" sz="3600" dirty="0">
                <a:solidFill>
                  <a:srgbClr val="2A50A1"/>
                </a:solidFill>
              </a:rPr>
              <a:t>_decouple</a:t>
            </a:r>
          </a:p>
        </p:txBody>
      </p:sp>
    </p:spTree>
    <p:extLst>
      <p:ext uri="{BB962C8B-B14F-4D97-AF65-F5344CB8AC3E}">
        <p14:creationId xmlns:p14="http://schemas.microsoft.com/office/powerpoint/2010/main" val="157446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2EF0B904-0551-8343-B03F-65E7E8259E89}"/>
              </a:ext>
            </a:extLst>
          </p:cNvPr>
          <p:cNvSpPr txBox="1"/>
          <p:nvPr/>
        </p:nvSpPr>
        <p:spPr>
          <a:xfrm>
            <a:off x="546676" y="473549"/>
            <a:ext cx="112325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3600" dirty="0" err="1">
                <a:solidFill>
                  <a:srgbClr val="2A50A1"/>
                </a:solidFill>
              </a:rPr>
              <a:t>SWD_decouple</a:t>
            </a:r>
            <a:endParaRPr lang="en-US" altLang="zh-CN" sz="3600" dirty="0">
              <a:solidFill>
                <a:srgbClr val="2A50A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2B734-7703-3147-9BDF-3A0AE6AE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6" y="1027547"/>
            <a:ext cx="8991600" cy="260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C021C0-91BF-DA48-9B40-29328466B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6" y="4186198"/>
            <a:ext cx="7899400" cy="2400300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EADA2B5B-CE14-D74C-8408-08123439AADD}"/>
              </a:ext>
            </a:extLst>
          </p:cNvPr>
          <p:cNvSpPr txBox="1"/>
          <p:nvPr/>
        </p:nvSpPr>
        <p:spPr>
          <a:xfrm>
            <a:off x="546676" y="3631047"/>
            <a:ext cx="112325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3600" dirty="0" err="1">
                <a:solidFill>
                  <a:srgbClr val="2A50A1"/>
                </a:solidFill>
              </a:rPr>
              <a:t>SWD_SquareRoot</a:t>
            </a:r>
            <a:endParaRPr lang="en-US" altLang="zh-CN" sz="3600" dirty="0">
              <a:solidFill>
                <a:srgbClr val="2A5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0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61255-0CB7-1F45-9057-298ABABE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02" y="1392381"/>
            <a:ext cx="4060400" cy="5147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E68A4-C223-9F44-8FEC-F5F4B810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05" y="1392381"/>
            <a:ext cx="3771955" cy="5147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32C95-58D8-AE43-810D-39F9B8923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4" y="1392381"/>
            <a:ext cx="3425715" cy="5147829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58ECDBE5-5A03-2541-B889-E823A9EC974A}"/>
              </a:ext>
            </a:extLst>
          </p:cNvPr>
          <p:cNvSpPr txBox="1"/>
          <p:nvPr/>
        </p:nvSpPr>
        <p:spPr>
          <a:xfrm>
            <a:off x="1014268" y="1115382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 err="1">
                <a:solidFill>
                  <a:srgbClr val="2A50A1"/>
                </a:solidFill>
              </a:rPr>
              <a:t>SWD_decouple</a:t>
            </a: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2BB3D9E-811F-FA4C-8AD8-98593FFEF924}"/>
              </a:ext>
            </a:extLst>
          </p:cNvPr>
          <p:cNvSpPr txBox="1"/>
          <p:nvPr/>
        </p:nvSpPr>
        <p:spPr>
          <a:xfrm>
            <a:off x="5456187" y="1115382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>
                <a:solidFill>
                  <a:srgbClr val="2A50A1"/>
                </a:solidFill>
              </a:rPr>
              <a:t>SWD</a:t>
            </a: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F0B71AD7-C121-EA45-83AC-C9D42AFC1068}"/>
              </a:ext>
            </a:extLst>
          </p:cNvPr>
          <p:cNvSpPr txBox="1"/>
          <p:nvPr/>
        </p:nvSpPr>
        <p:spPr>
          <a:xfrm>
            <a:off x="8956835" y="1115381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>
                <a:solidFill>
                  <a:srgbClr val="2A50A1"/>
                </a:solidFill>
              </a:rPr>
              <a:t>Ground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7797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8B8CC6-B548-40CA-93E4-212D0E04D22F}"/>
              </a:ext>
            </a:extLst>
          </p:cNvPr>
          <p:cNvGrpSpPr/>
          <p:nvPr/>
        </p:nvGrpSpPr>
        <p:grpSpPr>
          <a:xfrm rot="637793">
            <a:off x="8099263" y="-1431687"/>
            <a:ext cx="8786687" cy="13156983"/>
            <a:chOff x="14552960" y="-177472"/>
            <a:chExt cx="7029080" cy="1052518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57EA9D9-5E3A-4570-A0A1-FE4F71280BCC}"/>
                </a:ext>
              </a:extLst>
            </p:cNvPr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任意多边形 31">
                <a:extLst>
                  <a:ext uri="{FF2B5EF4-FFF2-40B4-BE49-F238E27FC236}">
                    <a16:creationId xmlns:a16="http://schemas.microsoft.com/office/drawing/2014/main" id="{A1E9E03B-1BC3-4C9A-8A51-7329E00EC1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 32">
                <a:extLst>
                  <a:ext uri="{FF2B5EF4-FFF2-40B4-BE49-F238E27FC236}">
                    <a16:creationId xmlns:a16="http://schemas.microsoft.com/office/drawing/2014/main" id="{245CCFFC-F09A-47D8-8B3B-88EF31E890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5AA2E4A-FA11-4014-B207-60C2845236D6}"/>
                </a:ext>
              </a:extLst>
            </p:cNvPr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30" name="任意多边形 29">
                <a:extLst>
                  <a:ext uri="{FF2B5EF4-FFF2-40B4-BE49-F238E27FC236}">
                    <a16:creationId xmlns:a16="http://schemas.microsoft.com/office/drawing/2014/main" id="{3C6CFD63-5B57-41A7-B662-313039308E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 30">
                <a:extLst>
                  <a:ext uri="{FF2B5EF4-FFF2-40B4-BE49-F238E27FC236}">
                    <a16:creationId xmlns:a16="http://schemas.microsoft.com/office/drawing/2014/main" id="{1B6F08D9-7F96-4802-B7C9-CB4EEC2083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DFB6750-B4E8-42BD-93E8-AF90F8BF68F5}"/>
              </a:ext>
            </a:extLst>
          </p:cNvPr>
          <p:cNvSpPr txBox="1"/>
          <p:nvPr/>
        </p:nvSpPr>
        <p:spPr>
          <a:xfrm>
            <a:off x="3945799" y="1767077"/>
            <a:ext cx="60465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Revisiting Domain Generalized Stereo Matching Networks from a Feature Consistency Perspective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2D46145-B2B0-4316-8ABB-6A70F0AED189}"/>
              </a:ext>
            </a:extLst>
          </p:cNvPr>
          <p:cNvSpPr txBox="1"/>
          <p:nvPr/>
        </p:nvSpPr>
        <p:spPr>
          <a:xfrm>
            <a:off x="4059891" y="2985898"/>
            <a:ext cx="554520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Fast Differentiable Matrix Square Root and Inverse Square Root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A020CA-298C-413A-9EF7-ACCE5924451F}"/>
              </a:ext>
            </a:extLst>
          </p:cNvPr>
          <p:cNvSpPr txBox="1"/>
          <p:nvPr/>
        </p:nvSpPr>
        <p:spPr>
          <a:xfrm>
            <a:off x="4871631" y="408341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DC4B2FB-BB76-41C8-965E-0654ED86E1AA}"/>
              </a:ext>
            </a:extLst>
          </p:cNvPr>
          <p:cNvSpPr txBox="1"/>
          <p:nvPr/>
        </p:nvSpPr>
        <p:spPr>
          <a:xfrm>
            <a:off x="3195659" y="1825243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#01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BA16557-8577-4ADF-9D8C-9A5C0CBEAE4C}"/>
              </a:ext>
            </a:extLst>
          </p:cNvPr>
          <p:cNvSpPr txBox="1"/>
          <p:nvPr/>
        </p:nvSpPr>
        <p:spPr>
          <a:xfrm>
            <a:off x="3195659" y="2954328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#02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78E5B-74EB-4472-9261-43D09FBB4F2E}"/>
              </a:ext>
            </a:extLst>
          </p:cNvPr>
          <p:cNvSpPr txBox="1"/>
          <p:nvPr/>
        </p:nvSpPr>
        <p:spPr>
          <a:xfrm>
            <a:off x="652513" y="1325362"/>
            <a:ext cx="128881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0" b="1" dirty="0">
                <a:solidFill>
                  <a:schemeClr val="bg2">
                    <a:lumMod val="25000"/>
                  </a:schemeClr>
                </a:solidFill>
              </a:rPr>
              <a:t>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B7EEC8-D0FE-4CE4-8A07-1E4B690DFD28}"/>
              </a:ext>
            </a:extLst>
          </p:cNvPr>
          <p:cNvSpPr txBox="1"/>
          <p:nvPr/>
        </p:nvSpPr>
        <p:spPr>
          <a:xfrm>
            <a:off x="735264" y="1025913"/>
            <a:ext cx="1585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CONTENTES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B4CD1D-6AD6-4688-8633-DC339240DC4F}"/>
              </a:ext>
            </a:extLst>
          </p:cNvPr>
          <p:cNvCxnSpPr/>
          <p:nvPr/>
        </p:nvCxnSpPr>
        <p:spPr>
          <a:xfrm>
            <a:off x="2857189" y="1025913"/>
            <a:ext cx="0" cy="45620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82">
            <a:extLst>
              <a:ext uri="{FF2B5EF4-FFF2-40B4-BE49-F238E27FC236}">
                <a16:creationId xmlns:a16="http://schemas.microsoft.com/office/drawing/2014/main" id="{ECEB4AC7-B45F-B941-A9BC-032EE99BD5BC}"/>
              </a:ext>
            </a:extLst>
          </p:cNvPr>
          <p:cNvSpPr txBox="1"/>
          <p:nvPr/>
        </p:nvSpPr>
        <p:spPr>
          <a:xfrm>
            <a:off x="3171219" y="4121885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#03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24" name="文本框 67">
            <a:extLst>
              <a:ext uri="{FF2B5EF4-FFF2-40B4-BE49-F238E27FC236}">
                <a16:creationId xmlns:a16="http://schemas.microsoft.com/office/drawing/2014/main" id="{FA1E0C89-C7F9-9F44-9ECB-B34CCCF459CE}"/>
              </a:ext>
            </a:extLst>
          </p:cNvPr>
          <p:cNvSpPr txBox="1"/>
          <p:nvPr/>
        </p:nvSpPr>
        <p:spPr>
          <a:xfrm>
            <a:off x="4059891" y="4150955"/>
            <a:ext cx="55452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Experiment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01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61255-0CB7-1F45-9057-298ABABE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02" y="1392381"/>
            <a:ext cx="4060400" cy="5147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E68A4-C223-9F44-8FEC-F5F4B810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05" y="1392381"/>
            <a:ext cx="3771955" cy="5147829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58ECDBE5-5A03-2541-B889-E823A9EC974A}"/>
              </a:ext>
            </a:extLst>
          </p:cNvPr>
          <p:cNvSpPr txBox="1"/>
          <p:nvPr/>
        </p:nvSpPr>
        <p:spPr>
          <a:xfrm>
            <a:off x="1014268" y="1115382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 err="1">
                <a:solidFill>
                  <a:srgbClr val="2A50A1"/>
                </a:solidFill>
              </a:rPr>
              <a:t>SWD_sqroot</a:t>
            </a: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2BB3D9E-811F-FA4C-8AD8-98593FFEF924}"/>
              </a:ext>
            </a:extLst>
          </p:cNvPr>
          <p:cNvSpPr txBox="1"/>
          <p:nvPr/>
        </p:nvSpPr>
        <p:spPr>
          <a:xfrm>
            <a:off x="5456187" y="1115382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>
                <a:solidFill>
                  <a:srgbClr val="2A50A1"/>
                </a:solidFill>
              </a:rPr>
              <a:t>SWD</a:t>
            </a:r>
            <a:endParaRPr lang="en-US" altLang="zh-CN" dirty="0">
              <a:solidFill>
                <a:srgbClr val="2A50A1"/>
              </a:solidFill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F0B71AD7-C121-EA45-83AC-C9D42AFC1068}"/>
              </a:ext>
            </a:extLst>
          </p:cNvPr>
          <p:cNvSpPr txBox="1"/>
          <p:nvPr/>
        </p:nvSpPr>
        <p:spPr>
          <a:xfrm>
            <a:off x="8956835" y="1115381"/>
            <a:ext cx="1812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dirty="0">
                <a:solidFill>
                  <a:srgbClr val="2A50A1"/>
                </a:solidFill>
              </a:rPr>
              <a:t>Ground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truth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8F3CEF-C314-CB43-AD17-17EFDAD88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" y="1392379"/>
            <a:ext cx="3737336" cy="51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623455" y="2810792"/>
            <a:ext cx="112325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Revisiting Domain Generalized Stereo Matching Networks from a Feature Consistency Perspective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#01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1160573" y="535101"/>
            <a:ext cx="922672" cy="922974"/>
            <a:chOff x="14101" y="4437"/>
            <a:chExt cx="3056" cy="3057"/>
          </a:xfrm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8197323" y="-3578708"/>
            <a:ext cx="6098786" cy="6100199"/>
            <a:chOff x="18351500" y="3723568"/>
            <a:chExt cx="4878842" cy="4879972"/>
          </a:xfrm>
        </p:grpSpPr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774512" y="611369"/>
            <a:ext cx="1291038" cy="1291460"/>
            <a:chOff x="14101" y="4437"/>
            <a:chExt cx="3056" cy="3057"/>
          </a:xfrm>
        </p:grpSpPr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15763" y="5630955"/>
            <a:ext cx="6337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Jiawei, et al. "Revisiting domain generalized stereo matching networks from a feature consistency perspective." </a:t>
            </a:r>
            <a:r>
              <a:rPr lang="en-GB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GB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2022.</a:t>
            </a:r>
            <a:endParaRPr lang="zh-CN" altLang="en-US" sz="1050" dirty="0">
              <a:solidFill>
                <a:srgbClr val="889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83315" y="1798359"/>
            <a:ext cx="7036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背景</a:t>
            </a:r>
            <a:endParaRPr lang="en-US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Stereo matching</a:t>
            </a:r>
            <a:r>
              <a:rPr lang="zh-CN" altLang="en-US" dirty="0">
                <a:solidFill>
                  <a:srgbClr val="2A50A1"/>
                </a:solidFill>
              </a:rPr>
              <a:t>：立体匹配算法，也称为双目深度估计，输出的视差图可以用于深度图的计算</a:t>
            </a:r>
            <a:endParaRPr lang="en-US" altLang="zh-CN" dirty="0">
              <a:solidFill>
                <a:srgbClr val="2A50A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matching cost computation</a:t>
            </a:r>
            <a:r>
              <a:rPr lang="zh-CN" altLang="en-US" dirty="0">
                <a:solidFill>
                  <a:srgbClr val="2A50A1"/>
                </a:solidFill>
              </a:rPr>
              <a:t>：匹配代价计算，计算匹配像素和候选像素之间的相关性，与视差和深度的计算有关（计算</a:t>
            </a:r>
            <a:r>
              <a:rPr lang="en-US" altLang="zh-CN" dirty="0">
                <a:solidFill>
                  <a:srgbClr val="2A50A1"/>
                </a:solidFill>
              </a:rPr>
              <a:t>disparity map</a:t>
            </a:r>
            <a:r>
              <a:rPr lang="zh-CN" altLang="en-US" dirty="0">
                <a:solidFill>
                  <a:srgbClr val="2A50A1"/>
                </a:solidFill>
              </a:rPr>
              <a:t>）</a:t>
            </a:r>
            <a:endParaRPr lang="en-US" altLang="zh-CN" dirty="0">
              <a:solidFill>
                <a:srgbClr val="2A50A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使用图像的特征计算时，需要尽可能保证两张具有一定视差的图片的</a:t>
            </a:r>
            <a:r>
              <a:rPr lang="en-GB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尽可能类似贡献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问题</a:t>
            </a:r>
            <a:endParaRPr lang="en-GB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当前的匹配代价计算方法在生成深度图像上的效果不好，对于数据集中没有的图像（</a:t>
            </a:r>
            <a:r>
              <a:rPr lang="en-US" altLang="zh-CN" dirty="0">
                <a:solidFill>
                  <a:srgbClr val="2A50A1"/>
                </a:solidFill>
              </a:rPr>
              <a:t>unseen domain</a:t>
            </a:r>
            <a:r>
              <a:rPr lang="zh-CN" altLang="en-US" dirty="0">
                <a:solidFill>
                  <a:srgbClr val="2A50A1"/>
                </a:solidFill>
              </a:rPr>
              <a:t>）计算方法的鲁棒性欠佳</a:t>
            </a:r>
            <a:endParaRPr lang="en-US" altLang="zh-CN" dirty="0">
              <a:solidFill>
                <a:srgbClr val="2A50A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77264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00188" y="1851393"/>
            <a:ext cx="703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A50A1"/>
                </a:solidFill>
              </a:rPr>
              <a:t>贡献</a:t>
            </a:r>
            <a:endParaRPr lang="en-US" altLang="zh-CN" dirty="0">
              <a:solidFill>
                <a:srgbClr val="2A50A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Feature Consistency Stereo networks</a:t>
            </a:r>
            <a:r>
              <a:rPr lang="zh-CN" altLang="en-US" dirty="0">
                <a:solidFill>
                  <a:srgbClr val="2A50A1"/>
                </a:solidFill>
              </a:rPr>
              <a:t>（</a:t>
            </a:r>
            <a:r>
              <a:rPr lang="en-US" altLang="zh-CN" dirty="0" err="1">
                <a:solidFill>
                  <a:srgbClr val="2A50A1"/>
                </a:solidFill>
              </a:rPr>
              <a:t>FCStereo</a:t>
            </a:r>
            <a:r>
              <a:rPr lang="zh-CN" altLang="en-US" dirty="0">
                <a:solidFill>
                  <a:srgbClr val="2A50A1"/>
                </a:solidFill>
              </a:rPr>
              <a:t>）</a:t>
            </a:r>
            <a:endParaRPr lang="en-GB" altLang="zh-CN" dirty="0">
              <a:solidFill>
                <a:srgbClr val="2A50A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obtaining a high feature consistency on the training set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Stereo Contrastive Feature</a:t>
            </a:r>
            <a:r>
              <a:rPr lang="zh-CN" altLang="en-US" dirty="0">
                <a:solidFill>
                  <a:srgbClr val="2A50A1"/>
                </a:solidFill>
              </a:rPr>
              <a:t>（</a:t>
            </a:r>
            <a:r>
              <a:rPr lang="en-US" altLang="zh-CN" dirty="0">
                <a:solidFill>
                  <a:srgbClr val="2A50A1"/>
                </a:solidFill>
              </a:rPr>
              <a:t>SCF</a:t>
            </a:r>
            <a:r>
              <a:rPr lang="zh-CN" altLang="en-US" dirty="0">
                <a:solidFill>
                  <a:srgbClr val="2A50A1"/>
                </a:solidFill>
              </a:rPr>
              <a:t>）</a:t>
            </a:r>
            <a:r>
              <a:rPr lang="en-US" altLang="zh-CN" dirty="0">
                <a:solidFill>
                  <a:srgbClr val="2A50A1"/>
                </a:solidFill>
              </a:rPr>
              <a:t>loss</a:t>
            </a:r>
            <a:r>
              <a:rPr lang="zh-CN" altLang="en-US" dirty="0">
                <a:solidFill>
                  <a:srgbClr val="2A50A1"/>
                </a:solidFill>
              </a:rPr>
              <a:t>：约束生成的</a:t>
            </a:r>
            <a:r>
              <a:rPr lang="en-US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，使对应的点在</a:t>
            </a:r>
            <a:r>
              <a:rPr lang="en-US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空间中的位置尽可能接近</a:t>
            </a:r>
            <a:endParaRPr lang="en-GB" altLang="zh-CN" dirty="0">
              <a:solidFill>
                <a:srgbClr val="2A50A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generalizing this consistency across different domains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Stereo Selective Whitening</a:t>
            </a:r>
            <a:r>
              <a:rPr lang="zh-CN" altLang="en-GB" dirty="0">
                <a:solidFill>
                  <a:srgbClr val="2A50A1"/>
                </a:solidFill>
              </a:rPr>
              <a:t>（</a:t>
            </a:r>
            <a:r>
              <a:rPr lang="en-GB" altLang="zh-CN" dirty="0">
                <a:solidFill>
                  <a:srgbClr val="2A50A1"/>
                </a:solidFill>
              </a:rPr>
              <a:t>SSW</a:t>
            </a:r>
            <a:r>
              <a:rPr lang="zh-CN" altLang="en-GB" dirty="0">
                <a:solidFill>
                  <a:srgbClr val="2A50A1"/>
                </a:solidFill>
              </a:rPr>
              <a:t>）</a:t>
            </a:r>
            <a:r>
              <a:rPr lang="en-GB" altLang="zh-CN" dirty="0">
                <a:solidFill>
                  <a:srgbClr val="2A50A1"/>
                </a:solidFill>
              </a:rPr>
              <a:t>loss</a:t>
            </a:r>
            <a:r>
              <a:rPr lang="zh-CN" altLang="en-GB" dirty="0">
                <a:solidFill>
                  <a:srgbClr val="2A50A1"/>
                </a:solidFill>
              </a:rPr>
              <a:t>：</a:t>
            </a:r>
            <a:r>
              <a:rPr lang="zh-CN" altLang="en-US" dirty="0">
                <a:solidFill>
                  <a:srgbClr val="2A50A1"/>
                </a:solidFill>
              </a:rPr>
              <a:t>抑制会随着视角变化而发生改变的信息</a:t>
            </a:r>
            <a:r>
              <a:rPr lang="en-GB" altLang="zh-CN" dirty="0">
                <a:solidFill>
                  <a:srgbClr val="2A50A1"/>
                </a:solidFill>
              </a:rPr>
              <a:t>	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AFFDA2-EBCD-1342-89B0-41D2893D01C0}"/>
              </a:ext>
            </a:extLst>
          </p:cNvPr>
          <p:cNvSpPr txBox="1"/>
          <p:nvPr/>
        </p:nvSpPr>
        <p:spPr>
          <a:xfrm>
            <a:off x="8021782" y="259772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367728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具体工作：</a:t>
            </a:r>
            <a:r>
              <a:rPr lang="en-GB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Framework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09F50B0-A2AD-1D4E-83E5-919897CA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1121767"/>
            <a:ext cx="8864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0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251350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具体工作：</a:t>
            </a:r>
            <a:r>
              <a:rPr lang="en-GB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SCF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Positive Pair</a:t>
            </a:r>
            <a:r>
              <a:rPr lang="zh-CN" altLang="en-US" dirty="0">
                <a:solidFill>
                  <a:srgbClr val="2A50A1"/>
                </a:solidFill>
              </a:rPr>
              <a:t>：</a:t>
            </a:r>
            <a:r>
              <a:rPr lang="en-US" altLang="zh-CN" dirty="0">
                <a:solidFill>
                  <a:srgbClr val="2A50A1"/>
                </a:solidFill>
              </a:rPr>
              <a:t>left</a:t>
            </a:r>
            <a:r>
              <a:rPr lang="zh-CN" altLang="en-US" dirty="0">
                <a:solidFill>
                  <a:srgbClr val="2A50A1"/>
                </a:solidFill>
              </a:rPr>
              <a:t>和</a:t>
            </a:r>
            <a:r>
              <a:rPr lang="en-US" altLang="zh-CN" dirty="0">
                <a:solidFill>
                  <a:srgbClr val="2A50A1"/>
                </a:solidFill>
              </a:rPr>
              <a:t>right image</a:t>
            </a:r>
            <a:r>
              <a:rPr lang="zh-CN" altLang="en-US" dirty="0">
                <a:solidFill>
                  <a:srgbClr val="2A50A1"/>
                </a:solidFill>
              </a:rPr>
              <a:t>中映射到</a:t>
            </a:r>
            <a:r>
              <a:rPr lang="en-US" altLang="zh-CN" dirty="0">
                <a:solidFill>
                  <a:srgbClr val="2A50A1"/>
                </a:solidFill>
              </a:rPr>
              <a:t>feature</a:t>
            </a:r>
            <a:r>
              <a:rPr lang="zh-CN" altLang="en-US" dirty="0">
                <a:solidFill>
                  <a:srgbClr val="2A50A1"/>
                </a:solidFill>
              </a:rPr>
              <a:t>上同一点的两个低维向量，从训练集提供的</a:t>
            </a:r>
            <a:r>
              <a:rPr lang="en-US" altLang="zh-CN" dirty="0">
                <a:solidFill>
                  <a:srgbClr val="2A50A1"/>
                </a:solidFill>
              </a:rPr>
              <a:t>ground truth disparity d</a:t>
            </a:r>
            <a:r>
              <a:rPr lang="zh-CN" altLang="en-US" dirty="0">
                <a:solidFill>
                  <a:srgbClr val="2A50A1"/>
                </a:solidFill>
              </a:rPr>
              <a:t>（视差图）中获得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Negative Pair</a:t>
            </a:r>
            <a:r>
              <a:rPr lang="zh-CN" altLang="en-GB" dirty="0">
                <a:solidFill>
                  <a:srgbClr val="2A50A1"/>
                </a:solidFill>
              </a:rPr>
              <a:t>：</a:t>
            </a:r>
            <a:r>
              <a:rPr lang="zh-CN" altLang="en-US" dirty="0">
                <a:solidFill>
                  <a:srgbClr val="2A50A1"/>
                </a:solidFill>
              </a:rPr>
              <a:t>在一个区域内随机采样</a:t>
            </a: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Pixel-wise contrastive loss	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13030-8626-E24D-83FD-F75EA53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9" y="2661396"/>
            <a:ext cx="7962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251350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具体工作：</a:t>
            </a:r>
            <a:r>
              <a:rPr lang="en-GB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SCF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A50A1"/>
                </a:solidFill>
              </a:rPr>
              <a:t>Non-matching region removal</a:t>
            </a:r>
            <a:r>
              <a:rPr lang="en-GB" altLang="zh-CN" dirty="0">
                <a:solidFill>
                  <a:srgbClr val="2A50A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SCF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loss</a:t>
            </a:r>
            <a:r>
              <a:rPr lang="zh-CN" altLang="en-US" dirty="0">
                <a:solidFill>
                  <a:srgbClr val="2A50A1"/>
                </a:solidFill>
              </a:rPr>
              <a:t>：</a:t>
            </a:r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37B16-0134-5C46-894B-3E680C0F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1658268"/>
            <a:ext cx="6515100" cy="1663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D8CC4-E2AA-2645-8A68-8F8093D3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9" y="3963879"/>
            <a:ext cx="7734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510669" y="443499"/>
            <a:ext cx="251350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具体工作：</a:t>
            </a:r>
            <a:r>
              <a:rPr lang="en-GB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SSW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-851763" y="6007868"/>
            <a:ext cx="2123343" cy="2124038"/>
            <a:chOff x="14101" y="4437"/>
            <a:chExt cx="3056" cy="3057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5AA2E4A-FA11-4014-B207-60C2845236D6}"/>
              </a:ext>
            </a:extLst>
          </p:cNvPr>
          <p:cNvGrpSpPr/>
          <p:nvPr/>
        </p:nvGrpSpPr>
        <p:grpSpPr>
          <a:xfrm rot="19124870">
            <a:off x="7413758" y="-6416197"/>
            <a:ext cx="8786687" cy="8788722"/>
            <a:chOff x="18351500" y="3723568"/>
            <a:chExt cx="4878842" cy="4879972"/>
          </a:xfrm>
        </p:grpSpPr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3C6CFD63-5B57-41A7-B662-313039308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B6F08D9-7F96-4802-B7C9-CB4EEC208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7111397" y="4447731"/>
            <a:ext cx="6098786" cy="6100199"/>
            <a:chOff x="18351500" y="3723568"/>
            <a:chExt cx="4878842" cy="4879972"/>
          </a:xfrm>
        </p:grpSpPr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14325" y="1000125"/>
            <a:ext cx="429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1">
            <a:extLst>
              <a:ext uri="{FF2B5EF4-FFF2-40B4-BE49-F238E27FC236}">
                <a16:creationId xmlns:a16="http://schemas.microsoft.com/office/drawing/2014/main" id="{222C5BCC-8068-AE41-BD41-A0E8CA0AB19C}"/>
              </a:ext>
            </a:extLst>
          </p:cNvPr>
          <p:cNvSpPr/>
          <p:nvPr/>
        </p:nvSpPr>
        <p:spPr>
          <a:xfrm>
            <a:off x="510669" y="1235813"/>
            <a:ext cx="70367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Instance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Normalization</a:t>
            </a:r>
            <a:r>
              <a:rPr lang="en-GB" altLang="zh-CN" dirty="0">
                <a:solidFill>
                  <a:srgbClr val="2A50A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2A50A1"/>
              </a:solidFill>
            </a:endParaRPr>
          </a:p>
          <a:p>
            <a:endParaRPr lang="en-GB" altLang="zh-CN" dirty="0">
              <a:solidFill>
                <a:srgbClr val="2A50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2A50A1"/>
                </a:solidFill>
              </a:rPr>
              <a:t>Variance</a:t>
            </a:r>
            <a:r>
              <a:rPr lang="zh-CN" altLang="en-US" dirty="0">
                <a:solidFill>
                  <a:srgbClr val="2A50A1"/>
                </a:solidFill>
              </a:rPr>
              <a:t> </a:t>
            </a:r>
            <a:r>
              <a:rPr lang="en-US" altLang="zh-CN" dirty="0">
                <a:solidFill>
                  <a:srgbClr val="2A50A1"/>
                </a:solidFill>
              </a:rPr>
              <a:t>Matrix</a:t>
            </a:r>
            <a:r>
              <a:rPr lang="zh-CN" altLang="en-US" dirty="0">
                <a:solidFill>
                  <a:srgbClr val="2A50A1"/>
                </a:solidFill>
              </a:rPr>
              <a:t>：</a:t>
            </a:r>
            <a:r>
              <a:rPr lang="en-GB" altLang="zh-CN" dirty="0">
                <a:solidFill>
                  <a:srgbClr val="2A50A1"/>
                </a:solidFill>
              </a:rPr>
              <a:t>	</a:t>
            </a:r>
            <a:endParaRPr lang="en-US" altLang="zh-CN" dirty="0">
              <a:solidFill>
                <a:srgbClr val="2A50A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26FFA-BF54-EA4E-B55E-8C985C0C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" y="1701336"/>
            <a:ext cx="3744614" cy="1174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935BF-C3F4-F84C-AE69-CEACC876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5" y="3324229"/>
            <a:ext cx="4757087" cy="1191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CACA5-3656-F043-B922-5BD21944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5" y="4713526"/>
            <a:ext cx="7747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</p:tagLst>
</file>

<file path=ppt/theme/theme1.xml><?xml version="1.0" encoding="utf-8"?>
<a:theme xmlns:a="http://schemas.openxmlformats.org/drawingml/2006/main" name="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11868</TotalTime>
  <Words>549</Words>
  <Application>Microsoft Macintosh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YaHei</vt:lpstr>
      <vt:lpstr>Microsoft YaHei Light</vt:lpstr>
      <vt:lpstr>黑体</vt:lpstr>
      <vt:lpstr>Arial</vt:lpstr>
      <vt:lpstr>Arial Black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Chtholly Nota</cp:lastModifiedBy>
  <cp:revision>238</cp:revision>
  <dcterms:created xsi:type="dcterms:W3CDTF">2022-03-15T01:56:04Z</dcterms:created>
  <dcterms:modified xsi:type="dcterms:W3CDTF">2023-03-03T09:13:38Z</dcterms:modified>
</cp:coreProperties>
</file>