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61" r:id="rId4"/>
    <p:sldId id="30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6"/>
    <p:sldId id="293" r:id="rId37"/>
    <p:sldId id="295" r:id="rId38"/>
    <p:sldId id="296" r:id="rId39"/>
    <p:sldId id="297" r:id="rId40"/>
    <p:sldId id="344" r:id="rId41"/>
    <p:sldId id="350" r:id="rId42"/>
    <p:sldId id="351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6" Type="http://schemas.openxmlformats.org/officeDocument/2006/relationships/image" Target="../media/image51.wmf"/><Relationship Id="rId15" Type="http://schemas.openxmlformats.org/officeDocument/2006/relationships/image" Target="../media/image50.wmf"/><Relationship Id="rId14" Type="http://schemas.openxmlformats.org/officeDocument/2006/relationships/image" Target="../media/image49.wmf"/><Relationship Id="rId13" Type="http://schemas.openxmlformats.org/officeDocument/2006/relationships/image" Target="../media/image48.wmf"/><Relationship Id="rId12" Type="http://schemas.openxmlformats.org/officeDocument/2006/relationships/image" Target="../media/image47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17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1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3" y="2784415"/>
            <a:ext cx="5647757" cy="190976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7"/>
            <a:ext cx="10515600" cy="1192211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2701"/>
            <a:ext cx="10515600" cy="178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23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4.wmf"/><Relationship Id="rId19" Type="http://schemas.openxmlformats.org/officeDocument/2006/relationships/vmlDrawing" Target="../drawings/vmlDrawing7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0.xml"/><Relationship Id="rId16" Type="http://schemas.openxmlformats.org/officeDocument/2006/relationships/oleObject" Target="../embeddings/oleObject24.bin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wmf"/><Relationship Id="rId38" Type="http://schemas.openxmlformats.org/officeDocument/2006/relationships/vmlDrawing" Target="../drawings/vmlDrawing11.v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26.xml"/><Relationship Id="rId35" Type="http://schemas.openxmlformats.org/officeDocument/2006/relationships/image" Target="../media/image51.wmf"/><Relationship Id="rId34" Type="http://schemas.openxmlformats.org/officeDocument/2006/relationships/oleObject" Target="../embeddings/oleObject47.bin"/><Relationship Id="rId33" Type="http://schemas.openxmlformats.org/officeDocument/2006/relationships/image" Target="../media/image50.wmf"/><Relationship Id="rId32" Type="http://schemas.openxmlformats.org/officeDocument/2006/relationships/oleObject" Target="../embeddings/oleObject46.bin"/><Relationship Id="rId31" Type="http://schemas.openxmlformats.org/officeDocument/2006/relationships/image" Target="../media/image49.wmf"/><Relationship Id="rId30" Type="http://schemas.openxmlformats.org/officeDocument/2006/relationships/oleObject" Target="../embeddings/oleObject45.bin"/><Relationship Id="rId3" Type="http://schemas.openxmlformats.org/officeDocument/2006/relationships/oleObject" Target="../embeddings/oleObject30.bin"/><Relationship Id="rId29" Type="http://schemas.openxmlformats.org/officeDocument/2006/relationships/image" Target="../media/image48.wmf"/><Relationship Id="rId28" Type="http://schemas.openxmlformats.org/officeDocument/2006/relationships/oleObject" Target="../embeddings/oleObject44.bin"/><Relationship Id="rId27" Type="http://schemas.openxmlformats.org/officeDocument/2006/relationships/oleObject" Target="../embeddings/oleObject43.bin"/><Relationship Id="rId26" Type="http://schemas.openxmlformats.org/officeDocument/2006/relationships/image" Target="../media/image47.wmf"/><Relationship Id="rId25" Type="http://schemas.openxmlformats.org/officeDocument/2006/relationships/oleObject" Target="../embeddings/oleObject42.bin"/><Relationship Id="rId24" Type="http://schemas.openxmlformats.org/officeDocument/2006/relationships/image" Target="../media/image46.wmf"/><Relationship Id="rId23" Type="http://schemas.openxmlformats.org/officeDocument/2006/relationships/oleObject" Target="../embeddings/oleObject41.bin"/><Relationship Id="rId22" Type="http://schemas.openxmlformats.org/officeDocument/2006/relationships/image" Target="../media/image45.wmf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44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38.bin"/><Relationship Id="rId16" Type="http://schemas.openxmlformats.org/officeDocument/2006/relationships/oleObject" Target="../embeddings/oleObject37.bin"/><Relationship Id="rId15" Type="http://schemas.openxmlformats.org/officeDocument/2006/relationships/image" Target="../media/image42.wmf"/><Relationship Id="rId14" Type="http://schemas.openxmlformats.org/officeDocument/2006/relationships/oleObject" Target="../embeddings/oleObject36.bin"/><Relationship Id="rId13" Type="http://schemas.openxmlformats.org/officeDocument/2006/relationships/image" Target="../media/image41.wmf"/><Relationship Id="rId12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10" Type="http://schemas.openxmlformats.org/officeDocument/2006/relationships/oleObject" Target="../embeddings/oleObject34.bin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3.wmf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7.xml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57.wmf"/><Relationship Id="rId19" Type="http://schemas.openxmlformats.org/officeDocument/2006/relationships/tags" Target="../tags/tag28.xml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63.bin"/><Relationship Id="rId14" Type="http://schemas.openxmlformats.org/officeDocument/2006/relationships/oleObject" Target="../embeddings/oleObject62.bin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5.wmf"/><Relationship Id="rId17" Type="http://schemas.openxmlformats.org/officeDocument/2006/relationships/vmlDrawing" Target="../drawings/vmlDrawing14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9.xml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72.GIF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oleObject" Target="../embeddings/oleObject75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3.bin"/><Relationship Id="rId3" Type="http://schemas.openxmlformats.org/officeDocument/2006/relationships/image" Target="../media/image74.wmf"/><Relationship Id="rId2" Type="http://schemas.openxmlformats.org/officeDocument/2006/relationships/oleObject" Target="../embeddings/oleObject72.bin"/><Relationship Id="rId17" Type="http://schemas.openxmlformats.org/officeDocument/2006/relationships/vmlDrawing" Target="../drawings/vmlDrawing15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31.xml"/><Relationship Id="rId14" Type="http://schemas.openxmlformats.org/officeDocument/2006/relationships/oleObject" Target="../embeddings/oleObject79.bin"/><Relationship Id="rId13" Type="http://schemas.openxmlformats.org/officeDocument/2006/relationships/oleObject" Target="../embeddings/oleObject78.bin"/><Relationship Id="rId12" Type="http://schemas.openxmlformats.org/officeDocument/2006/relationships/oleObject" Target="../embeddings/oleObject77.bin"/><Relationship Id="rId11" Type="http://schemas.openxmlformats.org/officeDocument/2006/relationships/image" Target="../media/image77.wmf"/><Relationship Id="rId10" Type="http://schemas.openxmlformats.org/officeDocument/2006/relationships/oleObject" Target="../embeddings/oleObject76.bin"/><Relationship Id="rId1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81.wmf"/><Relationship Id="rId1" Type="http://schemas.openxmlformats.org/officeDocument/2006/relationships/oleObject" Target="../embeddings/oleObject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7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3.bin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8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image" Target="../media/image84.wmf"/><Relationship Id="rId1" Type="http://schemas.openxmlformats.org/officeDocument/2006/relationships/oleObject" Target="../embeddings/oleObject8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9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4.xml"/><Relationship Id="rId6" Type="http://schemas.openxmlformats.org/officeDocument/2006/relationships/image" Target="../media/image88.png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6.bin"/><Relationship Id="rId3" Type="http://schemas.openxmlformats.org/officeDocument/2006/relationships/image" Target="../media/image86.png"/><Relationship Id="rId2" Type="http://schemas.openxmlformats.org/officeDocument/2006/relationships/image" Target="../media/image85.wmf"/><Relationship Id="rId1" Type="http://schemas.openxmlformats.org/officeDocument/2006/relationships/oleObject" Target="../embeddings/oleObject8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image" Target="../media/image89.wmf"/><Relationship Id="rId1" Type="http://schemas.openxmlformats.org/officeDocument/2006/relationships/oleObject" Target="../embeddings/oleObject87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90.wmf"/><Relationship Id="rId1" Type="http://schemas.openxmlformats.org/officeDocument/2006/relationships/oleObject" Target="../embeddings/oleObject8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6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后缀自动机</a:t>
            </a:r>
            <a:endParaRPr lang="zh-CN" altLang="en-US" smtClean="0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58360" y="4853305"/>
            <a:ext cx="2546985" cy="684530"/>
          </a:xfrm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浙江大学  宋逸群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线性复杂度的证明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先证明状态数是线性的：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蛤？你告我截图侵权？我写的博客我为什么不能截图</a:t>
            </a:r>
            <a:endParaRPr lang="zh-CN" altLang="en-US"/>
          </a:p>
        </p:txBody>
      </p:sp>
      <p:pic>
        <p:nvPicPr>
          <p:cNvPr id="5" name="图片 4" descr="9NCW6CXI~D5%}U46W%_7W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4355" y="5522595"/>
            <a:ext cx="481965" cy="481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2303145"/>
            <a:ext cx="10220325" cy="3023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Parent</a:t>
            </a:r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事实上，所有状态的Right集合构成了一个树形结构，如下图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2454275"/>
            <a:ext cx="7884160" cy="3417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Parent</a:t>
            </a:r>
            <a:r>
              <a:rPr lang="zh-CN" altLang="en-US">
                <a:sym typeface="+mn-ea"/>
              </a:rPr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我们把这棵树称为</a:t>
            </a:r>
            <a:r>
              <a:rPr lang="en-US" altLang="zh-CN"/>
              <a:t>P</a:t>
            </a:r>
            <a:r>
              <a:rPr lang="zh-CN" altLang="en-US"/>
              <a:t>arent树</a:t>
            </a:r>
            <a:endParaRPr lang="zh-CN" altLang="en-US"/>
          </a:p>
          <a:p>
            <a:r>
              <a:rPr lang="zh-CN" altLang="en-US"/>
              <a:t>叶子结点有n个，内部结点至少有2个儿子，所以结点个数最多为2n个</a:t>
            </a:r>
            <a:endParaRPr lang="zh-CN" altLang="en-US"/>
          </a:p>
          <a:p>
            <a:r>
              <a:rPr lang="zh-CN" altLang="en-US"/>
              <a:t>这就是SAM为什么要开2倍数组的原因 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写</a:t>
            </a:r>
            <a:r>
              <a:rPr lang="en-US" altLang="zh-CN">
                <a:solidFill>
                  <a:srgbClr val="FFC000"/>
                </a:solidFill>
              </a:rPr>
              <a:t>SAM</a:t>
            </a:r>
            <a:r>
              <a:rPr lang="zh-CN" altLang="en-US">
                <a:solidFill>
                  <a:srgbClr val="FFC000"/>
                </a:solidFill>
              </a:rPr>
              <a:t>一定要开两倍数组！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  <a:sym typeface="+mn-ea"/>
              </a:rPr>
              <a:t>写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SAM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一定要开两倍数组！</a:t>
            </a:r>
            <a:endParaRPr lang="zh-CN" altLang="en-US">
              <a:solidFill>
                <a:srgbClr val="FFC000"/>
              </a:solidFill>
              <a:sym typeface="+mn-ea"/>
            </a:endParaRPr>
          </a:p>
          <a:p>
            <a:r>
              <a:rPr lang="zh-CN" altLang="en-US">
                <a:solidFill>
                  <a:srgbClr val="FFC000"/>
                </a:solidFill>
                <a:sym typeface="+mn-ea"/>
              </a:rPr>
              <a:t>写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SAM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一定要开两倍数组！</a:t>
            </a:r>
            <a:endParaRPr lang="zh-CN" altLang="en-US"/>
          </a:p>
          <a:p>
            <a:r>
              <a:rPr lang="zh-CN" altLang="en-US"/>
              <a:t>这样我们就证明了SAM的状态数是线性的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线性复杂度的证明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下面我们来证明边数也是线性的：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" y="2388235"/>
            <a:ext cx="10624820" cy="2177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性质与结论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首先我们引出           的定义：（这里的           和树上的是一样的）</a:t>
            </a:r>
            <a:endParaRPr lang="zh-CN" altLang="en-US"/>
          </a:p>
          <a:p>
            <a:r>
              <a:rPr lang="zh-CN" altLang="en-US"/>
              <a:t>设两个状态          ，若                                  ，且                 是满足条件的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中的最小的，则称    为    的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0655" y="2302510"/>
          <a:ext cx="864235" cy="35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431800" imgH="177165" progId="Equation.KSEE3">
                  <p:embed/>
                </p:oleObj>
              </mc:Choice>
              <mc:Fallback>
                <p:oleObj name="" r:id="rId1" imgW="431800" imgH="1771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700655" y="2302510"/>
                        <a:ext cx="864235" cy="35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0990" y="2305050"/>
          <a:ext cx="279971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1371600" imgH="203200" progId="Equation.KSEE3">
                  <p:embed/>
                </p:oleObj>
              </mc:Choice>
              <mc:Fallback>
                <p:oleObj name="" r:id="rId3" imgW="13716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10990" y="2305050"/>
                        <a:ext cx="279971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1268" y="2281555"/>
          <a:ext cx="1504950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736600" imgH="203200" progId="Equation.KSEE3">
                  <p:embed/>
                </p:oleObj>
              </mc:Choice>
              <mc:Fallback>
                <p:oleObj name="" r:id="rId5" imgW="7366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601268" y="2281555"/>
                        <a:ext cx="1504950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9648" y="2696210"/>
          <a:ext cx="158242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774065" imgH="228600" progId="Equation.KSEE3">
                  <p:embed/>
                </p:oleObj>
              </mc:Choice>
              <mc:Fallback>
                <p:oleObj name="" r:id="rId7" imgW="774065" imgH="2286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89648" y="2696210"/>
                        <a:ext cx="158242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1415" y="2755265"/>
          <a:ext cx="35496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77165" imgH="165100" progId="Equation.KSEE3">
                  <p:embed/>
                </p:oleObj>
              </mc:Choice>
              <mc:Fallback>
                <p:oleObj name="" r:id="rId9" imgW="177165" imgH="1651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971415" y="2755265"/>
                        <a:ext cx="354965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21020" y="2760663"/>
          <a:ext cx="33083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65100" imgH="177165" progId="Equation.KSEE3">
                  <p:embed/>
                </p:oleObj>
              </mc:Choice>
              <mc:Fallback>
                <p:oleObj name="" r:id="rId11" imgW="165100" imgH="1771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621020" y="2760663"/>
                        <a:ext cx="33083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7040" y="1851978"/>
          <a:ext cx="94170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469900" imgH="177165" progId="Equation.KSEE3">
                  <p:embed/>
                </p:oleObj>
              </mc:Choice>
              <mc:Fallback>
                <p:oleObj name="" r:id="rId13" imgW="469900" imgH="1771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87040" y="1851978"/>
                        <a:ext cx="94170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8085" y="2742883"/>
          <a:ext cx="94170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5" imgW="469900" imgH="177165" progId="Equation.KSEE3">
                  <p:embed/>
                </p:oleObj>
              </mc:Choice>
              <mc:Fallback>
                <p:oleObj name="" r:id="rId15" imgW="469900" imgH="1771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268085" y="2742883"/>
                        <a:ext cx="94170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0635" y="1843088"/>
          <a:ext cx="94170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469900" imgH="177165" progId="Equation.KSEE3">
                  <p:embed/>
                </p:oleObj>
              </mc:Choice>
              <mc:Fallback>
                <p:oleObj name="" r:id="rId16" imgW="469900" imgH="1771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350635" y="1843088"/>
                        <a:ext cx="94170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性质与结论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引理：</a:t>
            </a:r>
            <a:endParaRPr lang="zh-CN" altLang="en-US"/>
          </a:p>
          <a:p>
            <a:r>
              <a:rPr lang="zh-CN" altLang="en-US"/>
              <a:t>证明：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1200" y="1798955"/>
          <a:ext cx="417639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1879600" imgH="203200" progId="Equation.KSEE3">
                  <p:embed/>
                </p:oleObj>
              </mc:Choice>
              <mc:Fallback>
                <p:oleObj name="" r:id="rId1" imgW="18796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1798955"/>
                        <a:ext cx="4176395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090" y="2293620"/>
          <a:ext cx="7832090" cy="191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3" imgW="3834765" imgH="939800" progId="Equation.KSEE3">
                  <p:embed/>
                </p:oleObj>
              </mc:Choice>
              <mc:Fallback>
                <p:oleObj name="" r:id="rId3" imgW="3834765" imgH="939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90090" y="2293620"/>
                        <a:ext cx="7832090" cy="191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性质与结论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Right </a:t>
            </a:r>
            <a:r>
              <a:rPr lang="zh-CN" altLang="en-US"/>
              <a:t>集越大，状态中的子串越少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）母串S的每个子串必然在SAM的某个状态里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）一个状态的 Right 集合等于该状态在 parent 树中所有儿子 Right 集合的并集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状态的转移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状态的转移：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2432050"/>
            <a:ext cx="10954385" cy="2600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后缀自动机的构造是在线的，每插入一个字符完成一次状态转移</a:t>
            </a:r>
            <a:endParaRPr lang="zh-CN" altLang="en-US"/>
          </a:p>
          <a:p>
            <a:r>
              <a:rPr lang="zh-CN" altLang="en-US"/>
              <a:t>我们只需要考虑已经建好了前 i 个字符的SAM，然后插入了S[i+1]的情况</a:t>
            </a:r>
            <a:endParaRPr lang="zh-CN" altLang="en-US"/>
          </a:p>
          <a:p>
            <a:r>
              <a:rPr lang="zh-CN" altLang="en-US"/>
              <a:t>设当前字符串为 T，新插入的字符为 x，T的长度为 len</a:t>
            </a:r>
            <a:endParaRPr lang="zh-CN" altLang="en-US"/>
          </a:p>
          <a:p>
            <a:r>
              <a:rPr lang="zh-CN" altLang="en-US"/>
              <a:t>则新加入一个 x，就多了（</a:t>
            </a:r>
            <a:r>
              <a:rPr lang="en-US" altLang="zh-CN"/>
              <a:t>len+1</a:t>
            </a:r>
            <a:r>
              <a:rPr lang="zh-CN" altLang="en-US"/>
              <a:t>）个子串，且这些子串都是Tx的后缀</a:t>
            </a:r>
            <a:endParaRPr lang="zh-CN" altLang="en-US"/>
          </a:p>
          <a:p>
            <a:r>
              <a:rPr lang="en-US" altLang="zh-CN"/>
              <a:t>我们考虑所有表示 T 的后缀的结点（可接受态结点）</a:t>
            </a:r>
            <a:endParaRPr lang="en-US" altLang="zh-CN"/>
          </a:p>
          <a:p>
            <a:r>
              <a:rPr lang="zh-CN" altLang="en-US"/>
              <a:t>它们的 </a:t>
            </a:r>
            <a:r>
              <a:rPr lang="en-US" altLang="zh-CN"/>
              <a:t>Right </a:t>
            </a:r>
            <a:r>
              <a:rPr lang="zh-CN" altLang="en-US"/>
              <a:t>集中都包含 </a:t>
            </a:r>
            <a:r>
              <a:rPr lang="en-US" altLang="zh-CN"/>
              <a:t>len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08950" y="3606165"/>
          <a:ext cx="1445260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711200" imgH="228600" progId="Equation.KSEE3">
                  <p:embed/>
                </p:oleObj>
              </mc:Choice>
              <mc:Fallback>
                <p:oleObj name="" r:id="rId1" imgW="711200" imgH="2286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08950" y="3606165"/>
                        <a:ext cx="1445260" cy="4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构造过程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由于必然存在一个状态                          使得它的 </a:t>
            </a:r>
            <a:r>
              <a:rPr lang="en-US" altLang="zh-CN"/>
              <a:t>Right </a:t>
            </a:r>
            <a:r>
              <a:rPr lang="zh-CN" altLang="en-US"/>
              <a:t>集中仅包含 </a:t>
            </a:r>
            <a:r>
              <a:rPr lang="en-US" altLang="zh-CN"/>
              <a:t>len</a:t>
            </a:r>
            <a:endParaRPr lang="en-US" altLang="zh-CN"/>
          </a:p>
          <a:p>
            <a:r>
              <a:rPr lang="zh-CN" altLang="en-US"/>
              <a:t>那么其他的可接受态结点在 </a:t>
            </a:r>
            <a:r>
              <a:rPr lang="en-US" altLang="zh-CN"/>
              <a:t>Parent </a:t>
            </a:r>
            <a:r>
              <a:rPr lang="zh-CN" altLang="en-US"/>
              <a:t>树中都是 </a:t>
            </a:r>
            <a:r>
              <a:rPr lang="en-US" altLang="zh-CN"/>
              <a:t>p </a:t>
            </a:r>
            <a:r>
              <a:rPr lang="zh-CN" altLang="en-US"/>
              <a:t>的祖先</a:t>
            </a:r>
            <a:endParaRPr lang="zh-CN" altLang="en-US"/>
          </a:p>
          <a:p>
            <a:r>
              <a:rPr lang="zh-CN" altLang="en-US"/>
              <a:t>可以用 parent 指针得到它们</a:t>
            </a:r>
            <a:endParaRPr lang="zh-CN" altLang="en-US"/>
          </a:p>
          <a:p>
            <a:r>
              <a:rPr lang="zh-CN" altLang="en-US"/>
              <a:t>不妨把这些结点按照从后代到祖先的顺序排序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6560" y="1834515"/>
          <a:ext cx="2111375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079500" imgH="203200" progId="Equation.KSEE3">
                  <p:embed/>
                </p:oleObj>
              </mc:Choice>
              <mc:Fallback>
                <p:oleObj name="" r:id="rId1" imgW="10795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26560" y="1834515"/>
                        <a:ext cx="2111375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有限状态自动机</a:t>
            </a:r>
            <a:endParaRPr lang="zh-CN" altLang="en-US"/>
          </a:p>
          <a:p>
            <a:r>
              <a:rPr lang="zh-CN" altLang="en-US"/>
              <a:t>后缀自动机构造原理</a:t>
            </a:r>
            <a:endParaRPr lang="zh-CN" altLang="en-US"/>
          </a:p>
          <a:p>
            <a:r>
              <a:rPr lang="zh-CN" altLang="en-US"/>
              <a:t>代码实现</a:t>
            </a:r>
            <a:endParaRPr lang="zh-CN" altLang="en-US"/>
          </a:p>
          <a:p>
            <a:r>
              <a:rPr lang="zh-CN" altLang="en-US"/>
              <a:t>经典应用</a:t>
            </a:r>
            <a:endParaRPr lang="zh-CN" altLang="en-US"/>
          </a:p>
          <a:p>
            <a:r>
              <a:rPr lang="zh-CN" altLang="en-US"/>
              <a:t>练习题目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构造过程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我们新添加一个字符    后，新建结点                           ，则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）对于出发没有标号为    的边的结点   ，它的          集中只有    是符合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要求的，直接连一条            的边即可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）对于第一个出发有标号为    的边的结点     ，设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令                         ，则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由于             有标号为    的边，所以   是可接受态结点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需要在              中插入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然而直接插入可能会使            变小而引发一系列问题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5198" y="1816735"/>
          <a:ext cx="233553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193800" imgH="203200" progId="Equation.KSEE3">
                  <p:embed/>
                </p:oleObj>
              </mc:Choice>
              <mc:Fallback>
                <p:oleObj name="" r:id="rId1" imgW="11938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025198" y="1816735"/>
                        <a:ext cx="2335530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09685" y="1843405"/>
          <a:ext cx="2453005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3" imgW="1282700" imgH="203200" progId="Equation.KSEE3">
                  <p:embed/>
                </p:oleObj>
              </mc:Choice>
              <mc:Fallback>
                <p:oleObj name="" r:id="rId3" imgW="1282700" imgH="2032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909685" y="1843405"/>
                        <a:ext cx="2453005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85985" y="2199005"/>
          <a:ext cx="337185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39700" imgH="228600" progId="Equation.KSEE3">
                  <p:embed/>
                </p:oleObj>
              </mc:Choice>
              <mc:Fallback>
                <p:oleObj name="" r:id="rId5" imgW="139700" imgH="228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785985" y="2199005"/>
                        <a:ext cx="337185" cy="55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8585" y="1859280"/>
          <a:ext cx="331470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27000" imgH="139700" progId="Equation.KSEE3">
                  <p:embed/>
                </p:oleObj>
              </mc:Choice>
              <mc:Fallback>
                <p:oleObj name="" r:id="rId7" imgW="127000" imgH="1397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18585" y="1859280"/>
                        <a:ext cx="331470" cy="36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5825" y="2317115"/>
          <a:ext cx="32321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695825" y="2317115"/>
                        <a:ext cx="32321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2680" y="2808605"/>
          <a:ext cx="104203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482600" imgH="165100" progId="Equation.KSEE3">
                  <p:embed/>
                </p:oleObj>
              </mc:Choice>
              <mc:Fallback>
                <p:oleObj name="" r:id="rId10" imgW="482600" imgH="1651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1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662680" y="2808605"/>
                        <a:ext cx="104203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83500" y="2297430"/>
          <a:ext cx="84201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393700" imgH="203200" progId="Equation.KSEE3">
                  <p:embed/>
                </p:oleObj>
              </mc:Choice>
              <mc:Fallback>
                <p:oleObj name="" r:id="rId12" imgW="3937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683500" y="2297430"/>
                        <a:ext cx="842010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1610" y="2306955"/>
          <a:ext cx="29146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4" imgW="114300" imgH="139700" progId="Equation.KSEE3">
                  <p:embed/>
                </p:oleObj>
              </mc:Choice>
              <mc:Fallback>
                <p:oleObj name="" r:id="rId14" imgW="114300" imgH="1397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531610" y="2306955"/>
                        <a:ext cx="29146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5585" y="3209290"/>
          <a:ext cx="32321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6" imgW="127000" imgH="139700" progId="Equation.KSEE3">
                  <p:embed/>
                </p:oleObj>
              </mc:Choice>
              <mc:Fallback>
                <p:oleObj name="" r:id="rId16" imgW="127000" imgH="1397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315585" y="3209290"/>
                        <a:ext cx="32321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3275" y="3124835"/>
          <a:ext cx="392430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177165" imgH="241300" progId="Equation.KSEE3">
                  <p:embed/>
                </p:oleObj>
              </mc:Choice>
              <mc:Fallback>
                <p:oleObj name="" r:id="rId17" imgW="177165" imgH="2413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153275" y="3124835"/>
                        <a:ext cx="392430" cy="53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3878" y="3160078"/>
          <a:ext cx="3259455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1524000" imgH="241300" progId="Equation.KSEE3">
                  <p:embed/>
                </p:oleObj>
              </mc:Choice>
              <mc:Fallback>
                <p:oleObj name="" r:id="rId19" imgW="1524000" imgH="2413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63878" y="3160078"/>
                        <a:ext cx="3259455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3645" y="3600450"/>
          <a:ext cx="2166620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1" imgW="977900" imgH="241300" progId="Equation.KSEE3">
                  <p:embed/>
                </p:oleObj>
              </mc:Choice>
              <mc:Fallback>
                <p:oleObj name="" r:id="rId21" imgW="977900" imgH="2413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223645" y="3600450"/>
                        <a:ext cx="2166620" cy="53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4145" y="3627120"/>
          <a:ext cx="3770630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3" imgW="1701800" imgH="228600" progId="Equation.KSEE3">
                  <p:embed/>
                </p:oleObj>
              </mc:Choice>
              <mc:Fallback>
                <p:oleObj name="" r:id="rId23" imgW="1701800" imgH="2286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54145" y="3627120"/>
                        <a:ext cx="3770630" cy="5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225" y="4077653"/>
          <a:ext cx="104203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5" imgW="482600" imgH="241300" progId="Equation.KSEE3">
                  <p:embed/>
                </p:oleObj>
              </mc:Choice>
              <mc:Fallback>
                <p:oleObj name="" r:id="rId25" imgW="482600" imgH="2413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46225" y="4077653"/>
                        <a:ext cx="104203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7465" y="4131310"/>
          <a:ext cx="32321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7" imgW="127000" imgH="139700" progId="Equation.KSEE3">
                  <p:embed/>
                </p:oleObj>
              </mc:Choice>
              <mc:Fallback>
                <p:oleObj name="" r:id="rId27" imgW="127000" imgH="1397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47465" y="4131310"/>
                        <a:ext cx="32321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1190" y="4135120"/>
          <a:ext cx="26670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8" imgW="127000" imgH="165100" progId="Equation.KSEE3">
                  <p:embed/>
                </p:oleObj>
              </mc:Choice>
              <mc:Fallback>
                <p:oleObj name="" r:id="rId28" imgW="127000" imgH="1651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11190" y="4135120"/>
                        <a:ext cx="26670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3715" y="4562793"/>
          <a:ext cx="12268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30" imgW="584200" imgH="203200" progId="Equation.KSEE3">
                  <p:embed/>
                </p:oleObj>
              </mc:Choice>
              <mc:Fallback>
                <p:oleObj name="" r:id="rId30" imgW="5842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31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83715" y="4562793"/>
                        <a:ext cx="12268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4145" y="4572318"/>
          <a:ext cx="88011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2" imgW="419100" imgH="177165" progId="Equation.KSEE3">
                  <p:embed/>
                </p:oleObj>
              </mc:Choice>
              <mc:Fallback>
                <p:oleObj name="" r:id="rId32" imgW="419100" imgH="177165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3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54145" y="4572318"/>
                        <a:ext cx="88011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6365" y="5036503"/>
          <a:ext cx="106680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34" imgW="508000" imgH="203200" progId="Equation.KSEE3">
                  <p:embed/>
                </p:oleObj>
              </mc:Choice>
              <mc:Fallback>
                <p:oleObj name="" r:id="rId34" imgW="5080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3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36365" y="5036503"/>
                        <a:ext cx="106680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问题出在何处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我们举例来看为什么会出现问题：</a:t>
            </a:r>
            <a:endParaRPr lang="zh-CN" altLang="en-US"/>
          </a:p>
          <a:p>
            <a:r>
              <a:rPr lang="zh-CN" altLang="en-US"/>
              <a:t>设 </a:t>
            </a:r>
            <a:r>
              <a:rPr lang="en-US" altLang="zh-CN"/>
              <a:t>S = A</a:t>
            </a:r>
            <a:r>
              <a:rPr lang="en-US" altLang="zh-CN">
                <a:solidFill>
                  <a:srgbClr val="FFC000"/>
                </a:solidFill>
              </a:rPr>
              <a:t>AAAAB</a:t>
            </a:r>
            <a:r>
              <a:rPr lang="en-US" altLang="zh-CN"/>
              <a:t>CA</a:t>
            </a:r>
            <a:r>
              <a:rPr lang="en-US" altLang="zh-CN">
                <a:solidFill>
                  <a:srgbClr val="FFC000"/>
                </a:solidFill>
              </a:rPr>
              <a:t>AAAAB</a:t>
            </a:r>
            <a:r>
              <a:rPr lang="en-US" altLang="zh-CN"/>
              <a:t>AAA</a:t>
            </a:r>
            <a:r>
              <a:rPr lang="en-US" altLang="zh-CN">
                <a:solidFill>
                  <a:srgbClr val="FFC000"/>
                </a:solidFill>
              </a:rPr>
              <a:t>AAAAB</a:t>
            </a:r>
            <a:r>
              <a:rPr lang="en-US" altLang="zh-CN"/>
              <a:t>CAAAD</a:t>
            </a:r>
            <a:r>
              <a:rPr lang="en-US" altLang="zh-CN">
                <a:solidFill>
                  <a:srgbClr val="FFC000"/>
                </a:solidFill>
              </a:rPr>
              <a:t>AAAABAAAAB</a:t>
            </a:r>
            <a:endParaRPr lang="en-US" altLang="zh-CN">
              <a:solidFill>
                <a:srgbClr val="FFC000"/>
              </a:solidFill>
            </a:endParaRPr>
          </a:p>
          <a:p>
            <a:r>
              <a:rPr lang="zh-CN" altLang="en-US"/>
              <a:t>状态    代表的最长子串是</a:t>
            </a:r>
            <a:r>
              <a:rPr lang="en-US" altLang="zh-CN"/>
              <a:t>AAAAB</a:t>
            </a:r>
            <a:r>
              <a:rPr lang="zh-CN" altLang="en-US"/>
              <a:t>，且</a:t>
            </a:r>
            <a:endParaRPr lang="en-US" altLang="zh-CN"/>
          </a:p>
          <a:p>
            <a:r>
              <a:rPr lang="zh-CN" altLang="en-US"/>
              <a:t>我们在 </a:t>
            </a:r>
            <a:r>
              <a:rPr lang="en-US" altLang="zh-CN"/>
              <a:t>S </a:t>
            </a:r>
            <a:r>
              <a:rPr lang="zh-CN" altLang="en-US"/>
              <a:t>末尾插入字符 </a:t>
            </a:r>
            <a:r>
              <a:rPr lang="en-US" altLang="zh-CN"/>
              <a:t>C</a:t>
            </a:r>
            <a:r>
              <a:rPr lang="zh-CN" altLang="en-US"/>
              <a:t>，则新的 </a:t>
            </a:r>
            <a:r>
              <a:rPr lang="en-US" altLang="zh-CN"/>
              <a:t>T </a:t>
            </a:r>
            <a:r>
              <a:rPr lang="zh-CN" altLang="en-US"/>
              <a:t>就是</a:t>
            </a:r>
            <a:endParaRPr lang="zh-CN" altLang="en-US"/>
          </a:p>
          <a:p>
            <a:r>
              <a:rPr lang="en-US" altLang="zh-CN"/>
              <a:t>T =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AAAAABC</a:t>
            </a:r>
            <a:r>
              <a:rPr lang="en-US" altLang="zh-CN">
                <a:sym typeface="+mn-ea"/>
              </a:rPr>
              <a:t>A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AAAAB</a:t>
            </a:r>
            <a:r>
              <a:rPr lang="en-US" altLang="zh-CN">
                <a:sym typeface="+mn-ea"/>
              </a:rPr>
              <a:t>AA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AAAAABC</a:t>
            </a:r>
            <a:r>
              <a:rPr lang="en-US" altLang="zh-CN">
                <a:sym typeface="+mn-ea"/>
              </a:rPr>
              <a:t>AAAD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AAAAB</a:t>
            </a:r>
            <a:r>
              <a:rPr lang="en-US" altLang="zh-CN">
                <a:sym typeface="+mn-ea"/>
              </a:rPr>
              <a:t>AAAABC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原本                                           ，但是如果在             中插入        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AAAABC</a:t>
            </a:r>
            <a:r>
              <a:rPr lang="en-US" altLang="zh-CN">
                <a:sym typeface="+mn-ea"/>
              </a:rPr>
              <a:t>AAAAABAA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AAAABC</a:t>
            </a:r>
            <a:r>
              <a:rPr lang="en-US" altLang="zh-CN">
                <a:sym typeface="+mn-ea"/>
              </a:rPr>
              <a:t>AAADAAAAB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AAAABC</a:t>
            </a:r>
            <a:endParaRPr lang="en-US" altLang="zh-CN">
              <a:solidFill>
                <a:srgbClr val="FFC000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        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就会变成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如果                               就不会出现这样的问题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190" y="2663825"/>
          <a:ext cx="392430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177165" imgH="241300" progId="Equation.KSEE3">
                  <p:embed/>
                </p:oleObj>
              </mc:Choice>
              <mc:Fallback>
                <p:oleObj name="" r:id="rId1" imgW="177165" imgH="2413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74190" y="2663825"/>
                        <a:ext cx="392430" cy="53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9975" y="2731135"/>
          <a:ext cx="337947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3" imgW="1714500" imgH="241300" progId="Equation.KSEE3">
                  <p:embed/>
                </p:oleObj>
              </mc:Choice>
              <mc:Fallback>
                <p:oleObj name="" r:id="rId3" imgW="1714500" imgH="2413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149975" y="2731135"/>
                        <a:ext cx="3379470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5298" y="4133850"/>
          <a:ext cx="364680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" r:id="rId5" imgW="1917065" imgH="203200" progId="Equation.KSEE3">
                  <p:embed/>
                </p:oleObj>
              </mc:Choice>
              <mc:Fallback>
                <p:oleObj name="" r:id="rId5" imgW="1917065" imgH="2032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45298" y="4133850"/>
                        <a:ext cx="364680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7568" y="4124960"/>
          <a:ext cx="111188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84200" imgH="203200" progId="Equation.KSEE3">
                  <p:embed/>
                </p:oleObj>
              </mc:Choice>
              <mc:Fallback>
                <p:oleObj name="" r:id="rId7" imgW="584200" imgH="2032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207568" y="4124960"/>
                        <a:ext cx="111188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30043" y="4133850"/>
          <a:ext cx="798195" cy="33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419100" imgH="177165" progId="Equation.KSEE3">
                  <p:embed/>
                </p:oleObj>
              </mc:Choice>
              <mc:Fallback>
                <p:oleObj name="" r:id="rId9" imgW="419100" imgH="177165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230043" y="4133850"/>
                        <a:ext cx="798195" cy="33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758" y="5038090"/>
          <a:ext cx="96710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508000" imgH="203200" progId="Equation.KSEE3">
                  <p:embed/>
                </p:oleObj>
              </mc:Choice>
              <mc:Fallback>
                <p:oleObj name="" r:id="rId11" imgW="508000" imgH="2032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7758" y="5038090"/>
                        <a:ext cx="96710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5298" y="5482273"/>
          <a:ext cx="261175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1371600" imgH="241300" progId="Equation.KSEE3">
                  <p:embed/>
                </p:oleObj>
              </mc:Choice>
              <mc:Fallback>
                <p:oleObj name="" r:id="rId13" imgW="1371600" imgH="2413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45298" y="5482273"/>
                        <a:ext cx="2611755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构造过程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如果                               ，直接令                      即可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因为                           必定是             的真子集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否则，我们新建结点     ，结点    不变，继续维护原来的转移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结点     复制一份    的信息，然后在其         集中插入          ，负责维护插入新字符后的状态转移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5458" y="1825308"/>
          <a:ext cx="261175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1371600" imgH="241300" progId="Equation.KSEE3">
                  <p:embed/>
                </p:oleObj>
              </mc:Choice>
              <mc:Fallback>
                <p:oleObj name="" r:id="rId1" imgW="1371600" imgH="2413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55458" y="1825308"/>
                        <a:ext cx="2611755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2443" y="1851978"/>
          <a:ext cx="186245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977900" imgH="203200" progId="Equation.KSEE3">
                  <p:embed/>
                </p:oleObj>
              </mc:Choice>
              <mc:Fallback>
                <p:oleObj name="" r:id="rId3" imgW="977900" imgH="2032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572443" y="1851978"/>
                        <a:ext cx="186245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6568" y="2320608"/>
          <a:ext cx="227393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193800" imgH="203200" progId="Equation.KSEE3">
                  <p:embed/>
                </p:oleObj>
              </mc:Choice>
              <mc:Fallback>
                <p:oleObj name="" r:id="rId5" imgW="1193800" imgH="2032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46568" y="2320608"/>
                        <a:ext cx="227393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2998" y="2311718"/>
          <a:ext cx="111315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84200" imgH="203200" progId="Equation.KSEE3">
                  <p:embed/>
                </p:oleObj>
              </mc:Choice>
              <mc:Fallback>
                <p:oleObj name="" r:id="rId7" imgW="584200" imgH="2032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932998" y="2311718"/>
                        <a:ext cx="111315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2550" y="2793365"/>
          <a:ext cx="44958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203200" imgH="165100" progId="Equation.KSEE3">
                  <p:embed/>
                </p:oleObj>
              </mc:Choice>
              <mc:Fallback>
                <p:oleObj name="" r:id="rId9" imgW="203200" imgH="1651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92550" y="2793365"/>
                        <a:ext cx="44958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4468" y="2766695"/>
          <a:ext cx="28130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27000" imgH="165100" progId="Equation.KSEE3">
                  <p:embed/>
                </p:oleObj>
              </mc:Choice>
              <mc:Fallback>
                <p:oleObj name="" r:id="rId11" imgW="127000" imgH="1651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64468" y="2766695"/>
                        <a:ext cx="28130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6885" y="3246755"/>
          <a:ext cx="44958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203200" imgH="165100" progId="Equation.KSEE3">
                  <p:embed/>
                </p:oleObj>
              </mc:Choice>
              <mc:Fallback>
                <p:oleObj name="" r:id="rId13" imgW="203200" imgH="1651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46885" y="3246755"/>
                        <a:ext cx="44958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7253" y="3237865"/>
          <a:ext cx="28130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4" imgW="127000" imgH="165100" progId="Equation.KSEE3">
                  <p:embed/>
                </p:oleObj>
              </mc:Choice>
              <mc:Fallback>
                <p:oleObj name="" r:id="rId14" imgW="127000" imgH="1651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417253" y="3237865"/>
                        <a:ext cx="28130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6326" y="3215323"/>
          <a:ext cx="75057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393700" imgH="203200" progId="Equation.KSEE3">
                  <p:embed/>
                </p:oleObj>
              </mc:Choice>
              <mc:Fallback>
                <p:oleObj name="" r:id="rId15" imgW="393700" imgH="2032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1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156326" y="3215323"/>
                        <a:ext cx="75057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56259" y="3213418"/>
          <a:ext cx="79946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7" imgW="419100" imgH="177165" progId="Equation.KSEE3">
                  <p:embed/>
                </p:oleObj>
              </mc:Choice>
              <mc:Fallback>
                <p:oleObj name="" r:id="rId17" imgW="419100" imgH="177165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1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56259" y="3213418"/>
                        <a:ext cx="79946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构造过程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接下来就是要考虑自动机上信息的维护</a:t>
            </a:r>
            <a:endParaRPr lang="zh-CN" altLang="en-US"/>
          </a:p>
          <a:p>
            <a:r>
              <a:rPr lang="zh-CN" altLang="en-US"/>
              <a:t>显然</a:t>
            </a:r>
            <a:endParaRPr lang="zh-CN" altLang="en-US"/>
          </a:p>
          <a:p>
            <a:r>
              <a:rPr lang="zh-CN" altLang="en-US"/>
              <a:t>由于                                                               ，所以</a:t>
            </a:r>
            <a:endParaRPr lang="zh-CN" altLang="en-US"/>
          </a:p>
          <a:p>
            <a:r>
              <a:rPr lang="zh-CN" altLang="en-US"/>
              <a:t>对于     的满足                      祖先    ，令                        就行了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5145" y="2271395"/>
          <a:ext cx="7110095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3429000" imgH="241300" progId="Equation.KSEE3">
                  <p:embed/>
                </p:oleObj>
              </mc:Choice>
              <mc:Fallback>
                <p:oleObj name="" r:id="rId1" imgW="3429000" imgH="2413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95145" y="2271395"/>
                        <a:ext cx="7110095" cy="50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825" y="2736850"/>
          <a:ext cx="537210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3" imgW="2844800" imgH="215900" progId="Equation.KSEE3">
                  <p:embed/>
                </p:oleObj>
              </mc:Choice>
              <mc:Fallback>
                <p:oleObj name="" r:id="rId3" imgW="2844800" imgH="215900" progId="Equation.KSEE3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74825" y="2736850"/>
                        <a:ext cx="5372100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25765" y="2753995"/>
          <a:ext cx="353377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" r:id="rId5" imgW="1816100" imgH="203200" progId="Equation.KSEE3">
                  <p:embed/>
                </p:oleObj>
              </mc:Choice>
              <mc:Fallback>
                <p:oleObj name="" r:id="rId5" imgW="1816100" imgH="203200" progId="Equation.KSEE3">
                  <p:embed/>
                  <p:pic>
                    <p:nvPicPr>
                      <p:cNvPr id="0" name="图片 1126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025765" y="2753995"/>
                        <a:ext cx="353377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5785" y="3184525"/>
          <a:ext cx="187007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901700" imgH="203200" progId="Equation.KSEE3">
                  <p:embed/>
                </p:oleObj>
              </mc:Choice>
              <mc:Fallback>
                <p:oleObj name="" r:id="rId7" imgW="901700" imgH="2032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105785" y="3184525"/>
                        <a:ext cx="187007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05145" y="3267393"/>
          <a:ext cx="23812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14300" imgH="139700" progId="Equation.KSEE3">
                  <p:embed/>
                </p:oleObj>
              </mc:Choice>
              <mc:Fallback>
                <p:oleObj name="" r:id="rId9" imgW="114300" imgH="1397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605145" y="3267393"/>
                        <a:ext cx="23812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0378" y="3144521"/>
          <a:ext cx="36957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77165" imgH="241300" progId="Equation.KSEE3">
                  <p:embed/>
                </p:oleObj>
              </mc:Choice>
              <mc:Fallback>
                <p:oleObj name="" r:id="rId11" imgW="177165" imgH="2413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50378" y="3144521"/>
                        <a:ext cx="36957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09068" y="3184525"/>
          <a:ext cx="202819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977900" imgH="203200" progId="Equation.KSEE3">
                  <p:embed/>
                </p:oleObj>
              </mc:Choice>
              <mc:Fallback>
                <p:oleObj name="" r:id="rId13" imgW="977900" imgH="2032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509068" y="3184525"/>
                        <a:ext cx="202819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民意调查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都听懂了吗？</a:t>
            </a:r>
            <a:endParaRPr lang="zh-CN" altLang="en-US"/>
          </a:p>
          <a:p>
            <a:r>
              <a:rPr lang="zh-CN" altLang="en-US">
                <a:sym typeface="+mn-ea"/>
              </a:rPr>
              <a:t>听懂了吗？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懂了吗？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了吗？</a:t>
            </a:r>
            <a:endParaRPr lang="zh-CN" altLang="en-US"/>
          </a:p>
          <a:p>
            <a:r>
              <a:rPr lang="zh-CN" altLang="en-US">
                <a:sym typeface="+mn-ea"/>
              </a:rPr>
              <a:t>吗？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料到了</a:t>
            </a:r>
            <a:r>
              <a:rPr lang="en-US" altLang="zh-CN"/>
              <a:t>.............</a:t>
            </a:r>
            <a:endParaRPr lang="en-US" altLang="zh-CN"/>
          </a:p>
          <a:p>
            <a:r>
              <a:rPr lang="zh-CN" altLang="en-US"/>
              <a:t>所以我准备了接下来的图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 descr="MRMQX@%ULVH`$BX09[5NPX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9545" y="1825625"/>
            <a:ext cx="2465070" cy="2465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图解构造过程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/>
            <a:r>
              <a:rPr lang="zh-CN" altLang="en-US" dirty="0">
                <a:solidFill>
                  <a:schemeClr val="bg1"/>
                </a:solidFill>
                <a:sym typeface="+mn-ea"/>
              </a:rPr>
              <a:t>对于那些出发没有标号为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的边的点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  <a:sym typeface="+mn-ea"/>
              </a:rPr>
              <a:t>我们新建一个结点     表示                  ，然后从    向     连一条标号为    的边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990" y="3248660"/>
            <a:ext cx="4199890" cy="1506220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1040" y="1905318"/>
          <a:ext cx="26479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127000" imgH="139700" progId="Equation.KSEE3">
                  <p:embed/>
                </p:oleObj>
              </mc:Choice>
              <mc:Fallback>
                <p:oleObj name="" r:id="rId2" imgW="127000" imgH="1397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511040" y="1905318"/>
                        <a:ext cx="26479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1705" y="1803083"/>
          <a:ext cx="29146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39700" imgH="228600" progId="Equation.KSEE3">
                  <p:embed/>
                </p:oleObj>
              </mc:Choice>
              <mc:Fallback>
                <p:oleObj name="" r:id="rId4" imgW="139700" imgH="2286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021705" y="1803083"/>
                        <a:ext cx="291465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2673" y="2359343"/>
          <a:ext cx="42418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203200" imgH="165100" progId="Equation.KSEE3">
                  <p:embed/>
                </p:oleObj>
              </mc:Choice>
              <mc:Fallback>
                <p:oleObj name="" r:id="rId8" imgW="203200" imgH="1651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602673" y="2359343"/>
                        <a:ext cx="42418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3438" y="2252346"/>
          <a:ext cx="148463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711200" imgH="228600" progId="Equation.KSEE3">
                  <p:embed/>
                </p:oleObj>
              </mc:Choice>
              <mc:Fallback>
                <p:oleObj name="" r:id="rId10" imgW="711200" imgH="2286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11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2252346"/>
                        <a:ext cx="148463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1240" y="2245043"/>
          <a:ext cx="29146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139700" imgH="228600" progId="Equation.KSEE3">
                  <p:embed/>
                </p:oleObj>
              </mc:Choice>
              <mc:Fallback>
                <p:oleObj name="" r:id="rId12" imgW="139700" imgH="2286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381240" y="2245043"/>
                        <a:ext cx="291465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27988" y="2346643"/>
          <a:ext cx="42418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203200" imgH="165100" progId="Equation.KSEE3">
                  <p:embed/>
                </p:oleObj>
              </mc:Choice>
              <mc:Fallback>
                <p:oleObj name="" r:id="rId13" imgW="203200" imgH="1651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027988" y="2346643"/>
                        <a:ext cx="42418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87635" y="2350453"/>
          <a:ext cx="26479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4" imgW="127000" imgH="139700" progId="Equation.KSEE3">
                  <p:embed/>
                </p:oleObj>
              </mc:Choice>
              <mc:Fallback>
                <p:oleObj name="" r:id="rId14" imgW="127000" imgH="1397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287635" y="2350453"/>
                        <a:ext cx="26479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图解构造过程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6630" y="1760855"/>
            <a:ext cx="7680325" cy="4237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180" y="2375535"/>
            <a:ext cx="6362700" cy="4084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en-US" altLang="zh-CN"/>
              <a:t>Right</a:t>
            </a:r>
            <a:r>
              <a:rPr lang="zh-CN" altLang="en-US"/>
              <a:t>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在很多时候，我们需要用到 Right 集的大小，如何求 Right 集的大小呢？</a:t>
            </a:r>
            <a:endParaRPr lang="zh-CN" altLang="en-US"/>
          </a:p>
          <a:p>
            <a:r>
              <a:rPr lang="zh-CN" altLang="en-US"/>
              <a:t>我们发现构建好的 SAM 是个有向无环图</a:t>
            </a:r>
            <a:endParaRPr lang="zh-CN" altLang="en-US"/>
          </a:p>
          <a:p>
            <a:r>
              <a:rPr lang="zh-CN" altLang="en-US"/>
              <a:t>我们对它进行拓扑排序，parent 树上叶子节点 |Right| 设为1，然后按照拓扑序更新 parent 即可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代码实现：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2496820"/>
            <a:ext cx="6646545" cy="1670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向陈老师致敬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1145" y="1892300"/>
            <a:ext cx="6639560" cy="3745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最长公共子串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给定两个串</a:t>
            </a:r>
            <a:r>
              <a:rPr lang="en-US" altLang="zh-CN"/>
              <a:t>A</a:t>
            </a:r>
            <a:r>
              <a:rPr lang="zh-CN" altLang="zh-CN"/>
              <a:t>、</a:t>
            </a:r>
            <a:r>
              <a:rPr lang="en-US" altLang="zh-CN"/>
              <a:t>B</a:t>
            </a:r>
            <a:r>
              <a:rPr lang="zh-CN" altLang="en-US"/>
              <a:t>，求它们的最长公共子串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6838" y="2694305"/>
          <a:ext cx="16033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" r:id="rId1" imgW="812800" imgH="228600" progId="Equation.KSEE3">
                  <p:embed/>
                </p:oleObj>
              </mc:Choice>
              <mc:Fallback>
                <p:oleObj name="" r:id="rId1" imgW="812800" imgH="228600" progId="Equation.KSEE3">
                  <p:embed/>
                  <p:pic>
                    <p:nvPicPr>
                      <p:cNvPr id="0" name="图片 13313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36838" y="2694305"/>
                        <a:ext cx="160337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最长公共子串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算法一：二分答案</a:t>
            </a:r>
            <a:r>
              <a:rPr lang="en-US" altLang="zh-CN"/>
              <a:t>+Hash</a:t>
            </a:r>
            <a:r>
              <a:rPr lang="zh-CN" altLang="en-US"/>
              <a:t>验证</a:t>
            </a:r>
            <a:r>
              <a:rPr lang="en-US" altLang="zh-CN"/>
              <a:t>       </a:t>
            </a:r>
            <a:r>
              <a:rPr lang="zh-CN" altLang="en-US"/>
              <a:t>时间复杂度：</a:t>
            </a:r>
            <a:endParaRPr lang="zh-CN" altLang="en-US"/>
          </a:p>
          <a:p>
            <a:r>
              <a:rPr lang="zh-CN" altLang="en-US"/>
              <a:t>算法二：后缀数组                         时间复杂度：</a:t>
            </a:r>
            <a:endParaRPr lang="zh-CN" altLang="en-US"/>
          </a:p>
          <a:p>
            <a:r>
              <a:rPr lang="zh-CN" altLang="en-US"/>
              <a:t>算法三：后缀自动机                     时间复杂度：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</a:t>
            </a:r>
            <a:r>
              <a:rPr lang="en-US" altLang="zh-CN"/>
              <a:t>DC3</a:t>
            </a:r>
            <a:r>
              <a:rPr lang="zh-CN" altLang="en-US"/>
              <a:t>后缀数组也能做到线性复杂度，但代码十分复杂</a:t>
            </a:r>
            <a:endParaRPr lang="zh-CN" altLang="en-US"/>
          </a:p>
          <a:p>
            <a:r>
              <a:rPr lang="zh-CN" altLang="en-US"/>
              <a:t>相比之下，</a:t>
            </a:r>
            <a:r>
              <a:rPr lang="en-US" altLang="zh-CN"/>
              <a:t>SAM</a:t>
            </a:r>
            <a:r>
              <a:rPr lang="zh-CN" altLang="en-US"/>
              <a:t>无疑是最优秀的算法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2830" y="1852295"/>
          <a:ext cx="130302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" r:id="rId1" imgW="660400" imgH="203200" progId="Equation.KSEE3">
                  <p:embed/>
                </p:oleObj>
              </mc:Choice>
              <mc:Fallback>
                <p:oleObj name="" r:id="rId1" imgW="660400" imgH="203200" progId="Equation.KSEE3">
                  <p:embed/>
                  <p:pic>
                    <p:nvPicPr>
                      <p:cNvPr id="0" name="图片 13313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402830" y="1852295"/>
                        <a:ext cx="130302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14260" y="2294890"/>
          <a:ext cx="130302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60400" imgH="203200" progId="Equation.KSEE3">
                  <p:embed/>
                </p:oleObj>
              </mc:Choice>
              <mc:Fallback>
                <p:oleObj name="" r:id="rId3" imgW="660400" imgH="203200" progId="Equation.KSEE3">
                  <p:embed/>
                  <p:pic>
                    <p:nvPicPr>
                      <p:cNvPr id="0" name="图片 13313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414260" y="2294890"/>
                        <a:ext cx="130302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23150" y="2764155"/>
          <a:ext cx="67691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342900" imgH="203200" progId="Equation.KSEE3">
                  <p:embed/>
                </p:oleObj>
              </mc:Choice>
              <mc:Fallback>
                <p:oleObj name="" r:id="rId4" imgW="342900" imgH="203200" progId="Equation.KSEE3">
                  <p:embed/>
                  <p:pic>
                    <p:nvPicPr>
                      <p:cNvPr id="0" name="图片 13313"/>
                      <p:cNvPicPr/>
                      <p:nvPr/>
                    </p:nvPicPr>
                    <p:blipFill>
                      <a:blip r:embed="rId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423150" y="2764155"/>
                        <a:ext cx="67691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最长公共子串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后缀自动机做法：</a:t>
            </a:r>
            <a:endParaRPr lang="zh-CN" altLang="en-US"/>
          </a:p>
          <a:p>
            <a:r>
              <a:rPr lang="zh-CN" altLang="en-US"/>
              <a:t>将 </a:t>
            </a:r>
            <a:r>
              <a:rPr lang="en-US" altLang="zh-CN"/>
              <a:t>A </a:t>
            </a:r>
            <a:r>
              <a:rPr lang="zh-CN" altLang="en-US"/>
              <a:t>串建成后缀自动机，在 </a:t>
            </a:r>
            <a:r>
              <a:rPr lang="en-US" altLang="zh-CN"/>
              <a:t>SAM </a:t>
            </a:r>
            <a:r>
              <a:rPr lang="zh-CN" altLang="en-US"/>
              <a:t>上跑 </a:t>
            </a:r>
            <a:r>
              <a:rPr lang="en-US" altLang="zh-CN"/>
              <a:t>B </a:t>
            </a:r>
            <a:r>
              <a:rPr lang="zh-CN" altLang="en-US"/>
              <a:t>串，应用贪心的思想</a:t>
            </a:r>
            <a:endParaRPr lang="zh-CN" altLang="en-US"/>
          </a:p>
          <a:p>
            <a:r>
              <a:rPr lang="zh-CN" altLang="en-US"/>
              <a:t>走转移边相当于移动 </a:t>
            </a:r>
            <a:r>
              <a:rPr lang="en-US" altLang="zh-CN"/>
              <a:t>B </a:t>
            </a:r>
            <a:r>
              <a:rPr lang="zh-CN" altLang="en-US"/>
              <a:t>串匹配的右端点</a:t>
            </a:r>
            <a:endParaRPr lang="zh-CN" altLang="en-US"/>
          </a:p>
          <a:p>
            <a:r>
              <a:rPr lang="zh-CN" altLang="en-US"/>
              <a:t>如果无法继续走下去，就返回 </a:t>
            </a:r>
            <a:r>
              <a:rPr lang="en-US" altLang="zh-CN"/>
              <a:t>parent </a:t>
            </a:r>
            <a:r>
              <a:rPr lang="zh-CN" altLang="en-US"/>
              <a:t>，为什么要返回 </a:t>
            </a:r>
            <a:r>
              <a:rPr lang="en-US" altLang="zh-CN"/>
              <a:t>parent 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因为 </a:t>
            </a:r>
            <a:r>
              <a:rPr lang="en-US" altLang="zh-CN"/>
              <a:t>parent </a:t>
            </a:r>
            <a:r>
              <a:rPr lang="zh-CN" altLang="en-US"/>
              <a:t>对应的 </a:t>
            </a:r>
            <a:r>
              <a:rPr lang="en-US" altLang="zh-CN"/>
              <a:t>Right </a:t>
            </a:r>
            <a:r>
              <a:rPr lang="zh-CN" altLang="en-US"/>
              <a:t>集包含当前结点的 </a:t>
            </a:r>
            <a:r>
              <a:rPr lang="en-US" altLang="zh-CN"/>
              <a:t>Right </a:t>
            </a:r>
            <a:r>
              <a:rPr lang="zh-CN" altLang="en-US"/>
              <a:t>集，而其子串长度小，这相当于移动 </a:t>
            </a:r>
            <a:r>
              <a:rPr lang="en-US" altLang="zh-CN"/>
              <a:t>B </a:t>
            </a:r>
            <a:r>
              <a:rPr lang="zh-CN" altLang="en-US"/>
              <a:t>串匹配的左端点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最长公共子串Ⅱ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给定 </a:t>
            </a:r>
            <a:r>
              <a:rPr lang="en-US" altLang="zh-CN">
                <a:sym typeface="+mn-ea"/>
              </a:rPr>
              <a:t>n </a:t>
            </a:r>
            <a:r>
              <a:rPr lang="zh-CN" altLang="en-US">
                <a:sym typeface="+mn-ea"/>
              </a:rPr>
              <a:t>个串，求它们的最长公共子串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0805" y="2678430"/>
          <a:ext cx="1882775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" r:id="rId1" imgW="977900" imgH="228600" progId="Equation.KSEE3">
                  <p:embed/>
                </p:oleObj>
              </mc:Choice>
              <mc:Fallback>
                <p:oleObj name="" r:id="rId1" imgW="977900" imgH="228600" progId="Equation.KSEE3">
                  <p:embed/>
                  <p:pic>
                    <p:nvPicPr>
                      <p:cNvPr id="0" name="图片 1433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30805" y="2678430"/>
                        <a:ext cx="1882775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最长公共子串Ⅱ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我们选出一个串建 </a:t>
            </a:r>
            <a:r>
              <a:rPr lang="en-US" altLang="zh-CN"/>
              <a:t>SAM </a:t>
            </a:r>
            <a:r>
              <a:rPr lang="zh-CN" altLang="en-US"/>
              <a:t>，然后其他串在 </a:t>
            </a:r>
            <a:r>
              <a:rPr lang="en-US" altLang="zh-CN"/>
              <a:t>SAM </a:t>
            </a:r>
            <a:r>
              <a:rPr lang="zh-CN" altLang="en-US"/>
              <a:t>上跑</a:t>
            </a:r>
            <a:endParaRPr lang="zh-CN" altLang="en-US"/>
          </a:p>
          <a:p>
            <a:r>
              <a:rPr lang="zh-CN" altLang="en-US"/>
              <a:t>对于每个结点记录下和每个串匹配的长度，然后取最小值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注意：如果一个结点匹配上了，其 </a:t>
            </a:r>
            <a:r>
              <a:rPr lang="en-US" altLang="zh-CN"/>
              <a:t>parent </a:t>
            </a:r>
            <a:r>
              <a:rPr lang="zh-CN" altLang="en-US"/>
              <a:t>指针一定能匹配到最长的子串，需要沿着 </a:t>
            </a:r>
            <a:r>
              <a:rPr lang="en-US" altLang="zh-CN"/>
              <a:t>parent </a:t>
            </a:r>
            <a:r>
              <a:rPr lang="zh-CN" altLang="en-US"/>
              <a:t>更新，还是拓扑序实现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最小循环串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给出一个字符串 </a:t>
            </a:r>
            <a:r>
              <a:rPr lang="en-US" altLang="zh-CN"/>
              <a:t>S </a:t>
            </a:r>
            <a:r>
              <a:rPr lang="zh-CN" altLang="en-US"/>
              <a:t>，每次可以将它的第一个字符移到最后面，求这样能得到的字典序最小的字符串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 </a:t>
            </a:r>
            <a:r>
              <a:rPr lang="en-US" altLang="zh-CN"/>
              <a:t>BBAAB </a:t>
            </a:r>
            <a:r>
              <a:rPr lang="zh-CN" altLang="en-US"/>
              <a:t>，最小的就是 </a:t>
            </a:r>
            <a:r>
              <a:rPr lang="en-US" altLang="zh-CN"/>
              <a:t>AABBB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最小循环串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我们把 </a:t>
            </a:r>
            <a:r>
              <a:rPr lang="en-US" altLang="zh-CN"/>
              <a:t>S </a:t>
            </a:r>
            <a:r>
              <a:rPr lang="zh-CN" altLang="en-US"/>
              <a:t>延长一倍为 </a:t>
            </a:r>
            <a:r>
              <a:rPr lang="en-US" altLang="zh-CN"/>
              <a:t>SS </a:t>
            </a:r>
            <a:r>
              <a:rPr lang="zh-CN" altLang="en-US"/>
              <a:t>，把它建成 </a:t>
            </a:r>
            <a:r>
              <a:rPr lang="en-US" altLang="zh-CN"/>
              <a:t>SAM</a:t>
            </a:r>
            <a:endParaRPr lang="en-US" altLang="zh-CN"/>
          </a:p>
          <a:p>
            <a:r>
              <a:rPr lang="zh-CN" altLang="en-US"/>
              <a:t>在 </a:t>
            </a:r>
            <a:r>
              <a:rPr lang="en-US" altLang="zh-CN"/>
              <a:t>SAM </a:t>
            </a:r>
            <a:r>
              <a:rPr lang="zh-CN" altLang="en-US"/>
              <a:t>上每次沿标号最小的边走，走 </a:t>
            </a:r>
            <a:r>
              <a:rPr lang="en-US" altLang="zh-CN"/>
              <a:t>|S| </a:t>
            </a:r>
            <a:r>
              <a:rPr lang="zh-CN" altLang="en-US"/>
              <a:t>步得到的串就是答案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）从 root 开始的任意一条路径都代表一个子串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rgbClr val="FFC000"/>
                </a:solidFill>
              </a:rPr>
              <a:t>（</a:t>
            </a:r>
            <a:r>
              <a:rPr lang="en-US" altLang="zh-CN">
                <a:solidFill>
                  <a:srgbClr val="FFC000"/>
                </a:solidFill>
              </a:rPr>
              <a:t>2</a:t>
            </a:r>
            <a:r>
              <a:rPr lang="zh-CN" altLang="en-US">
                <a:solidFill>
                  <a:srgbClr val="FFC000"/>
                </a:solidFill>
              </a:rPr>
              <a:t>）出现次数向父亲传递，接收串数从儿子获取</a:t>
            </a:r>
            <a:endParaRPr lang="zh-CN" altLang="en-US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后缀树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把一个串所有的后缀建成一棵 </a:t>
            </a:r>
            <a:r>
              <a:rPr lang="en-US" altLang="zh-CN"/>
              <a:t>trie </a:t>
            </a:r>
            <a:r>
              <a:rPr lang="zh-CN" altLang="en-US"/>
              <a:t>树，就是这个串的后缀树</a:t>
            </a:r>
            <a:endParaRPr lang="zh-CN" altLang="en-US"/>
          </a:p>
          <a:p>
            <a:r>
              <a:rPr lang="zh-CN" altLang="en-US"/>
              <a:t>然而这棵 </a:t>
            </a:r>
            <a:r>
              <a:rPr lang="en-US" altLang="zh-CN"/>
              <a:t>trie </a:t>
            </a:r>
            <a:r>
              <a:rPr lang="zh-CN" altLang="en-US"/>
              <a:t>树的时空复杂度都是</a:t>
            </a:r>
            <a:endParaRPr lang="zh-CN" altLang="en-US"/>
          </a:p>
          <a:p>
            <a:r>
              <a:rPr lang="zh-CN" altLang="en-US"/>
              <a:t>我们考虑把边进行压缩，比如说 </a:t>
            </a:r>
            <a:r>
              <a:rPr lang="en-US" altLang="zh-CN"/>
              <a:t>S=bananas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3730" y="2244725"/>
          <a:ext cx="79375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05765" imgH="228600" progId="Equation.KSEE3">
                  <p:embed/>
                </p:oleObj>
              </mc:Choice>
              <mc:Fallback>
                <p:oleObj name="" r:id="rId1" imgW="4057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13730" y="2244725"/>
                        <a:ext cx="793750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279775"/>
            <a:ext cx="2984500" cy="208915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2630" y="3890645"/>
          <a:ext cx="763905" cy="61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90500" imgH="152400" progId="Equation.KSEE3">
                  <p:embed/>
                </p:oleObj>
              </mc:Choice>
              <mc:Fallback>
                <p:oleObj name="" r:id="rId4" imgW="190500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532630" y="3890645"/>
                        <a:ext cx="763905" cy="61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0" y="3275965"/>
            <a:ext cx="3866515" cy="21012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后缀树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如何建立后缀树呢？</a:t>
            </a:r>
            <a:endParaRPr lang="zh-CN" altLang="en-US"/>
          </a:p>
          <a:p>
            <a:r>
              <a:rPr lang="zh-CN" altLang="en-US"/>
              <a:t>其实我们得到的 </a:t>
            </a:r>
            <a:r>
              <a:rPr lang="en-US" altLang="zh-CN"/>
              <a:t>Parent </a:t>
            </a:r>
            <a:r>
              <a:rPr lang="zh-CN" altLang="en-US"/>
              <a:t>树就是其反串的后缀树</a:t>
            </a:r>
            <a:endParaRPr lang="zh-CN" altLang="en-US"/>
          </a:p>
          <a:p>
            <a:r>
              <a:rPr lang="zh-CN" altLang="en-US"/>
              <a:t>在 </a:t>
            </a:r>
            <a:r>
              <a:rPr lang="en-US" altLang="zh-CN"/>
              <a:t>Parent </a:t>
            </a:r>
            <a:r>
              <a:rPr lang="zh-CN" altLang="en-US"/>
              <a:t>树上，父亲一定是儿子的后缀</a:t>
            </a:r>
            <a:endParaRPr lang="zh-CN" altLang="en-US"/>
          </a:p>
          <a:p>
            <a:r>
              <a:rPr lang="zh-CN" altLang="en-US"/>
              <a:t>而在后缀树上，父亲是儿子的前缀</a:t>
            </a:r>
            <a:endParaRPr lang="zh-CN" altLang="en-US"/>
          </a:p>
          <a:p>
            <a:r>
              <a:rPr lang="zh-CN" altLang="en-US"/>
              <a:t>我们记录每个字符插入时在 </a:t>
            </a:r>
            <a:r>
              <a:rPr lang="en-US" altLang="zh-CN"/>
              <a:t>SAM </a:t>
            </a:r>
            <a:r>
              <a:rPr lang="zh-CN" altLang="en-US"/>
              <a:t>中的位置就能求出每条边的字符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从有限状态自动机说起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有限状态自动机，简称自动机，具有识别字符串的功能</a:t>
            </a:r>
            <a:endParaRPr lang="zh-CN" altLang="en-US"/>
          </a:p>
          <a:p>
            <a:r>
              <a:rPr lang="zh-CN" altLang="en-US"/>
              <a:t>若一个自动机 A 能识别字符串 S，则记A(S)=true，否则A(S)=false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后缀数组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我们建好了后缀树</a:t>
            </a:r>
            <a:endParaRPr lang="zh-CN" altLang="en-US"/>
          </a:p>
          <a:p>
            <a:r>
              <a:rPr lang="zh-CN" altLang="en-US"/>
              <a:t>只需要在后缀树上按照字符顺序 </a:t>
            </a:r>
            <a:r>
              <a:rPr lang="en-US" altLang="zh-CN"/>
              <a:t>DFS </a:t>
            </a:r>
            <a:r>
              <a:rPr lang="zh-CN" altLang="en-US"/>
              <a:t>一遍就能求出后缀数组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BZOJ4516  </a:t>
            </a:r>
            <a:r>
              <a:rPr lang="zh-CN" altLang="en-US"/>
              <a:t>生成魔咒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现有一个空串 </a:t>
            </a:r>
            <a:r>
              <a:rPr lang="en-US" altLang="zh-CN"/>
              <a:t>S </a:t>
            </a:r>
            <a:r>
              <a:rPr lang="zh-CN" altLang="en-US"/>
              <a:t>，共 </a:t>
            </a:r>
            <a:r>
              <a:rPr lang="en-US" altLang="zh-CN"/>
              <a:t>n </a:t>
            </a:r>
            <a:r>
              <a:rPr lang="zh-CN" altLang="en-US"/>
              <a:t>次操作</a:t>
            </a:r>
            <a:endParaRPr lang="zh-CN" altLang="en-US"/>
          </a:p>
          <a:p>
            <a:r>
              <a:rPr lang="zh-CN" altLang="en-US"/>
              <a:t>每次操作在 </a:t>
            </a:r>
            <a:r>
              <a:rPr lang="en-US" altLang="zh-CN"/>
              <a:t>S </a:t>
            </a:r>
            <a:r>
              <a:rPr lang="zh-CN" altLang="en-US"/>
              <a:t>末尾添加一个数字 </a:t>
            </a:r>
            <a:r>
              <a:rPr lang="en-US" altLang="zh-CN"/>
              <a:t>x</a:t>
            </a:r>
            <a:endParaRPr lang="zh-CN" altLang="en-US"/>
          </a:p>
          <a:p>
            <a:r>
              <a:rPr lang="zh-CN" altLang="en-US"/>
              <a:t>求每次操作后 </a:t>
            </a:r>
            <a:r>
              <a:rPr lang="en-US" altLang="zh-CN"/>
              <a:t>S </a:t>
            </a:r>
            <a:r>
              <a:rPr lang="zh-CN" altLang="en-US"/>
              <a:t>的本质不同的非空子串个数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9533" y="3622040"/>
          <a:ext cx="212915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" r:id="rId1" imgW="1016000" imgH="203200" progId="Equation.KSEE3">
                  <p:embed/>
                </p:oleObj>
              </mc:Choice>
              <mc:Fallback>
                <p:oleObj name="" r:id="rId1" imgW="1016000" imgH="203200" progId="Equation.KSEE3">
                  <p:embed/>
                  <p:pic>
                    <p:nvPicPr>
                      <p:cNvPr id="0" name="图片 1536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09533" y="3622040"/>
                        <a:ext cx="212915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BZOJ4516  </a:t>
            </a:r>
            <a:r>
              <a:rPr lang="zh-CN" altLang="en-US">
                <a:sym typeface="+mn-ea"/>
              </a:rPr>
              <a:t>生成魔咒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字符集大小为</a:t>
            </a:r>
            <a:r>
              <a:rPr lang="en-US" altLang="zh-CN"/>
              <a:t>1e9.............</a:t>
            </a:r>
            <a:r>
              <a:rPr lang="zh-CN" altLang="en-US"/>
              <a:t>使用 </a:t>
            </a:r>
            <a:r>
              <a:rPr lang="en-US" altLang="zh-CN"/>
              <a:t>map </a:t>
            </a:r>
            <a:r>
              <a:rPr lang="zh-CN" altLang="en-US"/>
              <a:t>吧</a:t>
            </a:r>
            <a:endParaRPr lang="zh-CN" altLang="en-US"/>
          </a:p>
          <a:p>
            <a:r>
              <a:rPr lang="zh-CN" altLang="en-US"/>
              <a:t>统计本质不同的子串个数是SAM的经典应用之一</a:t>
            </a:r>
            <a:endParaRPr lang="zh-CN" altLang="en-US"/>
          </a:p>
          <a:p>
            <a:r>
              <a:rPr lang="zh-CN" altLang="en-US">
                <a:sym typeface="+mn-ea"/>
              </a:rPr>
              <a:t>本质不同的子串个数其实就是</a:t>
            </a:r>
            <a:endParaRPr lang="zh-CN" altLang="en-US">
              <a:sym typeface="+mn-ea"/>
            </a:endParaRPr>
          </a:p>
          <a:p>
            <a:r>
              <a:rPr lang="zh-CN" altLang="en-US"/>
              <a:t>所以我们新建结点 </a:t>
            </a:r>
            <a:r>
              <a:rPr lang="en-US" altLang="zh-CN"/>
              <a:t>np </a:t>
            </a:r>
            <a:r>
              <a:rPr lang="zh-CN" altLang="en-US"/>
              <a:t>时统计它的答案即可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思考一个问题：</a:t>
            </a:r>
            <a:r>
              <a:rPr lang="en-US" altLang="zh-CN"/>
              <a:t>q </a:t>
            </a:r>
            <a:r>
              <a:rPr lang="zh-CN" altLang="en-US"/>
              <a:t>结点的变化与 </a:t>
            </a:r>
            <a:r>
              <a:rPr lang="en-US" altLang="zh-CN"/>
              <a:t>nq </a:t>
            </a:r>
            <a:r>
              <a:rPr lang="zh-CN" altLang="en-US"/>
              <a:t>结点的建立会影响答案吗？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1435" y="2718435"/>
          <a:ext cx="2597785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" r:id="rId1" imgW="1447800" imgH="254000" progId="Equation.KSEE3">
                  <p:embed/>
                </p:oleObj>
              </mc:Choice>
              <mc:Fallback>
                <p:oleObj name="" r:id="rId1" imgW="1447800" imgH="254000" progId="Equation.KSEE3">
                  <p:embed/>
                  <p:pic>
                    <p:nvPicPr>
                      <p:cNvPr id="0" name="图片 1638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31435" y="2718435"/>
                        <a:ext cx="2597785" cy="45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BZOJ4516  </a:t>
            </a:r>
            <a:r>
              <a:rPr lang="zh-CN" altLang="en-US">
                <a:sym typeface="+mn-ea"/>
              </a:rPr>
              <a:t>生成魔咒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9251315" cy="4234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92D050"/>
                </a:solidFill>
              </a:rPr>
              <a:t>【</a:t>
            </a:r>
            <a:r>
              <a:rPr lang="en-US" altLang="zh-CN">
                <a:solidFill>
                  <a:srgbClr val="92D050"/>
                </a:solidFill>
              </a:rPr>
              <a:t>BZOJ</a:t>
            </a:r>
            <a:r>
              <a:rPr lang="zh-CN" altLang="en-US">
                <a:solidFill>
                  <a:srgbClr val="92D050"/>
                </a:solidFill>
              </a:rPr>
              <a:t>4327】玄武密码（经典题）</a:t>
            </a:r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【</a:t>
            </a:r>
            <a:r>
              <a:rPr lang="en-US" altLang="zh-CN">
                <a:solidFill>
                  <a:srgbClr val="92D050"/>
                </a:solidFill>
              </a:rPr>
              <a:t>BZOJ</a:t>
            </a:r>
            <a:r>
              <a:rPr lang="zh-CN" altLang="en-US">
                <a:solidFill>
                  <a:srgbClr val="92D050"/>
                </a:solidFill>
              </a:rPr>
              <a:t>3998】弦论（经典题）</a:t>
            </a:r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BZOJ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4566】找相同字符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【BZOJ3238】差异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【51nod1469】淋漓尽致子串</a:t>
            </a:r>
            <a:endParaRPr lang="en-US" altLang="zh-CN"/>
          </a:p>
          <a:p>
            <a:r>
              <a:rPr lang="zh-CN" altLang="en-US">
                <a:solidFill>
                  <a:srgbClr val="E044EE"/>
                </a:solidFill>
              </a:rPr>
              <a:t>【</a:t>
            </a:r>
            <a:r>
              <a:rPr lang="en-US" altLang="zh-CN">
                <a:solidFill>
                  <a:srgbClr val="E044EE"/>
                </a:solidFill>
              </a:rPr>
              <a:t>BZOJ4199</a:t>
            </a:r>
            <a:r>
              <a:rPr lang="zh-CN" altLang="en-US">
                <a:solidFill>
                  <a:srgbClr val="E044EE"/>
                </a:solidFill>
              </a:rPr>
              <a:t>】品酒大会（配合后缀树）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【</a:t>
            </a:r>
            <a:r>
              <a:rPr lang="en-US" altLang="zh-CN">
                <a:solidFill>
                  <a:srgbClr val="FFC000"/>
                </a:solidFill>
              </a:rPr>
              <a:t>BZOJ2555</a:t>
            </a:r>
            <a:r>
              <a:rPr lang="zh-CN" altLang="en-US">
                <a:solidFill>
                  <a:srgbClr val="FFC000"/>
                </a:solidFill>
              </a:rPr>
              <a:t>】SubString（配合</a:t>
            </a:r>
            <a:r>
              <a:rPr lang="en-US" altLang="zh-CN">
                <a:solidFill>
                  <a:srgbClr val="FFC000"/>
                </a:solidFill>
              </a:rPr>
              <a:t>LCT</a:t>
            </a:r>
            <a:r>
              <a:rPr lang="zh-CN" altLang="en-US">
                <a:solidFill>
                  <a:srgbClr val="FFC000"/>
                </a:solidFill>
              </a:rPr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言射言射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自动机的组成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自动机一般由五部分组成：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根据定义，我们知道自动机 A 能识别的字符串 S 必定满足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2360" y="2356485"/>
          <a:ext cx="9986645" cy="236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991100" imgH="1181100" progId="Equation.KSEE3">
                  <p:embed/>
                </p:oleObj>
              </mc:Choice>
              <mc:Fallback>
                <p:oleObj name="" r:id="rId1" imgW="4991100" imgH="1181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2360" y="2356485"/>
                        <a:ext cx="9986645" cy="236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14765" y="5010150"/>
          <a:ext cx="256603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31265" imgH="203200" progId="Equation.KSEE3">
                  <p:embed/>
                </p:oleObj>
              </mc:Choice>
              <mc:Fallback>
                <p:oleObj name="" r:id="rId3" imgW="12312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914765" y="5010150"/>
                        <a:ext cx="2566035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朴素状态后缀自动机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25845" cy="4351655"/>
          </a:xfrm>
        </p:spPr>
        <p:txBody>
          <a:bodyPr>
            <a:normAutofit lnSpcReduction="10000"/>
          </a:bodyPr>
          <a:p>
            <a:r>
              <a:rPr lang="zh-CN" altLang="en-US"/>
              <a:t>后缀自动机能识别一个字符串的所有后缀  </a:t>
            </a:r>
            <a:endParaRPr lang="zh-CN" altLang="en-US"/>
          </a:p>
          <a:p>
            <a:r>
              <a:rPr lang="zh-CN" altLang="en-US"/>
              <a:t>考虑字符串aabbabd，我们可以将该字符串的所有后缀插入一个Trie树中，如右图：</a:t>
            </a:r>
            <a:endParaRPr lang="zh-CN" altLang="en-US"/>
          </a:p>
          <a:p>
            <a:r>
              <a:rPr lang="zh-CN" altLang="en-US"/>
              <a:t>初始状态就是根</a:t>
            </a:r>
            <a:endParaRPr lang="zh-CN" altLang="en-US"/>
          </a:p>
          <a:p>
            <a:r>
              <a:rPr lang="zh-CN" altLang="en-US"/>
              <a:t>状态转移函数就是这颗树的边</a:t>
            </a:r>
            <a:endParaRPr lang="zh-CN" altLang="en-US"/>
          </a:p>
          <a:p>
            <a:r>
              <a:rPr lang="zh-CN" altLang="en-US"/>
              <a:t>结束状态集合就是所有的叶子</a:t>
            </a:r>
            <a:endParaRPr lang="zh-CN" altLang="en-US"/>
          </a:p>
          <a:p>
            <a:r>
              <a:rPr lang="zh-CN" altLang="en-US"/>
              <a:t>这样我们就得到了一个 S 的朴素状态后缀自动机</a:t>
            </a:r>
            <a:endParaRPr lang="zh-CN" altLang="en-US"/>
          </a:p>
          <a:p>
            <a:r>
              <a:rPr lang="zh-CN" altLang="en-US"/>
              <a:t>我们发现它的节点数和边数都是        的，时间和空间上都不够优秀，考虑优化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6275" y="1730375"/>
            <a:ext cx="4340860" cy="416306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1790" y="4900930"/>
          <a:ext cx="68262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" imgW="405765" imgH="228600" progId="Equation.KSEE3">
                  <p:embed/>
                </p:oleObj>
              </mc:Choice>
              <mc:Fallback>
                <p:oleObj name="" r:id="rId2" imgW="405765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431790" y="4900930"/>
                        <a:ext cx="68262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Right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我们引入</a:t>
            </a:r>
            <a:r>
              <a:rPr lang="en-US" altLang="zh-CN"/>
              <a:t>Right</a:t>
            </a:r>
            <a:r>
              <a:rPr lang="zh-CN" altLang="en-US"/>
              <a:t>集合的概念</a:t>
            </a:r>
            <a:endParaRPr lang="zh-CN" altLang="en-US"/>
          </a:p>
          <a:p>
            <a:r>
              <a:rPr lang="zh-CN" altLang="en-US"/>
              <a:t>设子串 </a:t>
            </a:r>
            <a:r>
              <a:rPr lang="en-US" altLang="zh-CN"/>
              <a:t>x </a:t>
            </a:r>
            <a:r>
              <a:rPr lang="zh-CN" altLang="en-US"/>
              <a:t>在母串 </a:t>
            </a:r>
            <a:r>
              <a:rPr lang="en-US" altLang="zh-CN"/>
              <a:t>S </a:t>
            </a:r>
            <a:r>
              <a:rPr lang="zh-CN" altLang="en-US"/>
              <a:t>的                                  位置出现</a:t>
            </a:r>
            <a:endParaRPr lang="zh-CN" altLang="en-US"/>
          </a:p>
          <a:p>
            <a:r>
              <a:rPr lang="zh-CN" altLang="en-US"/>
              <a:t>那么</a:t>
            </a:r>
            <a:endParaRPr lang="zh-CN" altLang="en-US"/>
          </a:p>
          <a:p>
            <a:r>
              <a:rPr lang="zh-CN" altLang="en-US"/>
              <a:t>例如 S=AB</a:t>
            </a:r>
            <a:r>
              <a:rPr lang="zh-CN" altLang="en-US">
                <a:solidFill>
                  <a:srgbClr val="FF0000"/>
                </a:solidFill>
              </a:rPr>
              <a:t>BBABBA</a:t>
            </a:r>
            <a:r>
              <a:rPr lang="zh-CN" altLang="en-US"/>
              <a:t>BBB</a:t>
            </a:r>
            <a:r>
              <a:rPr lang="zh-CN" altLang="en-US">
                <a:solidFill>
                  <a:srgbClr val="FF0000"/>
                </a:solidFill>
              </a:rPr>
              <a:t>BBA</a:t>
            </a:r>
            <a:r>
              <a:rPr lang="zh-CN" altLang="en-US"/>
              <a:t> ,x=BBA</a:t>
            </a:r>
            <a:endParaRPr lang="zh-CN" altLang="en-US"/>
          </a:p>
          <a:p>
            <a:r>
              <a:rPr lang="zh-CN" altLang="en-US"/>
              <a:t>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在后缀自动机上，一个状态的 </a:t>
            </a:r>
            <a:r>
              <a:rPr lang="en-US" altLang="zh-CN"/>
              <a:t>Right </a:t>
            </a:r>
            <a:r>
              <a:rPr lang="zh-CN" altLang="en-US"/>
              <a:t>集就是该状态所代表字符串在母串中出现位置右端点的集合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553" y="2258695"/>
          <a:ext cx="278384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09700" imgH="228600" progId="Equation.KSEE3">
                  <p:embed/>
                </p:oleObj>
              </mc:Choice>
              <mc:Fallback>
                <p:oleObj name="" r:id="rId1" imgW="1409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039553" y="2258695"/>
                        <a:ext cx="278384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6090" y="2740025"/>
          <a:ext cx="281686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459865" imgH="228600" progId="Equation.KSEE3">
                  <p:embed/>
                </p:oleObj>
              </mc:Choice>
              <mc:Fallback>
                <p:oleObj name="" r:id="rId3" imgW="14598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36090" y="2740025"/>
                        <a:ext cx="281686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0815" y="3668713"/>
          <a:ext cx="230378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193800" imgH="203200" progId="Equation.KSEE3">
                  <p:embed/>
                </p:oleObj>
              </mc:Choice>
              <mc:Fallback>
                <p:oleObj name="" r:id="rId5" imgW="1193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40815" y="3668713"/>
                        <a:ext cx="2303780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最简状态后缀自动机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一个状态 G 能识别字符串 x ，当且仅当 Gx 是 S 的后缀</a:t>
            </a:r>
            <a:endParaRPr lang="zh-CN" altLang="en-US"/>
          </a:p>
          <a:p>
            <a:r>
              <a:rPr lang="zh-CN" altLang="en-US">
                <a:solidFill>
                  <a:srgbClr val="FFFF00"/>
                </a:solidFill>
              </a:rPr>
              <a:t>一个状态可以识别的字符串的集合只有该状态的Right集合决定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 </a:t>
            </a:r>
            <a:r>
              <a:rPr lang="zh-CN" altLang="en-US">
                <a:sym typeface="+mn-ea"/>
              </a:rPr>
              <a:t>S=AB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BBABBA</a:t>
            </a:r>
            <a:r>
              <a:rPr lang="zh-CN" altLang="en-US">
                <a:sym typeface="+mn-ea"/>
              </a:rPr>
              <a:t>BBB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BBA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BBA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能识别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BBA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BBB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BBA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BBB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BBA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、空串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BA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能识别的串也是一样的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对于两个子串      ，如果                               ，则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所以我们可以把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Right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集合相同的状态压缩为一个状态</a:t>
            </a:r>
            <a:endParaRPr lang="zh-CN" altLang="en-US">
              <a:solidFill>
                <a:srgbClr val="FFC000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我们把压缩后的自动机称为最简状态后缀自动机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7325" y="2755265"/>
          <a:ext cx="443992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184400" imgH="203200" progId="Equation.KSEE3">
                  <p:embed/>
                </p:oleObj>
              </mc:Choice>
              <mc:Fallback>
                <p:oleObj name="" r:id="rId1" imgW="2184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267325" y="2755265"/>
                        <a:ext cx="4439920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0850" y="4103370"/>
          <a:ext cx="53086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54000" imgH="203200" progId="Equation.KSEE3">
                  <p:embed/>
                </p:oleObj>
              </mc:Choice>
              <mc:Fallback>
                <p:oleObj name="" r:id="rId3" imgW="2540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90850" y="4103370"/>
                        <a:ext cx="53086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0228" y="4103370"/>
          <a:ext cx="262826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257300" imgH="203200" progId="Equation.KSEE3">
                  <p:embed/>
                </p:oleObj>
              </mc:Choice>
              <mc:Fallback>
                <p:oleObj name="" r:id="rId5" imgW="12573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360228" y="4103370"/>
                        <a:ext cx="262826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3176" y="4094480"/>
          <a:ext cx="36106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727200" imgH="203200" progId="Equation.KSEE3">
                  <p:embed/>
                </p:oleObj>
              </mc:Choice>
              <mc:Fallback>
                <p:oleObj name="" r:id="rId7" imgW="1727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623176" y="4094480"/>
                        <a:ext cx="36106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子串的确定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假设我们已经得到了所有状态的 </a:t>
            </a:r>
            <a:r>
              <a:rPr lang="en-US" altLang="zh-CN"/>
              <a:t>Right </a:t>
            </a:r>
            <a:r>
              <a:rPr lang="zh-CN" altLang="en-US"/>
              <a:t>集合，那么只需要给定一个长度 </a:t>
            </a:r>
            <a:r>
              <a:rPr lang="en-US" altLang="zh-CN"/>
              <a:t>len</a:t>
            </a:r>
            <a:r>
              <a:rPr lang="zh-CN" altLang="en-US"/>
              <a:t>就可以确定子串了</a:t>
            </a:r>
            <a:endParaRPr lang="zh-CN" altLang="en-US"/>
          </a:p>
          <a:p>
            <a:r>
              <a:rPr lang="zh-CN" altLang="en-US"/>
              <a:t>例如：</a:t>
            </a:r>
            <a:r>
              <a:rPr lang="zh-CN" altLang="en-US">
                <a:sym typeface="+mn-ea"/>
              </a:rPr>
              <a:t>S=AB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BBABBA</a:t>
            </a:r>
            <a:r>
              <a:rPr lang="zh-CN" altLang="en-US">
                <a:sym typeface="+mn-ea"/>
              </a:rPr>
              <a:t>BBB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BBA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，以及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那么符合条件的子串就是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BBA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，对应的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len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等于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可以看出所有的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len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组成了一个连续区间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记区间做端点为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Min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，右端点为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Max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            表示的意义是：这个串如果更长的话，right(x) 中的某些位置就无法和串匹配了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            表示的意义是：这个串如果更短的话，某些不属于 right(x) 的位置也能和串匹配了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93473" y="2527935"/>
          <a:ext cx="2143125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54100" imgH="203200" progId="Equation.KSEE3">
                  <p:embed/>
                </p:oleObj>
              </mc:Choice>
              <mc:Fallback>
                <p:oleObj name="" r:id="rId1" imgW="1054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193473" y="2527935"/>
                        <a:ext cx="2143125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5538" y="4178618"/>
          <a:ext cx="103441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08000" imgH="203200" progId="Equation.KSEE3">
                  <p:embed/>
                </p:oleObj>
              </mc:Choice>
              <mc:Fallback>
                <p:oleObj name="" r:id="rId5" imgW="508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5538" y="4178618"/>
                        <a:ext cx="1034415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8400" y="4869498"/>
          <a:ext cx="982980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482600" imgH="203200" progId="Equation.KSEE3">
                  <p:embed/>
                </p:oleObj>
              </mc:Choice>
              <mc:Fallback>
                <p:oleObj name="" r:id="rId7" imgW="482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68400" y="4869498"/>
                        <a:ext cx="982980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TEMPLATE_THUMBS_INDEX" val="1、2、12、14、10、11、13、20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TEMPLATE_THUMBS_INDEX" val="1、2、12、14、10、11、13、20、"/>
  <p:tag name="KSO_WM_SLIDE_TYPE" val="title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2_Office 主题​​">
  <a:themeElements>
    <a:clrScheme name="自定义 6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fdkfyk5l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4319</Words>
  <Application>WPS 演示</Application>
  <PresentationFormat>宽屏</PresentationFormat>
  <Paragraphs>319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88</vt:i4>
      </vt:variant>
      <vt:variant>
        <vt:lpstr>幻灯片标题</vt:lpstr>
      </vt:variant>
      <vt:variant>
        <vt:i4>45</vt:i4>
      </vt:variant>
    </vt:vector>
  </HeadingPairs>
  <TitlesOfParts>
    <vt:vector size="14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2_Office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后缀自动机</vt:lpstr>
      <vt:lpstr>目录</vt:lpstr>
      <vt:lpstr>向陈老师致敬</vt:lpstr>
      <vt:lpstr>从有限状态自动机说起</vt:lpstr>
      <vt:lpstr>自动机的组成</vt:lpstr>
      <vt:lpstr>朴素状态后缀自动机</vt:lpstr>
      <vt:lpstr>Right集合</vt:lpstr>
      <vt:lpstr>最简状态后缀自动机</vt:lpstr>
      <vt:lpstr>子串的确定</vt:lpstr>
      <vt:lpstr>线性复杂度的证明</vt:lpstr>
      <vt:lpstr>Parent树</vt:lpstr>
      <vt:lpstr>Parent树</vt:lpstr>
      <vt:lpstr>线性复杂度的证明</vt:lpstr>
      <vt:lpstr>性质与结论</vt:lpstr>
      <vt:lpstr>性质与结论</vt:lpstr>
      <vt:lpstr>性质与结论</vt:lpstr>
      <vt:lpstr>状态的转移</vt:lpstr>
      <vt:lpstr>构造过程</vt:lpstr>
      <vt:lpstr>构造过程</vt:lpstr>
      <vt:lpstr>构造过程</vt:lpstr>
      <vt:lpstr>问题出在何处</vt:lpstr>
      <vt:lpstr>构造过程</vt:lpstr>
      <vt:lpstr>构造过程</vt:lpstr>
      <vt:lpstr>民意调查</vt:lpstr>
      <vt:lpstr>图解构造过程</vt:lpstr>
      <vt:lpstr>图解构造过程</vt:lpstr>
      <vt:lpstr>代码实现</vt:lpstr>
      <vt:lpstr>求Right集</vt:lpstr>
      <vt:lpstr>代码实现</vt:lpstr>
      <vt:lpstr>最长公共子串</vt:lpstr>
      <vt:lpstr>最长公共子串</vt:lpstr>
      <vt:lpstr>最长公共子串</vt:lpstr>
      <vt:lpstr>最长公共子串Ⅱ</vt:lpstr>
      <vt:lpstr>最长公共子串Ⅱ</vt:lpstr>
      <vt:lpstr>最小循环串</vt:lpstr>
      <vt:lpstr>最小循环串</vt:lpstr>
      <vt:lpstr>一些总结</vt:lpstr>
      <vt:lpstr>后缀树与后缀数组</vt:lpstr>
      <vt:lpstr>PowerPoint 演示文稿</vt:lpstr>
      <vt:lpstr>PowerPoint 演示文稿</vt:lpstr>
      <vt:lpstr>BZOJ4516  生成魔咒</vt:lpstr>
      <vt:lpstr>BZOJ4516  生成魔咒</vt:lpstr>
      <vt:lpstr>BZOJ4516  生成魔咒</vt:lpstr>
      <vt:lpstr>练习题目</vt:lpstr>
      <vt:lpstr>言射言射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chty_syq</dc:creator>
  <cp:lastModifiedBy>人不作枉少年</cp:lastModifiedBy>
  <cp:revision>140</cp:revision>
  <dcterms:created xsi:type="dcterms:W3CDTF">2018-07-06T02:57:00Z</dcterms:created>
  <dcterms:modified xsi:type="dcterms:W3CDTF">2018-07-15T01:44:15Z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