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sldIdLst>
    <p:sldId id="256" r:id="rId3"/>
    <p:sldId id="349" r:id="rId4"/>
    <p:sldId id="258" r:id="rId5"/>
    <p:sldId id="259" r:id="rId6"/>
    <p:sldId id="262" r:id="rId7"/>
    <p:sldId id="263" r:id="rId8"/>
    <p:sldId id="264" r:id="rId9"/>
    <p:sldId id="265" r:id="rId10"/>
    <p:sldId id="266" r:id="rId11"/>
    <p:sldId id="267" r:id="rId12"/>
    <p:sldId id="268" r:id="rId13"/>
    <p:sldId id="269" r:id="rId14"/>
    <p:sldId id="270" r:id="rId15"/>
    <p:sldId id="271" r:id="rId16"/>
    <p:sldId id="274" r:id="rId17"/>
    <p:sldId id="275" r:id="rId18"/>
    <p:sldId id="272" r:id="rId19"/>
    <p:sldId id="273" r:id="rId20"/>
    <p:sldId id="278" r:id="rId21"/>
    <p:sldId id="277" r:id="rId22"/>
    <p:sldId id="281" r:id="rId23"/>
    <p:sldId id="283" r:id="rId24"/>
    <p:sldId id="284" r:id="rId25"/>
    <p:sldId id="285" r:id="rId26"/>
    <p:sldId id="286" r:id="rId27"/>
    <p:sldId id="293" r:id="rId28"/>
    <p:sldId id="294" r:id="rId29"/>
    <p:sldId id="295" r:id="rId30"/>
    <p:sldId id="296" r:id="rId31"/>
    <p:sldId id="287" r:id="rId32"/>
    <p:sldId id="288" r:id="rId33"/>
    <p:sldId id="290" r:id="rId34"/>
    <p:sldId id="289" r:id="rId35"/>
    <p:sldId id="291" r:id="rId36"/>
    <p:sldId id="297" r:id="rId37"/>
    <p:sldId id="298" r:id="rId38"/>
    <p:sldId id="299" r:id="rId39"/>
    <p:sldId id="300" r:id="rId40"/>
    <p:sldId id="301" r:id="rId41"/>
    <p:sldId id="302" r:id="rId42"/>
    <p:sldId id="303" r:id="rId43"/>
    <p:sldId id="304" r:id="rId44"/>
    <p:sldId id="306" r:id="rId45"/>
    <p:sldId id="307" r:id="rId46"/>
    <p:sldId id="308" r:id="rId47"/>
    <p:sldId id="309" r:id="rId48"/>
    <p:sldId id="310" r:id="rId49"/>
    <p:sldId id="311" r:id="rId50"/>
    <p:sldId id="330" r:id="rId51"/>
    <p:sldId id="331" r:id="rId52"/>
    <p:sldId id="332" r:id="rId53"/>
    <p:sldId id="314" r:id="rId54"/>
    <p:sldId id="315" r:id="rId55"/>
    <p:sldId id="260" r:id="rId56"/>
    <p:sldId id="316" r:id="rId57"/>
    <p:sldId id="325" r:id="rId58"/>
    <p:sldId id="319" r:id="rId59"/>
    <p:sldId id="333" r:id="rId60"/>
    <p:sldId id="334" r:id="rId61"/>
    <p:sldId id="335" r:id="rId62"/>
    <p:sldId id="336" r:id="rId63"/>
    <p:sldId id="337" r:id="rId64"/>
    <p:sldId id="338" r:id="rId65"/>
    <p:sldId id="344" r:id="rId66"/>
    <p:sldId id="345" r:id="rId67"/>
    <p:sldId id="346" r:id="rId68"/>
    <p:sldId id="347"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54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notesMaster" Target="notesMasters/notesMaster1.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image" Target="../media/image33.wmf"/><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6" Type="http://schemas.openxmlformats.org/officeDocument/2006/relationships/image" Target="../media/image41.wmf"/><Relationship Id="rId15" Type="http://schemas.openxmlformats.org/officeDocument/2006/relationships/image" Target="../media/image40.wmf"/><Relationship Id="rId14" Type="http://schemas.openxmlformats.org/officeDocument/2006/relationships/image" Target="../media/image39.wmf"/><Relationship Id="rId13" Type="http://schemas.openxmlformats.org/officeDocument/2006/relationships/image" Target="../media/image38.wmf"/><Relationship Id="rId12" Type="http://schemas.openxmlformats.org/officeDocument/2006/relationships/image" Target="../media/image37.wmf"/><Relationship Id="rId11" Type="http://schemas.openxmlformats.org/officeDocument/2006/relationships/image" Target="../media/image36.wmf"/><Relationship Id="rId10" Type="http://schemas.openxmlformats.org/officeDocument/2006/relationships/image" Target="../media/image35.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4.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36" name="图片 35"/>
          <p:cNvPicPr>
            <a:picLocks noChangeAspect="1"/>
          </p:cNvPicPr>
          <p:nvPr/>
        </p:nvPicPr>
        <p:blipFill rotWithShape="1">
          <a:blip r:embed="rId3">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19" name="PA_椭圆 31"/>
          <p:cNvSpPr/>
          <p:nvPr>
            <p:custDataLst>
              <p:tags r:id="rId4"/>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3" y="2784415"/>
            <a:ext cx="5647757" cy="1909763"/>
          </a:xfrm>
        </p:spPr>
        <p:txBody>
          <a:bodyPr anchor="ctr">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0000">
                                          <p:cBhvr additive="base">
                                            <p:cTn id="7" dur="500" fill="hold"/>
                                            <p:tgtEl>
                                              <p:spTgt spid="1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7"/>
            <a:ext cx="10515600" cy="1192211"/>
          </a:xfrm>
        </p:spPr>
        <p:txBody>
          <a:bodyPr anchor="t">
            <a:normAutofit/>
          </a:bodyPr>
          <a:lstStyle>
            <a:lvl1pPr algn="ctr">
              <a:defRPr sz="48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8200" y="2552701"/>
            <a:ext cx="10515600" cy="1781176"/>
          </a:xfrm>
        </p:spPr>
        <p:txBody>
          <a:bodyPr anchor="ctr">
            <a:normAutofit/>
          </a:bodyPr>
          <a:lstStyle>
            <a:lvl1pPr marL="0" indent="0" algn="ctr">
              <a:buNone/>
              <a:defRPr sz="9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ormAutofit/>
          </a:bodyPr>
          <a:lstStyle>
            <a:lvl1pPr algn="r">
              <a:defRPr sz="9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tags" Target="../tags/tag2.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wmf"/><Relationship Id="rId7" Type="http://schemas.openxmlformats.org/officeDocument/2006/relationships/oleObject" Target="../embeddings/oleObject13.bin"/><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image" Target="../media/image15.wmf"/><Relationship Id="rId3" Type="http://schemas.openxmlformats.org/officeDocument/2006/relationships/oleObject" Target="../embeddings/oleObject10.bin"/><Relationship Id="rId2" Type="http://schemas.openxmlformats.org/officeDocument/2006/relationships/image" Target="../media/image14.wmf"/><Relationship Id="rId12" Type="http://schemas.openxmlformats.org/officeDocument/2006/relationships/vmlDrawing" Target="../drawings/vmlDrawing4.vml"/><Relationship Id="rId11" Type="http://schemas.openxmlformats.org/officeDocument/2006/relationships/slideLayout" Target="../slideLayouts/slideLayout2.xml"/><Relationship Id="rId10" Type="http://schemas.openxmlformats.org/officeDocument/2006/relationships/tags" Target="../tags/tag16.xml"/><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image" Target="../media/image20.wmf"/><Relationship Id="rId7" Type="http://schemas.openxmlformats.org/officeDocument/2006/relationships/oleObject" Target="../embeddings/oleObject17.bin"/><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4.wmf"/><Relationship Id="rId3" Type="http://schemas.openxmlformats.org/officeDocument/2006/relationships/oleObject" Target="../embeddings/oleObject15.bin"/><Relationship Id="rId2" Type="http://schemas.openxmlformats.org/officeDocument/2006/relationships/image" Target="../media/image18.wmf"/><Relationship Id="rId11" Type="http://schemas.openxmlformats.org/officeDocument/2006/relationships/vmlDrawing" Target="../drawings/vmlDrawing5.vml"/><Relationship Id="rId10" Type="http://schemas.openxmlformats.org/officeDocument/2006/relationships/slideLayout" Target="../slideLayouts/slideLayout2.xml"/><Relationship Id="rId1"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xml"/><Relationship Id="rId7" Type="http://schemas.openxmlformats.org/officeDocument/2006/relationships/tags" Target="../tags/tag18.x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 Id="rId3" Type="http://schemas.openxmlformats.org/officeDocument/2006/relationships/oleObject" Target="../embeddings/oleObject19.bin"/><Relationship Id="rId2" Type="http://schemas.openxmlformats.org/officeDocument/2006/relationships/image" Target="../media/image14.wmf"/><Relationship Id="rId1"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image" Target="../media/image23.wmf"/><Relationship Id="rId1"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image" Target="../media/image24.wmf"/><Relationship Id="rId1"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image" Target="../media/image25.wmf"/><Relationship Id="rId1"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29.wmf"/><Relationship Id="rId7" Type="http://schemas.openxmlformats.org/officeDocument/2006/relationships/oleObject" Target="../embeddings/oleObject27.bin"/><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27.wmf"/><Relationship Id="rId39" Type="http://schemas.openxmlformats.org/officeDocument/2006/relationships/vmlDrawing" Target="../drawings/vmlDrawing10.vml"/><Relationship Id="rId38" Type="http://schemas.openxmlformats.org/officeDocument/2006/relationships/slideLayout" Target="../slideLayouts/slideLayout2.xml"/><Relationship Id="rId37" Type="http://schemas.openxmlformats.org/officeDocument/2006/relationships/tags" Target="../tags/tag24.xml"/><Relationship Id="rId36" Type="http://schemas.openxmlformats.org/officeDocument/2006/relationships/image" Target="../media/image41.wmf"/><Relationship Id="rId35" Type="http://schemas.openxmlformats.org/officeDocument/2006/relationships/oleObject" Target="../embeddings/oleObject43.bin"/><Relationship Id="rId34" Type="http://schemas.openxmlformats.org/officeDocument/2006/relationships/image" Target="../media/image40.wmf"/><Relationship Id="rId33" Type="http://schemas.openxmlformats.org/officeDocument/2006/relationships/oleObject" Target="../embeddings/oleObject42.bin"/><Relationship Id="rId32" Type="http://schemas.openxmlformats.org/officeDocument/2006/relationships/image" Target="../media/image39.wmf"/><Relationship Id="rId31" Type="http://schemas.openxmlformats.org/officeDocument/2006/relationships/oleObject" Target="../embeddings/oleObject41.bin"/><Relationship Id="rId30" Type="http://schemas.openxmlformats.org/officeDocument/2006/relationships/oleObject" Target="../embeddings/oleObject40.bin"/><Relationship Id="rId3" Type="http://schemas.openxmlformats.org/officeDocument/2006/relationships/oleObject" Target="../embeddings/oleObject25.bin"/><Relationship Id="rId29" Type="http://schemas.openxmlformats.org/officeDocument/2006/relationships/image" Target="../media/image38.wmf"/><Relationship Id="rId28" Type="http://schemas.openxmlformats.org/officeDocument/2006/relationships/oleObject" Target="../embeddings/oleObject39.bin"/><Relationship Id="rId27" Type="http://schemas.openxmlformats.org/officeDocument/2006/relationships/image" Target="../media/image37.wmf"/><Relationship Id="rId26" Type="http://schemas.openxmlformats.org/officeDocument/2006/relationships/oleObject" Target="../embeddings/oleObject38.bin"/><Relationship Id="rId25" Type="http://schemas.openxmlformats.org/officeDocument/2006/relationships/oleObject" Target="../embeddings/oleObject37.bin"/><Relationship Id="rId24" Type="http://schemas.openxmlformats.org/officeDocument/2006/relationships/image" Target="../media/image36.wmf"/><Relationship Id="rId23" Type="http://schemas.openxmlformats.org/officeDocument/2006/relationships/oleObject" Target="../embeddings/oleObject36.bin"/><Relationship Id="rId22" Type="http://schemas.openxmlformats.org/officeDocument/2006/relationships/image" Target="../media/image35.wmf"/><Relationship Id="rId21" Type="http://schemas.openxmlformats.org/officeDocument/2006/relationships/oleObject" Target="../embeddings/oleObject35.bin"/><Relationship Id="rId20" Type="http://schemas.openxmlformats.org/officeDocument/2006/relationships/oleObject" Target="../embeddings/oleObject34.bin"/><Relationship Id="rId2" Type="http://schemas.openxmlformats.org/officeDocument/2006/relationships/image" Target="../media/image26.wmf"/><Relationship Id="rId19" Type="http://schemas.openxmlformats.org/officeDocument/2006/relationships/image" Target="../media/image34.wmf"/><Relationship Id="rId18" Type="http://schemas.openxmlformats.org/officeDocument/2006/relationships/oleObject" Target="../embeddings/oleObject33.bin"/><Relationship Id="rId17" Type="http://schemas.openxmlformats.org/officeDocument/2006/relationships/image" Target="../media/image33.wmf"/><Relationship Id="rId16" Type="http://schemas.openxmlformats.org/officeDocument/2006/relationships/oleObject" Target="../embeddings/oleObject32.bin"/><Relationship Id="rId15" Type="http://schemas.openxmlformats.org/officeDocument/2006/relationships/image" Target="../media/image32.wmf"/><Relationship Id="rId14" Type="http://schemas.openxmlformats.org/officeDocument/2006/relationships/oleObject" Target="../embeddings/oleObject31.bin"/><Relationship Id="rId13" Type="http://schemas.openxmlformats.org/officeDocument/2006/relationships/image" Target="../media/image31.wmf"/><Relationship Id="rId12" Type="http://schemas.openxmlformats.org/officeDocument/2006/relationships/oleObject" Target="../embeddings/oleObject30.bin"/><Relationship Id="rId11" Type="http://schemas.openxmlformats.org/officeDocument/2006/relationships/image" Target="../media/image30.wmf"/><Relationship Id="rId10" Type="http://schemas.openxmlformats.org/officeDocument/2006/relationships/oleObject" Target="../embeddings/oleObject29.bin"/><Relationship Id="rId1"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4.xml"/><Relationship Id="rId7" Type="http://schemas.openxmlformats.org/officeDocument/2006/relationships/tags" Target="../tags/tag8.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42.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tags" Target="../tags/tag36.xml"/><Relationship Id="rId2" Type="http://schemas.openxmlformats.org/officeDocument/2006/relationships/image" Target="../media/image49.wmf"/><Relationship Id="rId1" Type="http://schemas.openxmlformats.org/officeDocument/2006/relationships/oleObject" Target="../embeddings/oleObject44.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2.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image" Target="../media/image51.wmf"/><Relationship Id="rId3" Type="http://schemas.openxmlformats.org/officeDocument/2006/relationships/oleObject" Target="../embeddings/oleObject46.bin"/><Relationship Id="rId2" Type="http://schemas.openxmlformats.org/officeDocument/2006/relationships/image" Target="../media/image50.wmf"/><Relationship Id="rId1" Type="http://schemas.openxmlformats.org/officeDocument/2006/relationships/oleObject" Target="../embeddings/oleObject45.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image" Target="../media/image52.wmf"/><Relationship Id="rId1" Type="http://schemas.openxmlformats.org/officeDocument/2006/relationships/oleObject" Target="../embeddings/oleObject47.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image" Target="../media/image54.pn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image" Target="../media/image5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4.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tags" Target="../tags/tag50.xml"/><Relationship Id="rId2" Type="http://schemas.openxmlformats.org/officeDocument/2006/relationships/image" Target="../media/image56.wmf"/><Relationship Id="rId1" Type="http://schemas.openxmlformats.org/officeDocument/2006/relationships/oleObject" Target="../embeddings/oleObject48.bin"/></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tags" Target="../tags/tag55.xml"/><Relationship Id="rId2" Type="http://schemas.openxmlformats.org/officeDocument/2006/relationships/image" Target="../media/image57.wmf"/><Relationship Id="rId1" Type="http://schemas.openxmlformats.org/officeDocument/2006/relationships/oleObject" Target="../embeddings/oleObject49.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2.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image" Target="../media/image61.wmf"/><Relationship Id="rId7" Type="http://schemas.openxmlformats.org/officeDocument/2006/relationships/oleObject" Target="../embeddings/oleObject53.bin"/><Relationship Id="rId6" Type="http://schemas.openxmlformats.org/officeDocument/2006/relationships/image" Target="../media/image60.wmf"/><Relationship Id="rId5" Type="http://schemas.openxmlformats.org/officeDocument/2006/relationships/oleObject" Target="../embeddings/oleObject52.bin"/><Relationship Id="rId4" Type="http://schemas.openxmlformats.org/officeDocument/2006/relationships/image" Target="../media/image59.wmf"/><Relationship Id="rId3" Type="http://schemas.openxmlformats.org/officeDocument/2006/relationships/oleObject" Target="../embeddings/oleObject51.bin"/><Relationship Id="rId2" Type="http://schemas.openxmlformats.org/officeDocument/2006/relationships/image" Target="../media/image58.wmf"/><Relationship Id="rId11" Type="http://schemas.openxmlformats.org/officeDocument/2006/relationships/vmlDrawing" Target="../drawings/vmlDrawing16.vml"/><Relationship Id="rId10" Type="http://schemas.openxmlformats.org/officeDocument/2006/relationships/slideLayout" Target="../slideLayouts/slideLayout2.xml"/><Relationship Id="rId1" Type="http://schemas.openxmlformats.org/officeDocument/2006/relationships/oleObject" Target="../embeddings/oleObject50.bin"/></Relationships>
</file>

<file path=ppt/slides/_rels/slide53.xml.rels><?xml version="1.0" encoding="UTF-8" standalone="yes"?>
<Relationships xmlns="http://schemas.openxmlformats.org/package/2006/relationships"><Relationship Id="rId9" Type="http://schemas.openxmlformats.org/officeDocument/2006/relationships/vmlDrawing" Target="../drawings/vmlDrawing17.vml"/><Relationship Id="rId8" Type="http://schemas.openxmlformats.org/officeDocument/2006/relationships/slideLayout" Target="../slideLayouts/slideLayout2.xml"/><Relationship Id="rId7" Type="http://schemas.openxmlformats.org/officeDocument/2006/relationships/tags" Target="../tags/tag59.xml"/><Relationship Id="rId6" Type="http://schemas.openxmlformats.org/officeDocument/2006/relationships/image" Target="../media/image63.wmf"/><Relationship Id="rId5" Type="http://schemas.openxmlformats.org/officeDocument/2006/relationships/oleObject" Target="../embeddings/oleObject56.bin"/><Relationship Id="rId4" Type="http://schemas.openxmlformats.org/officeDocument/2006/relationships/image" Target="../media/image62.wmf"/><Relationship Id="rId3" Type="http://schemas.openxmlformats.org/officeDocument/2006/relationships/oleObject" Target="../embeddings/oleObject55.bin"/><Relationship Id="rId2" Type="http://schemas.openxmlformats.org/officeDocument/2006/relationships/image" Target="../media/image58.wmf"/><Relationship Id="rId1" Type="http://schemas.openxmlformats.org/officeDocument/2006/relationships/oleObject" Target="../embeddings/oleObject54.bin"/></Relationships>
</file>

<file path=ppt/slides/_rels/slide54.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tags" Target="../tags/tag60.xml"/><Relationship Id="rId2" Type="http://schemas.openxmlformats.org/officeDocument/2006/relationships/image" Target="../media/image64.wmf"/><Relationship Id="rId1" Type="http://schemas.openxmlformats.org/officeDocument/2006/relationships/oleObject" Target="../embeddings/oleObject57.bin"/></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9.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image" Target="../media/image65.wmf"/><Relationship Id="rId1" Type="http://schemas.openxmlformats.org/officeDocument/2006/relationships/oleObject" Target="../embeddings/oleObject58.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7" Type="http://schemas.openxmlformats.org/officeDocument/2006/relationships/vmlDrawing" Target="../drawings/vmlDrawing20.vml"/><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image" Target="../media/image67.wmf"/><Relationship Id="rId3" Type="http://schemas.openxmlformats.org/officeDocument/2006/relationships/oleObject" Target="../embeddings/oleObject60.bin"/><Relationship Id="rId2" Type="http://schemas.openxmlformats.org/officeDocument/2006/relationships/image" Target="../media/image66.wmf"/><Relationship Id="rId1" Type="http://schemas.openxmlformats.org/officeDocument/2006/relationships/oleObject" Target="../embeddings/oleObject59.bin"/></Relationships>
</file>

<file path=ppt/slides/_rels/slide61.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68.wmf"/><Relationship Id="rId1" Type="http://schemas.openxmlformats.org/officeDocument/2006/relationships/oleObject" Target="../embeddings/oleObject61.bin"/></Relationships>
</file>

<file path=ppt/slides/_rels/slide6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8.xml"/><Relationship Id="rId7" Type="http://schemas.openxmlformats.org/officeDocument/2006/relationships/image" Target="../media/image72.wmf"/><Relationship Id="rId6" Type="http://schemas.openxmlformats.org/officeDocument/2006/relationships/oleObject" Target="../embeddings/oleObject64.bin"/><Relationship Id="rId5" Type="http://schemas.openxmlformats.org/officeDocument/2006/relationships/image" Target="../media/image71.wmf"/><Relationship Id="rId4" Type="http://schemas.openxmlformats.org/officeDocument/2006/relationships/oleObject" Target="../embeddings/oleObject63.bin"/><Relationship Id="rId3" Type="http://schemas.openxmlformats.org/officeDocument/2006/relationships/image" Target="../media/image70.wmf"/><Relationship Id="rId2" Type="http://schemas.openxmlformats.org/officeDocument/2006/relationships/oleObject" Target="../embeddings/oleObject62.bin"/><Relationship Id="rId10" Type="http://schemas.openxmlformats.org/officeDocument/2006/relationships/vmlDrawing" Target="../drawings/vmlDrawing22.vml"/><Relationship Id="rId1" Type="http://schemas.openxmlformats.org/officeDocument/2006/relationships/image" Target="../media/image69.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73.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5.xml.rels><?xml version="1.0" encoding="UTF-8" standalone="yes"?>
<Relationships xmlns="http://schemas.openxmlformats.org/package/2006/relationships"><Relationship Id="rId7" Type="http://schemas.openxmlformats.org/officeDocument/2006/relationships/vmlDrawing" Target="../drawings/vmlDrawing23.vml"/><Relationship Id="rId6" Type="http://schemas.openxmlformats.org/officeDocument/2006/relationships/slideLayout" Target="../slideLayouts/slideLayout2.xml"/><Relationship Id="rId5" Type="http://schemas.openxmlformats.org/officeDocument/2006/relationships/tags" Target="../tags/tag71.xml"/><Relationship Id="rId4" Type="http://schemas.openxmlformats.org/officeDocument/2006/relationships/image" Target="../media/image74.wmf"/><Relationship Id="rId3" Type="http://schemas.openxmlformats.org/officeDocument/2006/relationships/oleObject" Target="../embeddings/oleObject66.bin"/><Relationship Id="rId2" Type="http://schemas.openxmlformats.org/officeDocument/2006/relationships/image" Target="../media/image4.wmf"/><Relationship Id="rId1" Type="http://schemas.openxmlformats.org/officeDocument/2006/relationships/oleObject" Target="../embeddings/oleObject65.bin"/></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image" Target="../media/image13.wmf"/><Relationship Id="rId7" Type="http://schemas.openxmlformats.org/officeDocument/2006/relationships/oleObject" Target="../embeddings/oleObject8.bin"/><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10.wmf"/><Relationship Id="rId11" Type="http://schemas.openxmlformats.org/officeDocument/2006/relationships/vmlDrawing" Target="../drawings/vmlDrawing3.vml"/><Relationship Id="rId10" Type="http://schemas.openxmlformats.org/officeDocument/2006/relationships/slideLayout" Target="../slideLayouts/slideLayout2.xml"/><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ctrTitle"/>
            <p:custDataLst>
              <p:tags r:id="rId1"/>
            </p:custDataLst>
          </p:nvPr>
        </p:nvSpPr>
        <p:spPr/>
        <p:txBody>
          <a:bodyPr/>
          <a:p>
            <a:pPr>
              <a:lnSpc>
                <a:spcPct val="120000"/>
              </a:lnSpc>
            </a:pPr>
            <a:r>
              <a:rPr lang="zh-CN" altLang="en-US" smtClean="0">
                <a:sym typeface="+mn-lt"/>
              </a:rPr>
              <a:t>字符串选讲</a:t>
            </a:r>
            <a:endParaRPr lang="zh-CN" altLang="en-US" smtClean="0">
              <a:sym typeface="+mn-lt"/>
            </a:endParaRPr>
          </a:p>
        </p:txBody>
      </p:sp>
      <p:sp>
        <p:nvSpPr>
          <p:cNvPr id="15" name="副标题 14"/>
          <p:cNvSpPr>
            <a:spLocks noGrp="1"/>
          </p:cNvSpPr>
          <p:nvPr>
            <p:ph type="subTitle" idx="1"/>
            <p:custDataLst>
              <p:tags r:id="rId2"/>
            </p:custDataLst>
          </p:nvPr>
        </p:nvSpPr>
        <p:spPr>
          <a:xfrm>
            <a:off x="4658360" y="4853305"/>
            <a:ext cx="2546985" cy="684530"/>
          </a:xfrm>
        </p:spPr>
        <p:txBody>
          <a:bodyPr>
            <a:normAutofit/>
          </a:bodyPr>
          <a:p>
            <a:pPr>
              <a:lnSpc>
                <a:spcPct val="120000"/>
              </a:lnSpc>
              <a:spcBef>
                <a:spcPts val="0"/>
              </a:spcBef>
            </a:pPr>
            <a:r>
              <a:rPr lang="zh-CN" altLang="en-US" sz="2000" dirty="0">
                <a:sym typeface="+mn-lt"/>
              </a:rPr>
              <a:t>浙江大学  宋逸群</a:t>
            </a:r>
            <a:endParaRPr lang="zh-CN" altLang="en-US" sz="2000" dirty="0">
              <a:sym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预处理boder</a:t>
            </a:r>
            <a:endParaRPr lang="zh-CN" altLang="en-US"/>
          </a:p>
        </p:txBody>
      </p:sp>
      <p:sp>
        <p:nvSpPr>
          <p:cNvPr id="3" name="内容占位符 2"/>
          <p:cNvSpPr>
            <a:spLocks noGrp="1"/>
          </p:cNvSpPr>
          <p:nvPr>
            <p:ph idx="1"/>
          </p:nvPr>
        </p:nvSpPr>
        <p:spPr/>
        <p:txBody>
          <a:bodyPr/>
          <a:p>
            <a:r>
              <a:rPr lang="zh-CN" altLang="en-US"/>
              <a:t>如果两个位置的字符不相同，我们可以将长度为          的前缀继续分割，获得其最大公共长度                 ，然后再和位置 i 的字符比较</a:t>
            </a:r>
            <a:endParaRPr lang="zh-CN" altLang="en-US"/>
          </a:p>
          <a:p>
            <a:r>
              <a:rPr lang="zh-CN" altLang="en-US"/>
              <a:t>这是因为长度为          前缀和后缀都可以分割成上部的构造，如果位置        </a:t>
            </a:r>
            <a:r>
              <a:rPr lang="en-US" altLang="zh-CN"/>
              <a:t>	         </a:t>
            </a:r>
            <a:r>
              <a:rPr lang="zh-CN" altLang="en-US"/>
              <a:t>和位置 i 的字符相同，则</a:t>
            </a:r>
            <a:endParaRPr lang="zh-CN" altLang="en-US"/>
          </a:p>
          <a:p>
            <a:r>
              <a:rPr lang="zh-CN" altLang="en-US"/>
              <a:t>如果不相等，则继续进行下去，直到前缀长度为0为止</a:t>
            </a:r>
            <a:endParaRPr lang="zh-CN" altLang="en-US"/>
          </a:p>
          <a:p>
            <a:r>
              <a:rPr lang="zh-CN" altLang="en-US"/>
              <a:t>代码实现和上面的代码神似</a:t>
            </a:r>
            <a:endParaRPr lang="zh-CN" altLang="en-US"/>
          </a:p>
        </p:txBody>
      </p:sp>
      <p:graphicFrame>
        <p:nvGraphicFramePr>
          <p:cNvPr id="4" name="对象 3">
            <a:hlinkClick r:id="" action="ppaction://ole?verb="/>
          </p:cNvPr>
          <p:cNvGraphicFramePr>
            <a:graphicFrameLocks noChangeAspect="1"/>
          </p:cNvGraphicFramePr>
          <p:nvPr/>
        </p:nvGraphicFramePr>
        <p:xfrm>
          <a:off x="7575550" y="1816735"/>
          <a:ext cx="790575" cy="396240"/>
        </p:xfrm>
        <a:graphic>
          <a:graphicData uri="http://schemas.openxmlformats.org/presentationml/2006/ole">
            <mc:AlternateContent xmlns:mc="http://schemas.openxmlformats.org/markup-compatibility/2006">
              <mc:Choice xmlns:v="urn:schemas-microsoft-com:vml" Requires="v">
                <p:oleObj spid="_x0000_s3073" name="" r:id="rId1" imgW="405765" imgH="203200" progId="Equation.KSEE3">
                  <p:embed/>
                </p:oleObj>
              </mc:Choice>
              <mc:Fallback>
                <p:oleObj name="" r:id="rId1" imgW="405765" imgH="203200" progId="Equation.KSEE3">
                  <p:embed/>
                  <p:pic>
                    <p:nvPicPr>
                      <p:cNvPr id="0" name="图片 3072"/>
                      <p:cNvPicPr/>
                      <p:nvPr/>
                    </p:nvPicPr>
                    <p:blipFill>
                      <a:blip r:embed="rId2">
                        <a:lum bright="100000"/>
                      </a:blip>
                      <a:stretch>
                        <a:fillRect/>
                      </a:stretch>
                    </p:blipFill>
                    <p:spPr>
                      <a:xfrm>
                        <a:off x="7575550" y="1816735"/>
                        <a:ext cx="790575" cy="39624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558858" y="2159635"/>
          <a:ext cx="1410970" cy="396240"/>
        </p:xfrm>
        <a:graphic>
          <a:graphicData uri="http://schemas.openxmlformats.org/presentationml/2006/ole">
            <mc:AlternateContent xmlns:mc="http://schemas.openxmlformats.org/markup-compatibility/2006">
              <mc:Choice xmlns:v="urn:schemas-microsoft-com:vml" Requires="v">
                <p:oleObj spid="_x0000_s6" name="" r:id="rId3" imgW="723900" imgH="203200" progId="Equation.KSEE3">
                  <p:embed/>
                </p:oleObj>
              </mc:Choice>
              <mc:Fallback>
                <p:oleObj name="" r:id="rId3" imgW="723900" imgH="203200" progId="Equation.KSEE3">
                  <p:embed/>
                  <p:pic>
                    <p:nvPicPr>
                      <p:cNvPr id="0" name="图片 3072"/>
                      <p:cNvPicPr/>
                      <p:nvPr/>
                    </p:nvPicPr>
                    <p:blipFill>
                      <a:blip r:embed="rId4">
                        <a:lum bright="100000"/>
                      </a:blip>
                      <a:stretch>
                        <a:fillRect/>
                      </a:stretch>
                    </p:blipFill>
                    <p:spPr>
                      <a:xfrm>
                        <a:off x="3558858" y="2159635"/>
                        <a:ext cx="1410970" cy="39624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287395" y="2604135"/>
          <a:ext cx="790575" cy="396240"/>
        </p:xfrm>
        <a:graphic>
          <a:graphicData uri="http://schemas.openxmlformats.org/presentationml/2006/ole">
            <mc:AlternateContent xmlns:mc="http://schemas.openxmlformats.org/markup-compatibility/2006">
              <mc:Choice xmlns:v="urn:schemas-microsoft-com:vml" Requires="v">
                <p:oleObj spid="_x0000_s8" name="" r:id="rId5" imgW="405765" imgH="203200" progId="Equation.KSEE3">
                  <p:embed/>
                </p:oleObj>
              </mc:Choice>
              <mc:Fallback>
                <p:oleObj name="" r:id="rId5" imgW="405765" imgH="203200" progId="Equation.KSEE3">
                  <p:embed/>
                  <p:pic>
                    <p:nvPicPr>
                      <p:cNvPr id="0" name="图片 3072"/>
                      <p:cNvPicPr/>
                      <p:nvPr/>
                    </p:nvPicPr>
                    <p:blipFill>
                      <a:blip r:embed="rId2">
                        <a:lum bright="100000"/>
                      </a:blip>
                      <a:stretch>
                        <a:fillRect/>
                      </a:stretch>
                    </p:blipFill>
                    <p:spPr>
                      <a:xfrm>
                        <a:off x="3287395" y="2604135"/>
                        <a:ext cx="790575" cy="39624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159193" y="2955925"/>
          <a:ext cx="1410970" cy="396240"/>
        </p:xfrm>
        <a:graphic>
          <a:graphicData uri="http://schemas.openxmlformats.org/presentationml/2006/ole">
            <mc:AlternateContent xmlns:mc="http://schemas.openxmlformats.org/markup-compatibility/2006">
              <mc:Choice xmlns:v="urn:schemas-microsoft-com:vml" Requires="v">
                <p:oleObj spid="_x0000_s10" name="" r:id="rId6" imgW="723900" imgH="203200" progId="Equation.KSEE3">
                  <p:embed/>
                </p:oleObj>
              </mc:Choice>
              <mc:Fallback>
                <p:oleObj name="" r:id="rId6" imgW="723900" imgH="203200" progId="Equation.KSEE3">
                  <p:embed/>
                  <p:pic>
                    <p:nvPicPr>
                      <p:cNvPr id="0" name="图片 3072"/>
                      <p:cNvPicPr/>
                      <p:nvPr/>
                    </p:nvPicPr>
                    <p:blipFill>
                      <a:blip r:embed="rId4">
                        <a:lum bright="100000"/>
                      </a:blip>
                      <a:stretch>
                        <a:fillRect/>
                      </a:stretch>
                    </p:blipFill>
                    <p:spPr>
                      <a:xfrm>
                        <a:off x="1159193" y="2955925"/>
                        <a:ext cx="1410970" cy="39624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5840413" y="2929255"/>
          <a:ext cx="3117850" cy="396240"/>
        </p:xfrm>
        <a:graphic>
          <a:graphicData uri="http://schemas.openxmlformats.org/presentationml/2006/ole">
            <mc:AlternateContent xmlns:mc="http://schemas.openxmlformats.org/markup-compatibility/2006">
              <mc:Choice xmlns:v="urn:schemas-microsoft-com:vml" Requires="v">
                <p:oleObj spid="_x0000_s12" name="" r:id="rId7" imgW="1600200" imgH="203200" progId="Equation.KSEE3">
                  <p:embed/>
                </p:oleObj>
              </mc:Choice>
              <mc:Fallback>
                <p:oleObj name="" r:id="rId7" imgW="1600200" imgH="203200" progId="Equation.KSEE3">
                  <p:embed/>
                  <p:pic>
                    <p:nvPicPr>
                      <p:cNvPr id="0" name="图片 3072"/>
                      <p:cNvPicPr/>
                      <p:nvPr/>
                    </p:nvPicPr>
                    <p:blipFill>
                      <a:blip r:embed="rId8">
                        <a:lum bright="100000"/>
                      </a:blip>
                      <a:stretch>
                        <a:fillRect/>
                      </a:stretch>
                    </p:blipFill>
                    <p:spPr>
                      <a:xfrm>
                        <a:off x="5840413" y="2929255"/>
                        <a:ext cx="3117850" cy="396240"/>
                      </a:xfrm>
                      <a:prstGeom prst="rect">
                        <a:avLst/>
                      </a:prstGeom>
                    </p:spPr>
                  </p:pic>
                </p:oleObj>
              </mc:Fallback>
            </mc:AlternateContent>
          </a:graphicData>
        </a:graphic>
      </p:graphicFrame>
      <p:pic>
        <p:nvPicPr>
          <p:cNvPr id="13" name="图片 12"/>
          <p:cNvPicPr>
            <a:picLocks noChangeAspect="1"/>
          </p:cNvPicPr>
          <p:nvPr/>
        </p:nvPicPr>
        <p:blipFill>
          <a:blip r:embed="rId9"/>
          <a:stretch>
            <a:fillRect/>
          </a:stretch>
        </p:blipFill>
        <p:spPr>
          <a:xfrm>
            <a:off x="1124585" y="4347210"/>
            <a:ext cx="6387465" cy="1357630"/>
          </a:xfrm>
          <a:prstGeom prst="rect">
            <a:avLst/>
          </a:prstGeom>
        </p:spPr>
      </p:pic>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时间复杂度分析</a:t>
            </a:r>
            <a:endParaRPr lang="zh-CN" altLang="en-US"/>
          </a:p>
        </p:txBody>
      </p:sp>
      <p:sp>
        <p:nvSpPr>
          <p:cNvPr id="3" name="内容占位符 2"/>
          <p:cNvSpPr>
            <a:spLocks noGrp="1"/>
          </p:cNvSpPr>
          <p:nvPr>
            <p:ph idx="1"/>
          </p:nvPr>
        </p:nvSpPr>
        <p:spPr/>
        <p:txBody>
          <a:bodyPr/>
          <a:p>
            <a:r>
              <a:rPr lang="zh-CN" altLang="en-US"/>
              <a:t>首先枚举匹配位置是线性的，唯一不确定的因素就是 j 指针的回溯</a:t>
            </a:r>
            <a:endParaRPr lang="zh-CN" altLang="en-US"/>
          </a:p>
          <a:p>
            <a:r>
              <a:rPr lang="zh-CN" altLang="en-US"/>
              <a:t>注意到               ，所以每次回溯，j 指针至少减去1，而每次匹配 j 指针只增加1，并且保证 j 非负，所以 j 减少的次数不会超过增加的次数</a:t>
            </a:r>
            <a:endParaRPr lang="zh-CN" altLang="en-US"/>
          </a:p>
          <a:p>
            <a:r>
              <a:rPr lang="zh-CN" altLang="en-US"/>
              <a:t>而 j 增加的次数最多是m，也就是说 j 回溯的次数必定小于m</a:t>
            </a:r>
            <a:endParaRPr lang="zh-CN" altLang="en-US"/>
          </a:p>
          <a:p>
            <a:r>
              <a:rPr lang="zh-CN" altLang="en-US"/>
              <a:t>所以回溯的复杂度是</a:t>
            </a:r>
            <a:endParaRPr lang="zh-CN" altLang="en-US"/>
          </a:p>
          <a:p>
            <a:r>
              <a:rPr lang="zh-CN" altLang="en-US"/>
              <a:t>所以kmp的时间复杂度是</a:t>
            </a:r>
            <a:endParaRPr lang="zh-CN" altLang="en-US"/>
          </a:p>
        </p:txBody>
      </p:sp>
      <p:graphicFrame>
        <p:nvGraphicFramePr>
          <p:cNvPr id="6" name="对象 5">
            <a:hlinkClick r:id="" action="ppaction://ole?verb="/>
          </p:cNvPr>
          <p:cNvGraphicFramePr>
            <a:graphicFrameLocks noChangeAspect="1"/>
          </p:cNvGraphicFramePr>
          <p:nvPr/>
        </p:nvGraphicFramePr>
        <p:xfrm>
          <a:off x="2025968" y="2261235"/>
          <a:ext cx="1311910" cy="396240"/>
        </p:xfrm>
        <a:graphic>
          <a:graphicData uri="http://schemas.openxmlformats.org/presentationml/2006/ole">
            <mc:AlternateContent xmlns:mc="http://schemas.openxmlformats.org/markup-compatibility/2006">
              <mc:Choice xmlns:v="urn:schemas-microsoft-com:vml" Requires="v">
                <p:oleObj spid="_x0000_s7" name="" r:id="rId1" imgW="673100" imgH="203200" progId="Equation.KSEE3">
                  <p:embed/>
                </p:oleObj>
              </mc:Choice>
              <mc:Fallback>
                <p:oleObj name="" r:id="rId1" imgW="673100" imgH="203200" progId="Equation.KSEE3">
                  <p:embed/>
                  <p:pic>
                    <p:nvPicPr>
                      <p:cNvPr id="0" name="图片 3072"/>
                      <p:cNvPicPr/>
                      <p:nvPr/>
                    </p:nvPicPr>
                    <p:blipFill>
                      <a:blip r:embed="rId2">
                        <a:lum bright="100000"/>
                      </a:blip>
                      <a:stretch>
                        <a:fillRect/>
                      </a:stretch>
                    </p:blipFill>
                    <p:spPr>
                      <a:xfrm>
                        <a:off x="2025968" y="2261235"/>
                        <a:ext cx="1311910" cy="39624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4097" name="" r:id="rId3" imgW="914400" imgH="215900" progId="Equation.KSEE3">
                  <p:embed/>
                </p:oleObj>
              </mc:Choice>
              <mc:Fallback>
                <p:oleObj name="" r:id="rId3" imgW="914400" imgH="215900" progId="Equation.KSEE3">
                  <p:embed/>
                  <p:pic>
                    <p:nvPicPr>
                      <p:cNvPr id="0" name="图片 4096"/>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873500" y="3542030"/>
          <a:ext cx="817245" cy="435610"/>
        </p:xfrm>
        <a:graphic>
          <a:graphicData uri="http://schemas.openxmlformats.org/presentationml/2006/ole">
            <mc:AlternateContent xmlns:mc="http://schemas.openxmlformats.org/markup-compatibility/2006">
              <mc:Choice xmlns:v="urn:schemas-microsoft-com:vml" Requires="v">
                <p:oleObj spid="_x0000_s8" name="" r:id="rId5" imgW="381000" imgH="203200" progId="Equation.KSEE3">
                  <p:embed/>
                </p:oleObj>
              </mc:Choice>
              <mc:Fallback>
                <p:oleObj name="" r:id="rId5" imgW="381000" imgH="203200" progId="Equation.KSEE3">
                  <p:embed/>
                  <p:pic>
                    <p:nvPicPr>
                      <p:cNvPr id="0" name="图片 3072"/>
                      <p:cNvPicPr/>
                      <p:nvPr/>
                    </p:nvPicPr>
                    <p:blipFill>
                      <a:blip r:embed="rId6">
                        <a:lum bright="100000"/>
                      </a:blip>
                      <a:stretch>
                        <a:fillRect/>
                      </a:stretch>
                    </p:blipFill>
                    <p:spPr>
                      <a:xfrm>
                        <a:off x="3873500" y="3542030"/>
                        <a:ext cx="817245" cy="43561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443095" y="3995420"/>
          <a:ext cx="1254125" cy="435610"/>
        </p:xfrm>
        <a:graphic>
          <a:graphicData uri="http://schemas.openxmlformats.org/presentationml/2006/ole">
            <mc:AlternateContent xmlns:mc="http://schemas.openxmlformats.org/markup-compatibility/2006">
              <mc:Choice xmlns:v="urn:schemas-microsoft-com:vml" Requires="v">
                <p:oleObj spid="_x0000_s10" name="" r:id="rId7" imgW="584200" imgH="203200" progId="Equation.KSEE3">
                  <p:embed/>
                </p:oleObj>
              </mc:Choice>
              <mc:Fallback>
                <p:oleObj name="" r:id="rId7" imgW="584200" imgH="203200" progId="Equation.KSEE3">
                  <p:embed/>
                  <p:pic>
                    <p:nvPicPr>
                      <p:cNvPr id="0" name="图片 3072"/>
                      <p:cNvPicPr/>
                      <p:nvPr/>
                    </p:nvPicPr>
                    <p:blipFill>
                      <a:blip r:embed="rId8">
                        <a:lum bright="100000"/>
                      </a:blip>
                      <a:stretch>
                        <a:fillRect/>
                      </a:stretch>
                    </p:blipFill>
                    <p:spPr>
                      <a:xfrm>
                        <a:off x="4443095" y="3995420"/>
                        <a:ext cx="1254125" cy="435610"/>
                      </a:xfrm>
                      <a:prstGeom prst="rect">
                        <a:avLst/>
                      </a:prstGeom>
                    </p:spPr>
                  </p:pic>
                </p:oleObj>
              </mc:Fallback>
            </mc:AlternateContent>
          </a:graphicData>
        </a:graphic>
      </p:graphicFrame>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kmp自动机</a:t>
            </a:r>
            <a:endParaRPr lang="zh-CN" altLang="en-US"/>
          </a:p>
        </p:txBody>
      </p:sp>
      <p:sp>
        <p:nvSpPr>
          <p:cNvPr id="3" name="内容占位符 2"/>
          <p:cNvSpPr>
            <a:spLocks noGrp="1"/>
          </p:cNvSpPr>
          <p:nvPr>
            <p:ph idx="1"/>
          </p:nvPr>
        </p:nvSpPr>
        <p:spPr/>
        <p:txBody>
          <a:bodyPr/>
          <a:p>
            <a:r>
              <a:rPr lang="zh-CN" altLang="en-US"/>
              <a:t>当我们求出     数组后，由         向 i 连边</a:t>
            </a:r>
            <a:endParaRPr lang="zh-CN" altLang="en-US"/>
          </a:p>
          <a:p>
            <a:r>
              <a:rPr lang="zh-CN" altLang="en-US"/>
              <a:t>整张图构成了一颗有n+1个节点的树</a:t>
            </a:r>
            <a:endParaRPr lang="zh-CN" altLang="en-US"/>
          </a:p>
          <a:p>
            <a:r>
              <a:rPr lang="zh-CN" altLang="en-US"/>
              <a:t>其中，</a:t>
            </a:r>
            <a:r>
              <a:rPr lang="en-US" altLang="zh-CN"/>
              <a:t>0</a:t>
            </a:r>
            <a:r>
              <a:rPr lang="zh-CN" altLang="en-US"/>
              <a:t>号点为根，从根到 </a:t>
            </a:r>
            <a:r>
              <a:rPr lang="en-US" altLang="zh-CN"/>
              <a:t>i </a:t>
            </a:r>
            <a:r>
              <a:rPr lang="zh-CN" altLang="en-US"/>
              <a:t>路径上的点都是前缀           的boder</a:t>
            </a:r>
            <a:endParaRPr lang="zh-CN" altLang="en-US"/>
          </a:p>
          <a:p>
            <a:r>
              <a:rPr lang="zh-CN" altLang="en-US"/>
              <a:t>于是在统计与boder相关的问题时就可以沿着这棵树进行贡献转移</a:t>
            </a:r>
            <a:endParaRPr lang="zh-CN" altLang="en-US"/>
          </a:p>
          <a:p>
            <a:r>
              <a:rPr lang="zh-CN" altLang="en-US"/>
              <a:t>上述结构成为kmp自动机，这个自动机可识别所有前缀的boder</a:t>
            </a:r>
            <a:endParaRPr lang="zh-CN" altLang="en-US"/>
          </a:p>
        </p:txBody>
      </p:sp>
      <p:graphicFrame>
        <p:nvGraphicFramePr>
          <p:cNvPr id="6" name="对象 5">
            <a:hlinkClick r:id="" action="ppaction://ole?verb="/>
          </p:cNvPr>
          <p:cNvGraphicFramePr>
            <a:graphicFrameLocks noChangeAspect="1"/>
          </p:cNvGraphicFramePr>
          <p:nvPr/>
        </p:nvGraphicFramePr>
        <p:xfrm>
          <a:off x="4612005" y="1816735"/>
          <a:ext cx="790575" cy="396240"/>
        </p:xfrm>
        <a:graphic>
          <a:graphicData uri="http://schemas.openxmlformats.org/presentationml/2006/ole">
            <mc:AlternateContent xmlns:mc="http://schemas.openxmlformats.org/markup-compatibility/2006">
              <mc:Choice xmlns:v="urn:schemas-microsoft-com:vml" Requires="v">
                <p:oleObj spid="_x0000_s7" name="" r:id="rId1" imgW="405765" imgH="203200" progId="Equation.KSEE3">
                  <p:embed/>
                </p:oleObj>
              </mc:Choice>
              <mc:Fallback>
                <p:oleObj name="" r:id="rId1" imgW="405765" imgH="203200" progId="Equation.KSEE3">
                  <p:embed/>
                  <p:pic>
                    <p:nvPicPr>
                      <p:cNvPr id="0" name="图片 3072"/>
                      <p:cNvPicPr/>
                      <p:nvPr/>
                    </p:nvPicPr>
                    <p:blipFill>
                      <a:blip r:embed="rId2">
                        <a:lum bright="100000"/>
                      </a:blip>
                      <a:stretch>
                        <a:fillRect/>
                      </a:stretch>
                    </p:blipFill>
                    <p:spPr>
                      <a:xfrm>
                        <a:off x="4612005" y="1816735"/>
                        <a:ext cx="790575" cy="39624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2620010" y="1895158"/>
          <a:ext cx="520065" cy="321945"/>
        </p:xfrm>
        <a:graphic>
          <a:graphicData uri="http://schemas.openxmlformats.org/presentationml/2006/ole">
            <mc:AlternateContent xmlns:mc="http://schemas.openxmlformats.org/markup-compatibility/2006">
              <mc:Choice xmlns:v="urn:schemas-microsoft-com:vml" Requires="v">
                <p:oleObj spid="_x0000_s5" name="" r:id="rId3" imgW="266700" imgH="165100" progId="Equation.KSEE3">
                  <p:embed/>
                </p:oleObj>
              </mc:Choice>
              <mc:Fallback>
                <p:oleObj name="" r:id="rId3" imgW="266700" imgH="165100" progId="Equation.KSEE3">
                  <p:embed/>
                  <p:pic>
                    <p:nvPicPr>
                      <p:cNvPr id="0" name="图片 3072"/>
                      <p:cNvPicPr/>
                      <p:nvPr/>
                    </p:nvPicPr>
                    <p:blipFill>
                      <a:blip r:embed="rId4">
                        <a:lum bright="100000"/>
                      </a:blip>
                      <a:stretch>
                        <a:fillRect/>
                      </a:stretch>
                    </p:blipFill>
                    <p:spPr>
                      <a:xfrm>
                        <a:off x="2620010" y="1895158"/>
                        <a:ext cx="520065" cy="32194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7654925" y="2743200"/>
          <a:ext cx="940435" cy="396240"/>
        </p:xfrm>
        <a:graphic>
          <a:graphicData uri="http://schemas.openxmlformats.org/presentationml/2006/ole">
            <mc:AlternateContent xmlns:mc="http://schemas.openxmlformats.org/markup-compatibility/2006">
              <mc:Choice xmlns:v="urn:schemas-microsoft-com:vml" Requires="v">
                <p:oleObj spid="_x0000_s9" name="" r:id="rId5" imgW="482600" imgH="203200" progId="Equation.KSEE3">
                  <p:embed/>
                </p:oleObj>
              </mc:Choice>
              <mc:Fallback>
                <p:oleObj name="" r:id="rId5" imgW="482600" imgH="203200" progId="Equation.KSEE3">
                  <p:embed/>
                  <p:pic>
                    <p:nvPicPr>
                      <p:cNvPr id="0" name="图片 3072"/>
                      <p:cNvPicPr/>
                      <p:nvPr/>
                    </p:nvPicPr>
                    <p:blipFill>
                      <a:blip r:embed="rId6">
                        <a:lum bright="100000"/>
                      </a:blip>
                      <a:stretch>
                        <a:fillRect/>
                      </a:stretch>
                    </p:blipFill>
                    <p:spPr>
                      <a:xfrm>
                        <a:off x="7654925" y="2743200"/>
                        <a:ext cx="940435" cy="396240"/>
                      </a:xfrm>
                      <a:prstGeom prst="rect">
                        <a:avLst/>
                      </a:prstGeom>
                    </p:spPr>
                  </p:pic>
                </p:oleObj>
              </mc:Fallback>
            </mc:AlternateContent>
          </a:graphicData>
        </a:graphic>
      </p:graphicFrame>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NOI2014  </a:t>
            </a:r>
            <a:r>
              <a:rPr lang="zh-CN" altLang="en-US"/>
              <a:t>动物园</a:t>
            </a:r>
            <a:endParaRPr lang="zh-CN" altLang="en-US"/>
          </a:p>
        </p:txBody>
      </p:sp>
      <p:sp>
        <p:nvSpPr>
          <p:cNvPr id="3" name="内容占位符 2"/>
          <p:cNvSpPr>
            <a:spLocks noGrp="1"/>
          </p:cNvSpPr>
          <p:nvPr>
            <p:ph idx="1"/>
          </p:nvPr>
        </p:nvSpPr>
        <p:spPr/>
        <p:txBody>
          <a:bodyPr/>
          <a:p>
            <a:r>
              <a:rPr lang="zh-CN" altLang="en-US"/>
              <a:t>给出一个长度为 </a:t>
            </a:r>
            <a:r>
              <a:rPr lang="en-US" altLang="zh-CN"/>
              <a:t>L </a:t>
            </a:r>
            <a:r>
              <a:rPr lang="zh-CN" altLang="en-US"/>
              <a:t>的字符串，求其</a:t>
            </a:r>
            <a:r>
              <a:rPr lang="en-US" altLang="zh-CN"/>
              <a:t>num</a:t>
            </a:r>
            <a:r>
              <a:rPr lang="zh-CN" altLang="en-US"/>
              <a:t>数组</a:t>
            </a:r>
            <a:endParaRPr lang="zh-CN" altLang="en-US"/>
          </a:p>
          <a:p>
            <a:r>
              <a:rPr lang="zh-CN" altLang="en-US"/>
              <a:t>对于字符串S的前 i 个字符构成的子串，既是它的后缀同时又是它的前缀，并且该后缀与该前缀不重叠，将这种字符串的数量记作num[i]</a:t>
            </a:r>
            <a:endParaRPr lang="zh-CN" altLang="en-US"/>
          </a:p>
          <a:p>
            <a:r>
              <a:rPr lang="zh-CN" altLang="en-US"/>
              <a:t>数据范围：</a:t>
            </a:r>
            <a:endParaRPr lang="en-US" altLang="zh-CN"/>
          </a:p>
        </p:txBody>
      </p:sp>
      <p:graphicFrame>
        <p:nvGraphicFramePr>
          <p:cNvPr id="4" name="对象 3">
            <a:hlinkClick r:id="" action="ppaction://ole?verb="/>
          </p:cNvPr>
          <p:cNvGraphicFramePr>
            <a:graphicFrameLocks noChangeAspect="1"/>
          </p:cNvGraphicFramePr>
          <p:nvPr/>
        </p:nvGraphicFramePr>
        <p:xfrm>
          <a:off x="2604135" y="3027680"/>
          <a:ext cx="998855" cy="421005"/>
        </p:xfrm>
        <a:graphic>
          <a:graphicData uri="http://schemas.openxmlformats.org/presentationml/2006/ole">
            <mc:AlternateContent xmlns:mc="http://schemas.openxmlformats.org/markup-compatibility/2006">
              <mc:Choice xmlns:v="urn:schemas-microsoft-com:vml" Requires="v">
                <p:oleObj spid="_x0000_s5121" name="" r:id="rId1" imgW="482600" imgH="203200" progId="Equation.KSEE3">
                  <p:embed/>
                </p:oleObj>
              </mc:Choice>
              <mc:Fallback>
                <p:oleObj name="" r:id="rId1" imgW="482600" imgH="203200" progId="Equation.KSEE3">
                  <p:embed/>
                  <p:pic>
                    <p:nvPicPr>
                      <p:cNvPr id="0" name="图片 5120"/>
                      <p:cNvPicPr/>
                      <p:nvPr/>
                    </p:nvPicPr>
                    <p:blipFill>
                      <a:blip r:embed="rId2">
                        <a:lum bright="100000"/>
                      </a:blip>
                      <a:stretch>
                        <a:fillRect/>
                      </a:stretch>
                    </p:blipFill>
                    <p:spPr>
                      <a:xfrm>
                        <a:off x="2604135" y="3027680"/>
                        <a:ext cx="998855" cy="421005"/>
                      </a:xfrm>
                      <a:prstGeom prst="rect">
                        <a:avLst/>
                      </a:prstGeom>
                    </p:spPr>
                  </p:pic>
                </p:oleObj>
              </mc:Fallback>
            </mc:AlternateContent>
          </a:graphicData>
        </a:graphic>
      </p:graphicFrame>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NOI2014  </a:t>
            </a:r>
            <a:r>
              <a:rPr lang="zh-CN" altLang="en-US">
                <a:sym typeface="+mn-ea"/>
              </a:rPr>
              <a:t>动物园</a:t>
            </a:r>
            <a:endParaRPr lang="zh-CN" altLang="en-US"/>
          </a:p>
        </p:txBody>
      </p:sp>
      <p:sp>
        <p:nvSpPr>
          <p:cNvPr id="3" name="内容占位符 2"/>
          <p:cNvSpPr>
            <a:spLocks noGrp="1"/>
          </p:cNvSpPr>
          <p:nvPr>
            <p:ph idx="1"/>
          </p:nvPr>
        </p:nvSpPr>
        <p:spPr/>
        <p:txBody>
          <a:bodyPr/>
          <a:p>
            <a:r>
              <a:rPr lang="zh-CN" altLang="en-US"/>
              <a:t>建出</a:t>
            </a:r>
            <a:r>
              <a:rPr lang="en-US" altLang="zh-CN"/>
              <a:t>kmp</a:t>
            </a:r>
            <a:r>
              <a:rPr lang="zh-CN" altLang="en-US"/>
              <a:t>自动机后，按照树边累加贡献</a:t>
            </a:r>
            <a:endParaRPr lang="zh-CN" altLang="en-US"/>
          </a:p>
          <a:p>
            <a:r>
              <a:rPr lang="zh-CN" altLang="en-US"/>
              <a:t>对于每个点，沿着树边找不重叠的</a:t>
            </a:r>
            <a:r>
              <a:rPr lang="en-US" altLang="zh-CN"/>
              <a:t>boder</a:t>
            </a:r>
            <a:r>
              <a:rPr lang="zh-CN" altLang="en-US"/>
              <a:t>就行了</a:t>
            </a:r>
            <a:endParaRPr lang="zh-CN" altLang="en-US"/>
          </a:p>
          <a:p>
            <a:r>
              <a:rPr lang="zh-CN" altLang="en-US"/>
              <a:t>由于沿着树边</a:t>
            </a:r>
            <a:r>
              <a:rPr lang="en-US" altLang="zh-CN"/>
              <a:t>boder</a:t>
            </a:r>
            <a:r>
              <a:rPr lang="zh-CN" altLang="en-US"/>
              <a:t>的长度是递减的</a:t>
            </a:r>
            <a:endParaRPr lang="zh-CN" altLang="en-US"/>
          </a:p>
          <a:p>
            <a:r>
              <a:rPr lang="zh-CN" altLang="en-US"/>
              <a:t>只要当前缀与后缀重叠时返回父亲就能保证答案的合法性</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BZOJ3942  Censoring</a:t>
            </a:r>
            <a:endParaRPr lang="en-US" altLang="zh-CN"/>
          </a:p>
        </p:txBody>
      </p:sp>
      <p:sp>
        <p:nvSpPr>
          <p:cNvPr id="3" name="内容占位符 2"/>
          <p:cNvSpPr>
            <a:spLocks noGrp="1"/>
          </p:cNvSpPr>
          <p:nvPr>
            <p:ph idx="1"/>
          </p:nvPr>
        </p:nvSpPr>
        <p:spPr/>
        <p:txBody>
          <a:bodyPr/>
          <a:p>
            <a:r>
              <a:rPr lang="zh-CN" altLang="en-US"/>
              <a:t>有一个S串和一个T串，长度均小于</a:t>
            </a:r>
            <a:endParaRPr lang="zh-CN" altLang="en-US"/>
          </a:p>
          <a:p>
            <a:r>
              <a:rPr lang="zh-CN" altLang="en-US"/>
              <a:t>设当前串为U串，然后从前往后枚举S串一个字符一个字符往U串里添加</a:t>
            </a:r>
            <a:endParaRPr lang="zh-CN" altLang="en-US"/>
          </a:p>
          <a:p>
            <a:r>
              <a:rPr lang="zh-CN" altLang="en-US"/>
              <a:t>若U串后缀为T，则去掉这个后缀继续流程</a:t>
            </a:r>
            <a:endParaRPr lang="zh-CN" altLang="en-US"/>
          </a:p>
          <a:p>
            <a:r>
              <a:rPr lang="zh-CN" altLang="en-US"/>
              <a:t>输出最终的</a:t>
            </a:r>
            <a:r>
              <a:rPr lang="en-US" altLang="zh-CN"/>
              <a:t>U</a:t>
            </a:r>
            <a:r>
              <a:rPr lang="zh-CN" altLang="en-US"/>
              <a:t>串</a:t>
            </a:r>
            <a:endParaRPr lang="zh-CN" altLang="en-US"/>
          </a:p>
        </p:txBody>
      </p:sp>
      <p:graphicFrame>
        <p:nvGraphicFramePr>
          <p:cNvPr id="4" name="对象 3">
            <a:hlinkClick r:id="" action="ppaction://ole?verb="/>
          </p:cNvPr>
          <p:cNvGraphicFramePr>
            <a:graphicFrameLocks noChangeAspect="1"/>
          </p:cNvGraphicFramePr>
          <p:nvPr/>
        </p:nvGraphicFramePr>
        <p:xfrm>
          <a:off x="5808345" y="1781175"/>
          <a:ext cx="468630" cy="416560"/>
        </p:xfrm>
        <a:graphic>
          <a:graphicData uri="http://schemas.openxmlformats.org/presentationml/2006/ole">
            <mc:AlternateContent xmlns:mc="http://schemas.openxmlformats.org/markup-compatibility/2006">
              <mc:Choice xmlns:v="urn:schemas-microsoft-com:vml" Requires="v">
                <p:oleObj spid="_x0000_s7169" name="" r:id="rId1" imgW="228600" imgH="203200" progId="Equation.KSEE3">
                  <p:embed/>
                </p:oleObj>
              </mc:Choice>
              <mc:Fallback>
                <p:oleObj name="" r:id="rId1" imgW="228600" imgH="203200" progId="Equation.KSEE3">
                  <p:embed/>
                  <p:pic>
                    <p:nvPicPr>
                      <p:cNvPr id="0" name="图片 7168"/>
                      <p:cNvPicPr/>
                      <p:nvPr/>
                    </p:nvPicPr>
                    <p:blipFill>
                      <a:blip r:embed="rId2">
                        <a:lum bright="100000"/>
                      </a:blip>
                      <a:stretch>
                        <a:fillRect/>
                      </a:stretch>
                    </p:blipFill>
                    <p:spPr>
                      <a:xfrm>
                        <a:off x="5808345" y="1781175"/>
                        <a:ext cx="468630" cy="416560"/>
                      </a:xfrm>
                      <a:prstGeom prst="rect">
                        <a:avLst/>
                      </a:prstGeom>
                    </p:spPr>
                  </p:pic>
                </p:oleObj>
              </mc:Fallback>
            </mc:AlternateContent>
          </a:graphicData>
        </a:graphic>
      </p:graphicFrame>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BZOJ3942  Censoring</a:t>
            </a:r>
            <a:endParaRPr lang="zh-CN" altLang="en-US"/>
          </a:p>
        </p:txBody>
      </p:sp>
      <p:sp>
        <p:nvSpPr>
          <p:cNvPr id="3" name="内容占位符 2"/>
          <p:cNvSpPr>
            <a:spLocks noGrp="1"/>
          </p:cNvSpPr>
          <p:nvPr>
            <p:ph idx="1"/>
          </p:nvPr>
        </p:nvSpPr>
        <p:spPr/>
        <p:txBody>
          <a:bodyPr/>
          <a:p>
            <a:r>
              <a:rPr lang="zh-CN" altLang="en-US"/>
              <a:t>这里加上了删除操作</a:t>
            </a:r>
            <a:endParaRPr lang="zh-CN" altLang="en-US"/>
          </a:p>
          <a:p>
            <a:r>
              <a:rPr lang="en-US" altLang="zh-CN"/>
              <a:t>kmp的过程中，用一个栈来存当前U串，如果匹配到了，弹出</a:t>
            </a:r>
            <a:r>
              <a:rPr lang="zh-CN" altLang="en-US"/>
              <a:t>栈顶</a:t>
            </a:r>
            <a:r>
              <a:rPr lang="en-US" altLang="zh-CN"/>
              <a:t>即可</a:t>
            </a:r>
            <a:endParaRPr lang="en-US" altLang="zh-CN"/>
          </a:p>
          <a:p>
            <a:r>
              <a:rPr lang="en-US" altLang="zh-CN"/>
              <a:t>然后 j 指针恢复到历史状态</a:t>
            </a:r>
            <a:endParaRPr lang="en-US" altLang="zh-CN"/>
          </a:p>
          <a:p>
            <a:r>
              <a:rPr lang="zh-CN" altLang="en-US"/>
              <a:t>历史</a:t>
            </a:r>
            <a:r>
              <a:rPr lang="en-US" altLang="zh-CN"/>
              <a:t>状态用</a:t>
            </a:r>
            <a:r>
              <a:rPr lang="zh-CN" altLang="en-US"/>
              <a:t>一个</a:t>
            </a:r>
            <a:r>
              <a:rPr lang="en-US" altLang="zh-CN"/>
              <a:t>数组</a:t>
            </a:r>
            <a:r>
              <a:rPr lang="zh-CN" altLang="en-US"/>
              <a:t>记录就行了</a:t>
            </a:r>
            <a:endParaRPr lang="en-US" altLang="zh-CN"/>
          </a:p>
          <a:p>
            <a:endParaRPr lang="en-US" altLang="zh-CN"/>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Codeforces#526D  欧姆诺姆和项链</a:t>
            </a:r>
            <a:endParaRPr lang="en-US" altLang="zh-CN"/>
          </a:p>
        </p:txBody>
      </p:sp>
      <p:sp>
        <p:nvSpPr>
          <p:cNvPr id="3" name="内容占位符 2"/>
          <p:cNvSpPr>
            <a:spLocks noGrp="1"/>
          </p:cNvSpPr>
          <p:nvPr>
            <p:ph idx="1"/>
          </p:nvPr>
        </p:nvSpPr>
        <p:spPr/>
        <p:txBody>
          <a:bodyPr/>
          <a:p>
            <a:r>
              <a:rPr lang="zh-CN" altLang="en-US"/>
              <a:t>给出一个长度为 </a:t>
            </a:r>
            <a:r>
              <a:rPr lang="en-US" altLang="zh-CN"/>
              <a:t>n </a:t>
            </a:r>
            <a:r>
              <a:rPr lang="zh-CN" altLang="en-US"/>
              <a:t>的字符串，判断它的每个前缀是否是美丽的</a:t>
            </a:r>
            <a:endParaRPr lang="zh-CN" altLang="en-US"/>
          </a:p>
          <a:p>
            <a:r>
              <a:rPr lang="zh-CN" altLang="en-US"/>
              <a:t>定义一个字符串 </a:t>
            </a:r>
            <a:r>
              <a:rPr lang="en-US" altLang="zh-CN"/>
              <a:t>S </a:t>
            </a:r>
            <a:r>
              <a:rPr lang="zh-CN" altLang="en-US"/>
              <a:t>是美丽的，当且仅当 </a:t>
            </a:r>
            <a:r>
              <a:rPr lang="en-US" altLang="zh-CN"/>
              <a:t>S </a:t>
            </a:r>
            <a:r>
              <a:rPr lang="zh-CN" altLang="en-US"/>
              <a:t>能被划分成</a:t>
            </a:r>
            <a:r>
              <a:rPr lang="en-US" altLang="zh-CN"/>
              <a:t>A+B+A+B+...+A</a:t>
            </a:r>
            <a:r>
              <a:rPr lang="zh-CN" altLang="en-US"/>
              <a:t>的形式，其中</a:t>
            </a:r>
            <a:r>
              <a:rPr lang="en-US" altLang="zh-CN"/>
              <a:t>A</a:t>
            </a:r>
            <a:r>
              <a:rPr lang="zh-CN" altLang="en-US"/>
              <a:t>的个数为</a:t>
            </a:r>
            <a:r>
              <a:rPr lang="en-US" altLang="zh-CN"/>
              <a:t>k+1</a:t>
            </a:r>
            <a:r>
              <a:rPr lang="zh-CN" altLang="en-US"/>
              <a:t>，</a:t>
            </a:r>
            <a:r>
              <a:rPr lang="en-US" altLang="zh-CN"/>
              <a:t>B</a:t>
            </a:r>
            <a:r>
              <a:rPr lang="zh-CN" altLang="en-US"/>
              <a:t>的个数为 </a:t>
            </a:r>
            <a:r>
              <a:rPr lang="en-US" altLang="zh-CN"/>
              <a:t>k</a:t>
            </a:r>
            <a:endParaRPr lang="zh-CN" altLang="en-US"/>
          </a:p>
          <a:p>
            <a:endParaRPr lang="zh-CN" altLang="en-US"/>
          </a:p>
          <a:p>
            <a:r>
              <a:rPr lang="zh-CN" altLang="en-US"/>
              <a:t>数据范围：</a:t>
            </a:r>
            <a:endParaRPr lang="zh-CN" altLang="en-US"/>
          </a:p>
        </p:txBody>
      </p:sp>
      <p:graphicFrame>
        <p:nvGraphicFramePr>
          <p:cNvPr id="4" name="对象 3">
            <a:hlinkClick r:id="" action="ppaction://ole?verb="/>
          </p:cNvPr>
          <p:cNvGraphicFramePr>
            <a:graphicFrameLocks noChangeAspect="1"/>
          </p:cNvGraphicFramePr>
          <p:nvPr/>
        </p:nvGraphicFramePr>
        <p:xfrm>
          <a:off x="2595880" y="3473450"/>
          <a:ext cx="1216025" cy="466090"/>
        </p:xfrm>
        <a:graphic>
          <a:graphicData uri="http://schemas.openxmlformats.org/presentationml/2006/ole">
            <mc:AlternateContent xmlns:mc="http://schemas.openxmlformats.org/markup-compatibility/2006">
              <mc:Choice xmlns:v="urn:schemas-microsoft-com:vml" Requires="v">
                <p:oleObj spid="_x0000_s6145" name="" r:id="rId1" imgW="596900" imgH="228600" progId="Equation.KSEE3">
                  <p:embed/>
                </p:oleObj>
              </mc:Choice>
              <mc:Fallback>
                <p:oleObj name="" r:id="rId1" imgW="596900" imgH="228600" progId="Equation.KSEE3">
                  <p:embed/>
                  <p:pic>
                    <p:nvPicPr>
                      <p:cNvPr id="0" name="图片 6144"/>
                      <p:cNvPicPr/>
                      <p:nvPr/>
                    </p:nvPicPr>
                    <p:blipFill>
                      <a:blip r:embed="rId2">
                        <a:lum bright="100000"/>
                      </a:blip>
                      <a:stretch>
                        <a:fillRect/>
                      </a:stretch>
                    </p:blipFill>
                    <p:spPr>
                      <a:xfrm>
                        <a:off x="2595880" y="3473450"/>
                        <a:ext cx="1216025" cy="466090"/>
                      </a:xfrm>
                      <a:prstGeom prst="rect">
                        <a:avLst/>
                      </a:prstGeom>
                    </p:spPr>
                  </p:pic>
                </p:oleObj>
              </mc:Fallback>
            </mc:AlternateContent>
          </a:graphicData>
        </a:graphic>
      </p:graphicFrame>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Codeforces#526D  欧姆诺姆和项链</a:t>
            </a:r>
            <a:endParaRPr lang="zh-CN" altLang="en-US"/>
          </a:p>
        </p:txBody>
      </p:sp>
      <p:sp>
        <p:nvSpPr>
          <p:cNvPr id="3" name="内容占位符 2"/>
          <p:cNvSpPr>
            <a:spLocks noGrp="1"/>
          </p:cNvSpPr>
          <p:nvPr>
            <p:ph idx="1"/>
          </p:nvPr>
        </p:nvSpPr>
        <p:spPr/>
        <p:txBody>
          <a:bodyPr/>
          <a:p>
            <a:r>
              <a:rPr lang="zh-CN" altLang="en-US"/>
              <a:t>首先我们把    拆成循环串，即                         ，其中    是    的前缀</a:t>
            </a:r>
            <a:endParaRPr lang="zh-CN" altLang="en-US"/>
          </a:p>
          <a:p>
            <a:r>
              <a:rPr lang="zh-CN" altLang="en-US"/>
              <a:t>设   中含有    个    ，因为                                  </a:t>
            </a:r>
            <a:endParaRPr lang="zh-CN" altLang="en-US"/>
          </a:p>
          <a:p>
            <a:r>
              <a:rPr lang="zh-CN" altLang="en-US"/>
              <a:t>所以设    中含有   个     ，则    中含有            个    </a:t>
            </a:r>
            <a:endParaRPr lang="zh-CN" altLang="en-US"/>
          </a:p>
          <a:p>
            <a:endParaRPr lang="zh-CN" altLang="en-US"/>
          </a:p>
          <a:p>
            <a:r>
              <a:rPr lang="zh-CN" altLang="en-US"/>
              <a:t>所以我们需要保证</a:t>
            </a:r>
            <a:endParaRPr lang="zh-CN" altLang="en-US"/>
          </a:p>
          <a:p>
            <a:endParaRPr lang="zh-CN" altLang="en-US"/>
          </a:p>
          <a:p>
            <a:r>
              <a:rPr lang="zh-CN" altLang="en-US"/>
              <a:t>由于                        是减函数，所以   要尽量小，取</a:t>
            </a:r>
            <a:endParaRPr lang="zh-CN" altLang="en-US"/>
          </a:p>
          <a:p>
            <a:r>
              <a:rPr lang="zh-CN" altLang="en-US"/>
              <a:t>判断一下就行了</a:t>
            </a:r>
            <a:endParaRPr lang="zh-CN" altLang="en-US"/>
          </a:p>
          <a:p>
            <a:r>
              <a:rPr lang="zh-CN" altLang="en-US">
                <a:sym typeface="+mn-ea"/>
              </a:rPr>
              <a:t>特别地，当          时，</a:t>
            </a:r>
            <a:r>
              <a:rPr lang="en-US" altLang="zh-CN">
                <a:sym typeface="+mn-ea"/>
              </a:rPr>
              <a:t>B</a:t>
            </a:r>
            <a:r>
              <a:rPr lang="zh-CN" altLang="en-US">
                <a:sym typeface="+mn-ea"/>
              </a:rPr>
              <a:t>串可以为空，        可以等于</a:t>
            </a:r>
            <a:r>
              <a:rPr lang="en-US" altLang="zh-CN">
                <a:sym typeface="+mn-ea"/>
              </a:rPr>
              <a:t>0</a:t>
            </a:r>
            <a:endParaRPr lang="zh-CN" altLang="en-US"/>
          </a:p>
          <a:p>
            <a:endParaRPr lang="zh-CN" altLang="en-US"/>
          </a:p>
          <a:p>
            <a:endParaRPr lang="zh-CN" altLang="en-US"/>
          </a:p>
        </p:txBody>
      </p:sp>
      <p:graphicFrame>
        <p:nvGraphicFramePr>
          <p:cNvPr id="4" name="对象 3">
            <a:hlinkClick r:id="" action="ppaction://ole?verb="/>
          </p:cNvPr>
          <p:cNvGraphicFramePr>
            <a:graphicFrameLocks noChangeAspect="1"/>
          </p:cNvGraphicFramePr>
          <p:nvPr/>
        </p:nvGraphicFramePr>
        <p:xfrm>
          <a:off x="2717165" y="1850390"/>
          <a:ext cx="301625" cy="382905"/>
        </p:xfrm>
        <a:graphic>
          <a:graphicData uri="http://schemas.openxmlformats.org/presentationml/2006/ole">
            <mc:AlternateContent xmlns:mc="http://schemas.openxmlformats.org/markup-compatibility/2006">
              <mc:Choice xmlns:v="urn:schemas-microsoft-com:vml" Requires="v">
                <p:oleObj spid="_x0000_s8193" name="" r:id="rId1" imgW="139700" imgH="177165" progId="Equation.KSEE3">
                  <p:embed/>
                </p:oleObj>
              </mc:Choice>
              <mc:Fallback>
                <p:oleObj name="" r:id="rId1" imgW="139700" imgH="177165" progId="Equation.KSEE3">
                  <p:embed/>
                  <p:pic>
                    <p:nvPicPr>
                      <p:cNvPr id="0" name="图片 8192"/>
                      <p:cNvPicPr/>
                      <p:nvPr/>
                    </p:nvPicPr>
                    <p:blipFill>
                      <a:blip r:embed="rId2">
                        <a:lum bright="100000"/>
                      </a:blip>
                      <a:stretch>
                        <a:fillRect/>
                      </a:stretch>
                    </p:blipFill>
                    <p:spPr>
                      <a:xfrm>
                        <a:off x="2717165" y="1850390"/>
                        <a:ext cx="301625" cy="38290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150168" y="1841500"/>
          <a:ext cx="2277110" cy="382905"/>
        </p:xfrm>
        <a:graphic>
          <a:graphicData uri="http://schemas.openxmlformats.org/presentationml/2006/ole">
            <mc:AlternateContent xmlns:mc="http://schemas.openxmlformats.org/markup-compatibility/2006">
              <mc:Choice xmlns:v="urn:schemas-microsoft-com:vml" Requires="v">
                <p:oleObj spid="_x0000_s6" name="" r:id="rId3" imgW="1054100" imgH="177165" progId="Equation.KSEE3">
                  <p:embed/>
                </p:oleObj>
              </mc:Choice>
              <mc:Fallback>
                <p:oleObj name="" r:id="rId3" imgW="1054100" imgH="177165" progId="Equation.KSEE3">
                  <p:embed/>
                  <p:pic>
                    <p:nvPicPr>
                      <p:cNvPr id="0" name="图片 8192"/>
                      <p:cNvPicPr/>
                      <p:nvPr/>
                    </p:nvPicPr>
                    <p:blipFill>
                      <a:blip r:embed="rId4">
                        <a:lum bright="100000"/>
                      </a:blip>
                      <a:stretch>
                        <a:fillRect/>
                      </a:stretch>
                    </p:blipFill>
                    <p:spPr>
                      <a:xfrm>
                        <a:off x="5150168" y="1841500"/>
                        <a:ext cx="2277110" cy="38290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177530" y="1827213"/>
          <a:ext cx="301625" cy="356870"/>
        </p:xfrm>
        <a:graphic>
          <a:graphicData uri="http://schemas.openxmlformats.org/presentationml/2006/ole">
            <mc:AlternateContent xmlns:mc="http://schemas.openxmlformats.org/markup-compatibility/2006">
              <mc:Choice xmlns:v="urn:schemas-microsoft-com:vml" Requires="v">
                <p:oleObj spid="_x0000_s8" name="" r:id="rId5" imgW="139700" imgH="165100" progId="Equation.KSEE3">
                  <p:embed/>
                </p:oleObj>
              </mc:Choice>
              <mc:Fallback>
                <p:oleObj name="" r:id="rId5" imgW="139700" imgH="165100" progId="Equation.KSEE3">
                  <p:embed/>
                  <p:pic>
                    <p:nvPicPr>
                      <p:cNvPr id="0" name="图片 8192"/>
                      <p:cNvPicPr/>
                      <p:nvPr/>
                    </p:nvPicPr>
                    <p:blipFill>
                      <a:blip r:embed="rId6">
                        <a:lum bright="100000"/>
                      </a:blip>
                      <a:stretch>
                        <a:fillRect/>
                      </a:stretch>
                    </p:blipFill>
                    <p:spPr>
                      <a:xfrm>
                        <a:off x="8177530" y="1827213"/>
                        <a:ext cx="301625" cy="35687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8818245" y="1834198"/>
          <a:ext cx="329565" cy="356870"/>
        </p:xfrm>
        <a:graphic>
          <a:graphicData uri="http://schemas.openxmlformats.org/presentationml/2006/ole">
            <mc:AlternateContent xmlns:mc="http://schemas.openxmlformats.org/markup-compatibility/2006">
              <mc:Choice xmlns:v="urn:schemas-microsoft-com:vml" Requires="v">
                <p:oleObj spid="_x0000_s10" name="" r:id="rId7" imgW="152400" imgH="165100" progId="Equation.KSEE3">
                  <p:embed/>
                </p:oleObj>
              </mc:Choice>
              <mc:Fallback>
                <p:oleObj name="" r:id="rId7" imgW="152400" imgH="165100" progId="Equation.KSEE3">
                  <p:embed/>
                  <p:pic>
                    <p:nvPicPr>
                      <p:cNvPr id="0" name="图片 8192"/>
                      <p:cNvPicPr/>
                      <p:nvPr/>
                    </p:nvPicPr>
                    <p:blipFill>
                      <a:blip r:embed="rId8">
                        <a:lum bright="100000"/>
                      </a:blip>
                      <a:stretch>
                        <a:fillRect/>
                      </a:stretch>
                    </p:blipFill>
                    <p:spPr>
                      <a:xfrm>
                        <a:off x="8818245" y="1834198"/>
                        <a:ext cx="329565" cy="35687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1443990" y="2303780"/>
          <a:ext cx="301625" cy="382905"/>
        </p:xfrm>
        <a:graphic>
          <a:graphicData uri="http://schemas.openxmlformats.org/presentationml/2006/ole">
            <mc:AlternateContent xmlns:mc="http://schemas.openxmlformats.org/markup-compatibility/2006">
              <mc:Choice xmlns:v="urn:schemas-microsoft-com:vml" Requires="v">
                <p:oleObj spid="_x0000_s12" name="" r:id="rId9" imgW="139700" imgH="177165" progId="Equation.KSEE3">
                  <p:embed/>
                </p:oleObj>
              </mc:Choice>
              <mc:Fallback>
                <p:oleObj name="" r:id="rId9" imgW="139700" imgH="177165" progId="Equation.KSEE3">
                  <p:embed/>
                  <p:pic>
                    <p:nvPicPr>
                      <p:cNvPr id="0" name="图片 8192"/>
                      <p:cNvPicPr/>
                      <p:nvPr/>
                    </p:nvPicPr>
                    <p:blipFill>
                      <a:blip r:embed="rId2">
                        <a:lum bright="100000"/>
                      </a:blip>
                      <a:stretch>
                        <a:fillRect/>
                      </a:stretch>
                    </p:blipFill>
                    <p:spPr>
                      <a:xfrm>
                        <a:off x="1443990" y="2303780"/>
                        <a:ext cx="301625" cy="38290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647950" y="2290128"/>
          <a:ext cx="329565" cy="356870"/>
        </p:xfrm>
        <a:graphic>
          <a:graphicData uri="http://schemas.openxmlformats.org/presentationml/2006/ole">
            <mc:AlternateContent xmlns:mc="http://schemas.openxmlformats.org/markup-compatibility/2006">
              <mc:Choice xmlns:v="urn:schemas-microsoft-com:vml" Requires="v">
                <p:oleObj spid="_x0000_s14" name="" r:id="rId10" imgW="152400" imgH="165100" progId="Equation.KSEE3">
                  <p:embed/>
                </p:oleObj>
              </mc:Choice>
              <mc:Fallback>
                <p:oleObj name="" r:id="rId10" imgW="152400" imgH="165100" progId="Equation.KSEE3">
                  <p:embed/>
                  <p:pic>
                    <p:nvPicPr>
                      <p:cNvPr id="0" name="图片 8192"/>
                      <p:cNvPicPr/>
                      <p:nvPr/>
                    </p:nvPicPr>
                    <p:blipFill>
                      <a:blip r:embed="rId11">
                        <a:lum bright="100000"/>
                      </a:blip>
                      <a:stretch>
                        <a:fillRect/>
                      </a:stretch>
                    </p:blipFill>
                    <p:spPr>
                      <a:xfrm>
                        <a:off x="2647950" y="2290128"/>
                        <a:ext cx="329565" cy="35687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3282315" y="2285683"/>
          <a:ext cx="301625" cy="356870"/>
        </p:xfrm>
        <a:graphic>
          <a:graphicData uri="http://schemas.openxmlformats.org/presentationml/2006/ole">
            <mc:AlternateContent xmlns:mc="http://schemas.openxmlformats.org/markup-compatibility/2006">
              <mc:Choice xmlns:v="urn:schemas-microsoft-com:vml" Requires="v">
                <p:oleObj spid="_x0000_s18" name="" r:id="rId12" imgW="139700" imgH="165100" progId="Equation.KSEE3">
                  <p:embed/>
                </p:oleObj>
              </mc:Choice>
              <mc:Fallback>
                <p:oleObj name="" r:id="rId12" imgW="139700" imgH="165100" progId="Equation.KSEE3">
                  <p:embed/>
                  <p:pic>
                    <p:nvPicPr>
                      <p:cNvPr id="0" name="图片 8192"/>
                      <p:cNvPicPr/>
                      <p:nvPr/>
                    </p:nvPicPr>
                    <p:blipFill>
                      <a:blip r:embed="rId13">
                        <a:lum bright="100000"/>
                      </a:blip>
                      <a:stretch>
                        <a:fillRect/>
                      </a:stretch>
                    </p:blipFill>
                    <p:spPr>
                      <a:xfrm>
                        <a:off x="3282315" y="2285683"/>
                        <a:ext cx="301625" cy="35687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520248" y="2290445"/>
          <a:ext cx="2907030" cy="382905"/>
        </p:xfrm>
        <a:graphic>
          <a:graphicData uri="http://schemas.openxmlformats.org/presentationml/2006/ole">
            <mc:AlternateContent xmlns:mc="http://schemas.openxmlformats.org/markup-compatibility/2006">
              <mc:Choice xmlns:v="urn:schemas-microsoft-com:vml" Requires="v">
                <p:oleObj spid="_x0000_s20" name="" r:id="rId14" imgW="1346200" imgH="177165" progId="Equation.KSEE3">
                  <p:embed/>
                </p:oleObj>
              </mc:Choice>
              <mc:Fallback>
                <p:oleObj name="" r:id="rId14" imgW="1346200" imgH="177165" progId="Equation.KSEE3">
                  <p:embed/>
                  <p:pic>
                    <p:nvPicPr>
                      <p:cNvPr id="0" name="图片 8192"/>
                      <p:cNvPicPr/>
                      <p:nvPr/>
                    </p:nvPicPr>
                    <p:blipFill>
                      <a:blip r:embed="rId15">
                        <a:lum bright="100000"/>
                      </a:blip>
                      <a:stretch>
                        <a:fillRect/>
                      </a:stretch>
                    </p:blipFill>
                    <p:spPr>
                      <a:xfrm>
                        <a:off x="4520248" y="2290445"/>
                        <a:ext cx="2907030" cy="38290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2065020" y="2734628"/>
          <a:ext cx="329565" cy="356870"/>
        </p:xfrm>
        <a:graphic>
          <a:graphicData uri="http://schemas.openxmlformats.org/presentationml/2006/ole">
            <mc:AlternateContent xmlns:mc="http://schemas.openxmlformats.org/markup-compatibility/2006">
              <mc:Choice xmlns:v="urn:schemas-microsoft-com:vml" Requires="v">
                <p:oleObj spid="_x0000_s22" name="" r:id="rId16" imgW="152400" imgH="165100" progId="Equation.KSEE3">
                  <p:embed/>
                </p:oleObj>
              </mc:Choice>
              <mc:Fallback>
                <p:oleObj name="" r:id="rId16" imgW="152400" imgH="165100" progId="Equation.KSEE3">
                  <p:embed/>
                  <p:pic>
                    <p:nvPicPr>
                      <p:cNvPr id="0" name="图片 8192"/>
                      <p:cNvPicPr/>
                      <p:nvPr/>
                    </p:nvPicPr>
                    <p:blipFill>
                      <a:blip r:embed="rId17">
                        <a:lum bright="100000"/>
                      </a:blip>
                      <a:stretch>
                        <a:fillRect/>
                      </a:stretch>
                    </p:blipFill>
                    <p:spPr>
                      <a:xfrm>
                        <a:off x="2065020" y="2734628"/>
                        <a:ext cx="329565" cy="356870"/>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3318510" y="2807653"/>
          <a:ext cx="274955" cy="302260"/>
        </p:xfrm>
        <a:graphic>
          <a:graphicData uri="http://schemas.openxmlformats.org/presentationml/2006/ole">
            <mc:AlternateContent xmlns:mc="http://schemas.openxmlformats.org/markup-compatibility/2006">
              <mc:Choice xmlns:v="urn:schemas-microsoft-com:vml" Requires="v">
                <p:oleObj spid="_x0000_s30" name="" r:id="rId18" imgW="127000" imgH="139700" progId="Equation.KSEE3">
                  <p:embed/>
                </p:oleObj>
              </mc:Choice>
              <mc:Fallback>
                <p:oleObj name="" r:id="rId18" imgW="127000" imgH="139700" progId="Equation.KSEE3">
                  <p:embed/>
                  <p:pic>
                    <p:nvPicPr>
                      <p:cNvPr id="0" name="图片 8192"/>
                      <p:cNvPicPr/>
                      <p:nvPr/>
                    </p:nvPicPr>
                    <p:blipFill>
                      <a:blip r:embed="rId19">
                        <a:lum bright="100000"/>
                      </a:blip>
                      <a:stretch>
                        <a:fillRect/>
                      </a:stretch>
                    </p:blipFill>
                    <p:spPr>
                      <a:xfrm>
                        <a:off x="3318510" y="2807653"/>
                        <a:ext cx="274955" cy="302260"/>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3928110" y="2734628"/>
          <a:ext cx="301625" cy="356870"/>
        </p:xfrm>
        <a:graphic>
          <a:graphicData uri="http://schemas.openxmlformats.org/presentationml/2006/ole">
            <mc:AlternateContent xmlns:mc="http://schemas.openxmlformats.org/markup-compatibility/2006">
              <mc:Choice xmlns:v="urn:schemas-microsoft-com:vml" Requires="v">
                <p:oleObj spid="_x0000_s32" name="" r:id="rId20" imgW="139700" imgH="165100" progId="Equation.KSEE3">
                  <p:embed/>
                </p:oleObj>
              </mc:Choice>
              <mc:Fallback>
                <p:oleObj name="" r:id="rId20" imgW="139700" imgH="165100" progId="Equation.KSEE3">
                  <p:embed/>
                  <p:pic>
                    <p:nvPicPr>
                      <p:cNvPr id="0" name="图片 8192"/>
                      <p:cNvPicPr/>
                      <p:nvPr/>
                    </p:nvPicPr>
                    <p:blipFill>
                      <a:blip r:embed="rId13">
                        <a:lum bright="100000"/>
                      </a:blip>
                      <a:stretch>
                        <a:fillRect/>
                      </a:stretch>
                    </p:blipFill>
                    <p:spPr>
                      <a:xfrm>
                        <a:off x="3928110" y="2734628"/>
                        <a:ext cx="301625" cy="356870"/>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4931410" y="2734628"/>
          <a:ext cx="329565" cy="356870"/>
        </p:xfrm>
        <a:graphic>
          <a:graphicData uri="http://schemas.openxmlformats.org/presentationml/2006/ole">
            <mc:AlternateContent xmlns:mc="http://schemas.openxmlformats.org/markup-compatibility/2006">
              <mc:Choice xmlns:v="urn:schemas-microsoft-com:vml" Requires="v">
                <p:oleObj spid="_x0000_s34" name="" r:id="rId21" imgW="152400" imgH="165100" progId="Equation.KSEE3">
                  <p:embed/>
                </p:oleObj>
              </mc:Choice>
              <mc:Fallback>
                <p:oleObj name="" r:id="rId21" imgW="152400" imgH="165100" progId="Equation.KSEE3">
                  <p:embed/>
                  <p:pic>
                    <p:nvPicPr>
                      <p:cNvPr id="0" name="图片 8192"/>
                      <p:cNvPicPr/>
                      <p:nvPr/>
                    </p:nvPicPr>
                    <p:blipFill>
                      <a:blip r:embed="rId22">
                        <a:lum bright="100000"/>
                      </a:blip>
                      <a:stretch>
                        <a:fillRect/>
                      </a:stretch>
                    </p:blipFill>
                    <p:spPr>
                      <a:xfrm>
                        <a:off x="4931410" y="2734628"/>
                        <a:ext cx="329565" cy="356870"/>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6205220" y="2627630"/>
          <a:ext cx="919480" cy="606425"/>
        </p:xfrm>
        <a:graphic>
          <a:graphicData uri="http://schemas.openxmlformats.org/presentationml/2006/ole">
            <mc:AlternateContent xmlns:mc="http://schemas.openxmlformats.org/markup-compatibility/2006">
              <mc:Choice xmlns:v="urn:schemas-microsoft-com:vml" Requires="v">
                <p:oleObj spid="_x0000_s8194" name="" r:id="rId23" imgW="596900" imgH="393700" progId="Equation.KSEE3">
                  <p:embed/>
                </p:oleObj>
              </mc:Choice>
              <mc:Fallback>
                <p:oleObj name="" r:id="rId23" imgW="596900" imgH="393700" progId="Equation.KSEE3">
                  <p:embed/>
                  <p:pic>
                    <p:nvPicPr>
                      <p:cNvPr id="0" name="图片 8193"/>
                      <p:cNvPicPr/>
                      <p:nvPr/>
                    </p:nvPicPr>
                    <p:blipFill>
                      <a:blip r:embed="rId24">
                        <a:lum bright="100000"/>
                      </a:blip>
                      <a:stretch>
                        <a:fillRect/>
                      </a:stretch>
                    </p:blipFill>
                    <p:spPr>
                      <a:xfrm>
                        <a:off x="6205220" y="2627630"/>
                        <a:ext cx="919480" cy="60642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7505065" y="2735898"/>
          <a:ext cx="301625" cy="356870"/>
        </p:xfrm>
        <a:graphic>
          <a:graphicData uri="http://schemas.openxmlformats.org/presentationml/2006/ole">
            <mc:AlternateContent xmlns:mc="http://schemas.openxmlformats.org/markup-compatibility/2006">
              <mc:Choice xmlns:v="urn:schemas-microsoft-com:vml" Requires="v">
                <p:oleObj spid="_x0000_s37" name="" r:id="rId25" imgW="139700" imgH="165100" progId="Equation.KSEE3">
                  <p:embed/>
                </p:oleObj>
              </mc:Choice>
              <mc:Fallback>
                <p:oleObj name="" r:id="rId25" imgW="139700" imgH="165100" progId="Equation.KSEE3">
                  <p:embed/>
                  <p:pic>
                    <p:nvPicPr>
                      <p:cNvPr id="0" name="图片 8192"/>
                      <p:cNvPicPr/>
                      <p:nvPr/>
                    </p:nvPicPr>
                    <p:blipFill>
                      <a:blip r:embed="rId13">
                        <a:lum bright="100000"/>
                      </a:blip>
                      <a:stretch>
                        <a:fillRect/>
                      </a:stretch>
                    </p:blipFill>
                    <p:spPr>
                      <a:xfrm>
                        <a:off x="7505065" y="2735898"/>
                        <a:ext cx="301625" cy="356870"/>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3611245" y="3445510"/>
          <a:ext cx="4128770" cy="800100"/>
        </p:xfrm>
        <a:graphic>
          <a:graphicData uri="http://schemas.openxmlformats.org/presentationml/2006/ole">
            <mc:AlternateContent xmlns:mc="http://schemas.openxmlformats.org/markup-compatibility/2006">
              <mc:Choice xmlns:v="urn:schemas-microsoft-com:vml" Requires="v">
                <p:oleObj spid="_x0000_s8195" name="" r:id="rId26" imgW="2032000" imgH="393700" progId="Equation.KSEE3">
                  <p:embed/>
                </p:oleObj>
              </mc:Choice>
              <mc:Fallback>
                <p:oleObj name="" r:id="rId26" imgW="2032000" imgH="393700" progId="Equation.KSEE3">
                  <p:embed/>
                  <p:pic>
                    <p:nvPicPr>
                      <p:cNvPr id="0" name="图片 8194"/>
                      <p:cNvPicPr/>
                      <p:nvPr/>
                    </p:nvPicPr>
                    <p:blipFill>
                      <a:blip r:embed="rId27">
                        <a:lum bright="100000"/>
                      </a:blip>
                      <a:stretch>
                        <a:fillRect/>
                      </a:stretch>
                    </p:blipFill>
                    <p:spPr>
                      <a:xfrm>
                        <a:off x="3611245" y="3445510"/>
                        <a:ext cx="4128770" cy="800100"/>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1761490" y="4206875"/>
          <a:ext cx="2004695" cy="758190"/>
        </p:xfrm>
        <a:graphic>
          <a:graphicData uri="http://schemas.openxmlformats.org/presentationml/2006/ole">
            <mc:AlternateContent xmlns:mc="http://schemas.openxmlformats.org/markup-compatibility/2006">
              <mc:Choice xmlns:v="urn:schemas-microsoft-com:vml" Requires="v">
                <p:oleObj spid="_x0000_s8196" name="" r:id="rId28" imgW="1041400" imgH="393700" progId="Equation.KSEE3">
                  <p:embed/>
                </p:oleObj>
              </mc:Choice>
              <mc:Fallback>
                <p:oleObj name="" r:id="rId28" imgW="1041400" imgH="393700" progId="Equation.KSEE3">
                  <p:embed/>
                  <p:pic>
                    <p:nvPicPr>
                      <p:cNvPr id="0" name="图片 8195"/>
                      <p:cNvPicPr/>
                      <p:nvPr/>
                    </p:nvPicPr>
                    <p:blipFill>
                      <a:blip r:embed="rId29">
                        <a:lum bright="100000"/>
                      </a:blip>
                      <a:stretch>
                        <a:fillRect/>
                      </a:stretch>
                    </p:blipFill>
                    <p:spPr>
                      <a:xfrm>
                        <a:off x="1761490" y="4206875"/>
                        <a:ext cx="2004695" cy="75819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5920105" y="4612323"/>
          <a:ext cx="274955" cy="302260"/>
        </p:xfrm>
        <a:graphic>
          <a:graphicData uri="http://schemas.openxmlformats.org/presentationml/2006/ole">
            <mc:AlternateContent xmlns:mc="http://schemas.openxmlformats.org/markup-compatibility/2006">
              <mc:Choice xmlns:v="urn:schemas-microsoft-com:vml" Requires="v">
                <p:oleObj spid="_x0000_s41" name="" r:id="rId30" imgW="127000" imgH="139700" progId="Equation.KSEE3">
                  <p:embed/>
                </p:oleObj>
              </mc:Choice>
              <mc:Fallback>
                <p:oleObj name="" r:id="rId30" imgW="127000" imgH="139700" progId="Equation.KSEE3">
                  <p:embed/>
                  <p:pic>
                    <p:nvPicPr>
                      <p:cNvPr id="0" name="图片 8192"/>
                      <p:cNvPicPr/>
                      <p:nvPr/>
                    </p:nvPicPr>
                    <p:blipFill>
                      <a:blip r:embed="rId19">
                        <a:lum bright="100000"/>
                      </a:blip>
                      <a:stretch>
                        <a:fillRect/>
                      </a:stretch>
                    </p:blipFill>
                    <p:spPr>
                      <a:xfrm>
                        <a:off x="5920105" y="4612323"/>
                        <a:ext cx="274955" cy="302260"/>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009255" y="4563110"/>
          <a:ext cx="1293495" cy="383540"/>
        </p:xfrm>
        <a:graphic>
          <a:graphicData uri="http://schemas.openxmlformats.org/presentationml/2006/ole">
            <mc:AlternateContent xmlns:mc="http://schemas.openxmlformats.org/markup-compatibility/2006">
              <mc:Choice xmlns:v="urn:schemas-microsoft-com:vml" Requires="v">
                <p:oleObj spid="_x0000_s43" name="" r:id="rId31" imgW="596900" imgH="177165" progId="Equation.KSEE3">
                  <p:embed/>
                </p:oleObj>
              </mc:Choice>
              <mc:Fallback>
                <p:oleObj name="" r:id="rId31" imgW="596900" imgH="177165" progId="Equation.KSEE3">
                  <p:embed/>
                  <p:pic>
                    <p:nvPicPr>
                      <p:cNvPr id="0" name="图片 8192"/>
                      <p:cNvPicPr/>
                      <p:nvPr/>
                    </p:nvPicPr>
                    <p:blipFill>
                      <a:blip r:embed="rId32">
                        <a:lum bright="100000"/>
                      </a:blip>
                      <a:stretch>
                        <a:fillRect/>
                      </a:stretch>
                    </p:blipFill>
                    <p:spPr>
                      <a:xfrm>
                        <a:off x="8009255" y="4563110"/>
                        <a:ext cx="1293495" cy="383540"/>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2690495" y="5480050"/>
          <a:ext cx="864870" cy="363220"/>
        </p:xfrm>
        <a:graphic>
          <a:graphicData uri="http://schemas.openxmlformats.org/presentationml/2006/ole">
            <mc:AlternateContent xmlns:mc="http://schemas.openxmlformats.org/markup-compatibility/2006">
              <mc:Choice xmlns:v="urn:schemas-microsoft-com:vml" Requires="v">
                <p:oleObj spid="_x0000_s9217" name="" r:id="rId33" imgW="393700" imgH="165100" progId="Equation.KSEE3">
                  <p:embed/>
                </p:oleObj>
              </mc:Choice>
              <mc:Fallback>
                <p:oleObj name="" r:id="rId33" imgW="393700" imgH="165100" progId="Equation.KSEE3">
                  <p:embed/>
                  <p:pic>
                    <p:nvPicPr>
                      <p:cNvPr id="0" name="图片 9216"/>
                      <p:cNvPicPr/>
                      <p:nvPr/>
                    </p:nvPicPr>
                    <p:blipFill>
                      <a:blip r:embed="rId34">
                        <a:lum bright="100000"/>
                      </a:blip>
                      <a:stretch>
                        <a:fillRect/>
                      </a:stretch>
                    </p:blipFill>
                    <p:spPr>
                      <a:xfrm>
                        <a:off x="2690495" y="5480050"/>
                        <a:ext cx="864870" cy="363220"/>
                      </a:xfrm>
                      <a:prstGeom prst="rect">
                        <a:avLst/>
                      </a:prstGeom>
                    </p:spPr>
                  </p:pic>
                </p:oleObj>
              </mc:Fallback>
            </mc:AlternateContent>
          </a:graphicData>
        </a:graphic>
      </p:graphicFrame>
      <p:graphicFrame>
        <p:nvGraphicFramePr>
          <p:cNvPr id="45" name="对象 44">
            <a:hlinkClick r:id="" action="ppaction://ole?verb="/>
          </p:cNvPr>
          <p:cNvGraphicFramePr>
            <a:graphicFrameLocks noChangeAspect="1"/>
          </p:cNvGraphicFramePr>
          <p:nvPr/>
        </p:nvGraphicFramePr>
        <p:xfrm>
          <a:off x="6110923" y="5458460"/>
          <a:ext cx="753745" cy="447040"/>
        </p:xfrm>
        <a:graphic>
          <a:graphicData uri="http://schemas.openxmlformats.org/presentationml/2006/ole">
            <mc:AlternateContent xmlns:mc="http://schemas.openxmlformats.org/markup-compatibility/2006">
              <mc:Choice xmlns:v="urn:schemas-microsoft-com:vml" Requires="v">
                <p:oleObj spid="_x0000_s46" name="" r:id="rId35" imgW="342900" imgH="203200" progId="Equation.KSEE3">
                  <p:embed/>
                </p:oleObj>
              </mc:Choice>
              <mc:Fallback>
                <p:oleObj name="" r:id="rId35" imgW="342900" imgH="203200" progId="Equation.KSEE3">
                  <p:embed/>
                  <p:pic>
                    <p:nvPicPr>
                      <p:cNvPr id="0" name="图片 9216"/>
                      <p:cNvPicPr/>
                      <p:nvPr/>
                    </p:nvPicPr>
                    <p:blipFill>
                      <a:blip r:embed="rId36">
                        <a:lum bright="100000"/>
                      </a:blip>
                      <a:stretch>
                        <a:fillRect/>
                      </a:stretch>
                    </p:blipFill>
                    <p:spPr>
                      <a:xfrm>
                        <a:off x="6110923" y="5458460"/>
                        <a:ext cx="753745" cy="447040"/>
                      </a:xfrm>
                      <a:prstGeom prst="rect">
                        <a:avLst/>
                      </a:prstGeom>
                    </p:spPr>
                  </p:pic>
                </p:oleObj>
              </mc:Fallback>
            </mc:AlternateContent>
          </a:graphicData>
        </a:graphic>
      </p:graphicFrame>
    </p:spTree>
    <p:custDataLst>
      <p:tags r:id="rId3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练习题目</a:t>
            </a:r>
            <a:endParaRPr lang="zh-CN" altLang="en-US"/>
          </a:p>
        </p:txBody>
      </p:sp>
      <p:sp>
        <p:nvSpPr>
          <p:cNvPr id="3" name="内容占位符 2"/>
          <p:cNvSpPr>
            <a:spLocks noGrp="1"/>
          </p:cNvSpPr>
          <p:nvPr>
            <p:ph idx="1"/>
          </p:nvPr>
        </p:nvSpPr>
        <p:spPr/>
        <p:txBody>
          <a:bodyPr/>
          <a:p>
            <a:r>
              <a:rPr lang="zh-CN" altLang="en-US">
                <a:solidFill>
                  <a:srgbClr val="92D050"/>
                </a:solidFill>
              </a:rPr>
              <a:t>【CF#613D】Messenger（板子题）</a:t>
            </a:r>
            <a:endParaRPr lang="zh-CN" altLang="en-US">
              <a:solidFill>
                <a:srgbClr val="92D050"/>
              </a:solidFill>
            </a:endParaRPr>
          </a:p>
          <a:p>
            <a:r>
              <a:rPr lang="zh-CN" altLang="en-US">
                <a:solidFill>
                  <a:srgbClr val="92D050"/>
                </a:solidFill>
              </a:rPr>
              <a:t>【BZOJ1355】Radio Transmission（结论题）</a:t>
            </a:r>
            <a:endParaRPr lang="zh-CN" altLang="en-US"/>
          </a:p>
          <a:p>
            <a:r>
              <a:rPr lang="zh-CN" altLang="en-US">
                <a:solidFill>
                  <a:srgbClr val="00B0F0"/>
                </a:solidFill>
              </a:rPr>
              <a:t>【51</a:t>
            </a:r>
            <a:r>
              <a:rPr lang="en-US" altLang="zh-CN">
                <a:solidFill>
                  <a:srgbClr val="00B0F0"/>
                </a:solidFill>
              </a:rPr>
              <a:t>n</a:t>
            </a:r>
            <a:r>
              <a:rPr lang="zh-CN" altLang="en-US">
                <a:solidFill>
                  <a:srgbClr val="00B0F0"/>
                </a:solidFill>
              </a:rPr>
              <a:t>od1292】字符串中的最大值（</a:t>
            </a:r>
            <a:r>
              <a:rPr lang="en-US" altLang="zh-CN">
                <a:solidFill>
                  <a:srgbClr val="00B0F0"/>
                </a:solidFill>
              </a:rPr>
              <a:t>kmp</a:t>
            </a:r>
            <a:r>
              <a:rPr lang="zh-CN" altLang="en-US">
                <a:solidFill>
                  <a:srgbClr val="00B0F0"/>
                </a:solidFill>
              </a:rPr>
              <a:t>自动机）</a:t>
            </a:r>
            <a:endParaRPr lang="zh-CN" altLang="en-US"/>
          </a:p>
          <a:p>
            <a:r>
              <a:rPr lang="zh-CN" altLang="en-US">
                <a:solidFill>
                  <a:srgbClr val="00B0F0"/>
                </a:solidFill>
              </a:rPr>
              <a:t>【BZOJ3620】似乎在梦中见过的样子（和动物园一样）</a:t>
            </a:r>
            <a:endParaRPr lang="zh-CN" altLang="en-US"/>
          </a:p>
          <a:p>
            <a:r>
              <a:rPr lang="zh-CN" altLang="en-US">
                <a:solidFill>
                  <a:srgbClr val="FFC000"/>
                </a:solidFill>
                <a:sym typeface="+mn-ea"/>
              </a:rPr>
              <a:t>【</a:t>
            </a:r>
            <a:r>
              <a:rPr lang="en-US" altLang="zh-CN">
                <a:solidFill>
                  <a:srgbClr val="FFC000"/>
                </a:solidFill>
                <a:sym typeface="+mn-ea"/>
              </a:rPr>
              <a:t>BZOJ1009</a:t>
            </a:r>
            <a:r>
              <a:rPr lang="zh-CN" altLang="en-US">
                <a:solidFill>
                  <a:srgbClr val="FFC000"/>
                </a:solidFill>
                <a:sym typeface="+mn-ea"/>
              </a:rPr>
              <a:t>】GT考试</a:t>
            </a:r>
            <a:endParaRPr lang="zh-CN" altLang="en-US">
              <a:solidFill>
                <a:srgbClr val="FFC000"/>
              </a:solidFill>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引言</a:t>
            </a:r>
            <a:endParaRPr lang="zh-CN" altLang="en-US"/>
          </a:p>
        </p:txBody>
      </p:sp>
      <p:sp>
        <p:nvSpPr>
          <p:cNvPr id="3" name="内容占位符 2"/>
          <p:cNvSpPr>
            <a:spLocks noGrp="1"/>
          </p:cNvSpPr>
          <p:nvPr>
            <p:ph sz="half" idx="1"/>
          </p:nvPr>
        </p:nvSpPr>
        <p:spPr/>
        <p:txBody>
          <a:bodyPr/>
          <a:p>
            <a:r>
              <a:rPr lang="zh-CN" altLang="en-US">
                <a:sym typeface="+mn-ea"/>
              </a:rPr>
              <a:t>常见的处理字符串的工具有：</a:t>
            </a:r>
            <a:endParaRPr lang="zh-CN" altLang="en-US"/>
          </a:p>
          <a:p>
            <a:endParaRPr lang="zh-CN" altLang="en-US"/>
          </a:p>
        </p:txBody>
      </p:sp>
      <p:sp>
        <p:nvSpPr>
          <p:cNvPr id="6" name="内容占位符 5"/>
          <p:cNvSpPr>
            <a:spLocks noGrp="1"/>
          </p:cNvSpPr>
          <p:nvPr>
            <p:ph sz="half" idx="2"/>
          </p:nvPr>
        </p:nvSpPr>
        <p:spPr/>
        <p:txBody>
          <a:bodyPr/>
          <a:p>
            <a:r>
              <a:rPr lang="zh-CN" altLang="en-US"/>
              <a:t>常见的字符串算法有：</a:t>
            </a:r>
            <a:endParaRPr lang="en-US" altLang="zh-CN"/>
          </a:p>
        </p:txBody>
      </p:sp>
      <p:graphicFrame>
        <p:nvGraphicFramePr>
          <p:cNvPr id="4" name="对象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124585" y="2314575"/>
          <a:ext cx="3872230" cy="2696845"/>
        </p:xfrm>
        <a:graphic>
          <a:graphicData uri="http://schemas.openxmlformats.org/presentationml/2006/ole">
            <mc:AlternateContent xmlns:mc="http://schemas.openxmlformats.org/markup-compatibility/2006">
              <mc:Choice xmlns:v="urn:schemas-microsoft-com:vml" Requires="v">
                <p:oleObj spid="_x0000_s1026" name="" r:id="rId3" imgW="2005965" imgH="1397000" progId="Equation.KSEE3">
                  <p:embed/>
                </p:oleObj>
              </mc:Choice>
              <mc:Fallback>
                <p:oleObj name="" r:id="rId3" imgW="2005965" imgH="1397000" progId="Equation.KSEE3">
                  <p:embed/>
                  <p:pic>
                    <p:nvPicPr>
                      <p:cNvPr id="0" name="图片 1025"/>
                      <p:cNvPicPr/>
                      <p:nvPr/>
                    </p:nvPicPr>
                    <p:blipFill>
                      <a:blip r:embed="rId4">
                        <a:lum bright="100000"/>
                      </a:blip>
                      <a:stretch>
                        <a:fillRect/>
                      </a:stretch>
                    </p:blipFill>
                    <p:spPr>
                      <a:xfrm>
                        <a:off x="1124585" y="2314575"/>
                        <a:ext cx="3872230" cy="269684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466840" y="2314575"/>
          <a:ext cx="1942465" cy="2707640"/>
        </p:xfrm>
        <a:graphic>
          <a:graphicData uri="http://schemas.openxmlformats.org/presentationml/2006/ole">
            <mc:AlternateContent xmlns:mc="http://schemas.openxmlformats.org/markup-compatibility/2006">
              <mc:Choice xmlns:v="urn:schemas-microsoft-com:vml" Requires="v">
                <p:oleObj spid="_x0000_s1027" name="" r:id="rId5" imgW="1002665" imgH="1397000" progId="Equation.KSEE3">
                  <p:embed/>
                </p:oleObj>
              </mc:Choice>
              <mc:Fallback>
                <p:oleObj name="" r:id="rId5" imgW="1002665" imgH="1397000" progId="Equation.KSEE3">
                  <p:embed/>
                  <p:pic>
                    <p:nvPicPr>
                      <p:cNvPr id="0" name="图片 1026"/>
                      <p:cNvPicPr/>
                      <p:nvPr/>
                    </p:nvPicPr>
                    <p:blipFill>
                      <a:blip r:embed="rId6">
                        <a:lum bright="100000"/>
                      </a:blip>
                      <a:stretch>
                        <a:fillRect/>
                      </a:stretch>
                    </p:blipFill>
                    <p:spPr>
                      <a:xfrm>
                        <a:off x="6466840" y="2314575"/>
                        <a:ext cx="1942465" cy="2707640"/>
                      </a:xfrm>
                      <a:prstGeom prst="rect">
                        <a:avLst/>
                      </a:prstGeom>
                    </p:spPr>
                  </p:pic>
                </p:oleObj>
              </mc:Fallback>
            </mc:AlternateContent>
          </a:graphicData>
        </a:graphic>
      </p:graphicFrame>
      <p:cxnSp>
        <p:nvCxnSpPr>
          <p:cNvPr id="9" name="直接连接符 8"/>
          <p:cNvCxnSpPr/>
          <p:nvPr/>
        </p:nvCxnSpPr>
        <p:spPr>
          <a:xfrm>
            <a:off x="5643880" y="1847215"/>
            <a:ext cx="0" cy="3125470"/>
          </a:xfrm>
          <a:prstGeom prst="line">
            <a:avLst/>
          </a:prstGeom>
          <a:effectLst>
            <a:outerShdw blurRad="50800" dist="38100" dir="2700000" algn="tl"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字典树</a:t>
            </a:r>
            <a:endParaRPr lang="zh-CN" altLang="en-US"/>
          </a:p>
        </p:txBody>
      </p:sp>
      <p:sp>
        <p:nvSpPr>
          <p:cNvPr id="3" name="内容占位符 2"/>
          <p:cNvSpPr>
            <a:spLocks noGrp="1"/>
          </p:cNvSpPr>
          <p:nvPr>
            <p:ph idx="1"/>
          </p:nvPr>
        </p:nvSpPr>
        <p:spPr/>
        <p:txBody>
          <a:bodyPr/>
          <a:p>
            <a:r>
              <a:rPr lang="zh-CN" altLang="en-US"/>
              <a:t>给出 n 个单词和 m 个询问，每次询问一个单词，回答这个单词是否在单词表中出现过</a:t>
            </a:r>
            <a:endParaRPr lang="zh-CN" altLang="en-US"/>
          </a:p>
          <a:p>
            <a:endParaRPr lang="zh-CN" altLang="en-US"/>
          </a:p>
          <a:p>
            <a:r>
              <a:rPr lang="zh-CN" altLang="en-US"/>
              <a:t>答：</a:t>
            </a:r>
            <a:r>
              <a:rPr lang="en-US" altLang="zh-CN"/>
              <a:t>map</a:t>
            </a:r>
            <a:r>
              <a:rPr lang="zh-CN" altLang="en-US"/>
              <a:t>大法好</a:t>
            </a:r>
            <a:endParaRPr lang="zh-CN" altLang="en-US"/>
          </a:p>
          <a:p>
            <a:endParaRPr lang="zh-CN" altLang="en-US"/>
          </a:p>
          <a:p>
            <a:endParaRPr lang="zh-CN" altLang="en-US"/>
          </a:p>
          <a:p>
            <a:endParaRPr lang="zh-CN" altLang="en-US"/>
          </a:p>
          <a:p>
            <a:r>
              <a:rPr lang="zh-CN" altLang="en-US"/>
              <a:t>我们用字典树解决这个问题，字典树也叫 </a:t>
            </a:r>
            <a:r>
              <a:rPr lang="en-US" altLang="zh-CN"/>
              <a:t>trie </a:t>
            </a:r>
            <a:r>
              <a:rPr lang="zh-CN" altLang="en-US"/>
              <a:t>树</a:t>
            </a:r>
            <a:endParaRPr lang="zh-CN" altLang="en-US"/>
          </a:p>
          <a:p>
            <a:endParaRPr lang="zh-CN" altLang="en-US">
              <a:solidFill>
                <a:schemeClr val="bg1"/>
              </a:solidFill>
              <a:uFillTx/>
            </a:endParaRPr>
          </a:p>
          <a:p>
            <a:endParaRPr lang="zh-CN" altLang="en-US">
              <a:solidFill>
                <a:schemeClr val="bg1"/>
              </a:solidFill>
              <a:uFillTx/>
            </a:endParaRPr>
          </a:p>
        </p:txBody>
      </p:sp>
      <p:pic>
        <p:nvPicPr>
          <p:cNvPr id="4" name="图片 3" descr="下载_看图王"/>
          <p:cNvPicPr>
            <a:picLocks noChangeAspect="1"/>
          </p:cNvPicPr>
          <p:nvPr/>
        </p:nvPicPr>
        <p:blipFill>
          <a:blip r:embed="rId1"/>
          <a:stretch>
            <a:fillRect/>
          </a:stretch>
        </p:blipFill>
        <p:spPr>
          <a:xfrm>
            <a:off x="3659505" y="2517775"/>
            <a:ext cx="2726690" cy="181800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字典树</a:t>
            </a:r>
            <a:endParaRPr lang="zh-CN" altLang="en-US"/>
          </a:p>
        </p:txBody>
      </p:sp>
      <p:sp>
        <p:nvSpPr>
          <p:cNvPr id="3" name="内容占位符 2"/>
          <p:cNvSpPr>
            <a:spLocks noGrp="1"/>
          </p:cNvSpPr>
          <p:nvPr>
            <p:ph idx="1"/>
          </p:nvPr>
        </p:nvSpPr>
        <p:spPr/>
        <p:txBody>
          <a:bodyPr/>
          <a:p>
            <a:r>
              <a:rPr lang="zh-CN" altLang="en-US"/>
              <a:t>假设所有的单词为</a:t>
            </a:r>
            <a:endParaRPr lang="zh-CN" altLang="en-US"/>
          </a:p>
          <a:p>
            <a:pPr lvl="1"/>
            <a:r>
              <a:rPr lang="zh-CN" altLang="en-US"/>
              <a:t>cat</a:t>
            </a:r>
            <a:endParaRPr lang="zh-CN" altLang="en-US"/>
          </a:p>
          <a:p>
            <a:pPr lvl="1"/>
            <a:r>
              <a:rPr lang="zh-CN" altLang="en-US"/>
              <a:t>cash</a:t>
            </a:r>
            <a:endParaRPr lang="zh-CN" altLang="en-US"/>
          </a:p>
          <a:p>
            <a:pPr lvl="1"/>
            <a:r>
              <a:rPr lang="zh-CN" altLang="en-US"/>
              <a:t>app</a:t>
            </a:r>
            <a:endParaRPr lang="zh-CN" altLang="en-US"/>
          </a:p>
          <a:p>
            <a:pPr lvl="1"/>
            <a:r>
              <a:rPr lang="zh-CN" altLang="en-US"/>
              <a:t>apple</a:t>
            </a:r>
            <a:endParaRPr lang="zh-CN" altLang="en-US"/>
          </a:p>
          <a:p>
            <a:pPr lvl="1"/>
            <a:r>
              <a:rPr lang="zh-CN" altLang="en-US"/>
              <a:t>aply</a:t>
            </a:r>
            <a:endParaRPr lang="zh-CN" altLang="en-US"/>
          </a:p>
          <a:p>
            <a:pPr lvl="1"/>
            <a:r>
              <a:rPr lang="zh-CN" altLang="en-US"/>
              <a:t>ok</a:t>
            </a:r>
            <a:endParaRPr lang="zh-CN" altLang="en-US"/>
          </a:p>
          <a:p>
            <a:r>
              <a:rPr lang="zh-CN" altLang="en-US"/>
              <a:t>我们可以建出一颗字典树</a:t>
            </a:r>
            <a:endParaRPr lang="zh-CN" altLang="en-US"/>
          </a:p>
          <a:p>
            <a:r>
              <a:rPr lang="zh-CN" altLang="en-US"/>
              <a:t>如右图</a:t>
            </a:r>
            <a:endParaRPr lang="zh-CN" altLang="en-US"/>
          </a:p>
        </p:txBody>
      </p:sp>
      <p:pic>
        <p:nvPicPr>
          <p:cNvPr id="5" name="图片 4" descr="QQ图片20180703080433"/>
          <p:cNvPicPr>
            <a:picLocks noChangeAspect="1"/>
          </p:cNvPicPr>
          <p:nvPr/>
        </p:nvPicPr>
        <p:blipFill>
          <a:blip r:embed="rId1"/>
          <a:stretch>
            <a:fillRect/>
          </a:stretch>
        </p:blipFill>
        <p:spPr>
          <a:xfrm>
            <a:off x="5302250" y="1388745"/>
            <a:ext cx="5886450" cy="459740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字典树</a:t>
            </a:r>
            <a:endParaRPr lang="zh-CN" altLang="en-US"/>
          </a:p>
        </p:txBody>
      </p:sp>
      <p:sp>
        <p:nvSpPr>
          <p:cNvPr id="3" name="内容占位符 2"/>
          <p:cNvSpPr>
            <a:spLocks noGrp="1"/>
          </p:cNvSpPr>
          <p:nvPr>
            <p:ph idx="1"/>
          </p:nvPr>
        </p:nvSpPr>
        <p:spPr/>
        <p:txBody>
          <a:bodyPr/>
          <a:p>
            <a:r>
              <a:rPr lang="zh-CN" altLang="en-US"/>
              <a:t>从图中可以看出：</a:t>
            </a:r>
            <a:endParaRPr lang="zh-CN" altLang="en-US"/>
          </a:p>
          <a:p>
            <a:r>
              <a:rPr lang="zh-CN" altLang="en-US"/>
              <a:t>（</a:t>
            </a:r>
            <a:r>
              <a:rPr lang="en-US" altLang="zh-CN"/>
              <a:t>1</a:t>
            </a:r>
            <a:r>
              <a:rPr lang="zh-CN" altLang="en-US"/>
              <a:t>）字典树用边表示字母</a:t>
            </a:r>
            <a:endParaRPr lang="zh-CN" altLang="en-US"/>
          </a:p>
          <a:p>
            <a:r>
              <a:rPr lang="zh-CN" altLang="en-US"/>
              <a:t>（</a:t>
            </a:r>
            <a:r>
              <a:rPr lang="en-US" altLang="zh-CN"/>
              <a:t>2</a:t>
            </a:r>
            <a:r>
              <a:rPr lang="zh-CN" altLang="en-US"/>
              <a:t>）有相同前缀的单词公用前缀结点</a:t>
            </a:r>
            <a:endParaRPr lang="zh-CN" altLang="en-US"/>
          </a:p>
          <a:p>
            <a:r>
              <a:rPr lang="zh-CN" altLang="en-US"/>
              <a:t>（</a:t>
            </a:r>
            <a:r>
              <a:rPr lang="en-US" altLang="zh-CN"/>
              <a:t>3</a:t>
            </a:r>
            <a:r>
              <a:rPr lang="zh-CN" altLang="en-US"/>
              <a:t>）根结点是空的</a:t>
            </a:r>
            <a:endParaRPr lang="zh-CN" altLang="en-US"/>
          </a:p>
          <a:p>
            <a:r>
              <a:rPr lang="zh-CN" altLang="en-US"/>
              <a:t>（</a:t>
            </a:r>
            <a:r>
              <a:rPr lang="en-US" altLang="zh-CN"/>
              <a:t>4</a:t>
            </a:r>
            <a:r>
              <a:rPr lang="zh-CN" altLang="en-US"/>
              <a:t>）每一个单词结束时打上标记</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插入操作</a:t>
            </a:r>
            <a:endParaRPr lang="zh-CN" altLang="en-US"/>
          </a:p>
        </p:txBody>
      </p:sp>
      <p:sp>
        <p:nvSpPr>
          <p:cNvPr id="3" name="内容占位符 2"/>
          <p:cNvSpPr>
            <a:spLocks noGrp="1"/>
          </p:cNvSpPr>
          <p:nvPr>
            <p:ph idx="1"/>
          </p:nvPr>
        </p:nvSpPr>
        <p:spPr/>
        <p:txBody>
          <a:bodyPr/>
          <a:p>
            <a:r>
              <a:rPr lang="zh-CN" altLang="en-US"/>
              <a:t>从左到右扫这个单词，如果相应的字母边存在，就沿边往下走</a:t>
            </a:r>
            <a:endParaRPr lang="zh-CN" altLang="en-US"/>
          </a:p>
          <a:p>
            <a:r>
              <a:rPr lang="zh-CN" altLang="en-US"/>
              <a:t>否则新建结点和字母边，按新边走即可</a:t>
            </a:r>
            <a:endParaRPr lang="zh-CN" altLang="en-US"/>
          </a:p>
          <a:p>
            <a:endParaRPr lang="zh-CN" altLang="en-US"/>
          </a:p>
          <a:p>
            <a:endParaRPr lang="zh-CN" altLang="en-US"/>
          </a:p>
        </p:txBody>
      </p:sp>
      <p:pic>
        <p:nvPicPr>
          <p:cNvPr id="5" name="图片 4"/>
          <p:cNvPicPr>
            <a:picLocks noChangeAspect="1"/>
          </p:cNvPicPr>
          <p:nvPr/>
        </p:nvPicPr>
        <p:blipFill>
          <a:blip r:embed="rId1"/>
          <a:stretch>
            <a:fillRect/>
          </a:stretch>
        </p:blipFill>
        <p:spPr>
          <a:xfrm>
            <a:off x="1130300" y="2887980"/>
            <a:ext cx="9569450" cy="244030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查找操作</a:t>
            </a:r>
            <a:endParaRPr lang="zh-CN" altLang="en-US"/>
          </a:p>
        </p:txBody>
      </p:sp>
      <p:sp>
        <p:nvSpPr>
          <p:cNvPr id="3" name="内容占位符 2"/>
          <p:cNvSpPr>
            <a:spLocks noGrp="1"/>
          </p:cNvSpPr>
          <p:nvPr>
            <p:ph idx="1"/>
          </p:nvPr>
        </p:nvSpPr>
        <p:spPr/>
        <p:txBody>
          <a:bodyPr/>
          <a:p>
            <a:r>
              <a:rPr lang="zh-CN" altLang="en-US"/>
              <a:t>从左往右以此扫描每个字母，顺着字典树往下找</a:t>
            </a:r>
            <a:endParaRPr lang="zh-CN" altLang="en-US"/>
          </a:p>
          <a:p>
            <a:r>
              <a:rPr lang="zh-CN" altLang="en-US"/>
              <a:t>能找到这个字母，往下走，否则结束查找，即没有当前单词</a:t>
            </a:r>
            <a:endParaRPr lang="zh-CN" altLang="en-US"/>
          </a:p>
          <a:p>
            <a:r>
              <a:rPr lang="zh-CN" altLang="en-US"/>
              <a:t>单词扫完了，表示有这个单词</a:t>
            </a:r>
            <a:endParaRPr lang="zh-CN" altLang="en-US"/>
          </a:p>
          <a:p>
            <a:endParaRPr lang="zh-CN" altLang="en-US"/>
          </a:p>
        </p:txBody>
      </p:sp>
      <p:pic>
        <p:nvPicPr>
          <p:cNvPr id="4" name="图片 3"/>
          <p:cNvPicPr>
            <a:picLocks noChangeAspect="1"/>
          </p:cNvPicPr>
          <p:nvPr/>
        </p:nvPicPr>
        <p:blipFill>
          <a:blip r:embed="rId1"/>
          <a:stretch>
            <a:fillRect/>
          </a:stretch>
        </p:blipFill>
        <p:spPr>
          <a:xfrm>
            <a:off x="1122680" y="3283585"/>
            <a:ext cx="7442200" cy="222758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0/1 Trie</a:t>
            </a:r>
            <a:r>
              <a:rPr lang="zh-CN" altLang="en-US"/>
              <a:t>树</a:t>
            </a:r>
            <a:endParaRPr lang="zh-CN" altLang="en-US"/>
          </a:p>
        </p:txBody>
      </p:sp>
      <p:sp>
        <p:nvSpPr>
          <p:cNvPr id="3" name="内容占位符 2"/>
          <p:cNvSpPr>
            <a:spLocks noGrp="1"/>
          </p:cNvSpPr>
          <p:nvPr>
            <p:ph idx="1"/>
          </p:nvPr>
        </p:nvSpPr>
        <p:spPr/>
        <p:txBody>
          <a:bodyPr/>
          <a:p>
            <a:r>
              <a:rPr lang="zh-CN" altLang="en-US"/>
              <a:t>如果将固定字长的正整数的二进制看作一个01有序序列（从高位往低位存储，允许前导零填充满位数）</a:t>
            </a:r>
            <a:endParaRPr lang="zh-CN" altLang="en-US"/>
          </a:p>
          <a:p>
            <a:r>
              <a:rPr lang="zh-CN" altLang="en-US"/>
              <a:t>那么就可以直接存储到trie树里了，而这种trie树称作</a:t>
            </a:r>
            <a:r>
              <a:rPr lang="en-US" altLang="zh-CN"/>
              <a:t>0/1</a:t>
            </a:r>
            <a:r>
              <a:rPr lang="zh-CN" altLang="en-US"/>
              <a:t>trie（binary trie）</a:t>
            </a:r>
            <a:endParaRPr lang="zh-CN" altLang="en-US"/>
          </a:p>
          <a:p>
            <a:r>
              <a:rPr lang="zh-CN" altLang="en-US">
                <a:solidFill>
                  <a:srgbClr val="FFC000"/>
                </a:solidFill>
                <a:sym typeface="+mn-ea"/>
              </a:rPr>
              <a:t>0</a:t>
            </a:r>
            <a:r>
              <a:rPr lang="en-US" altLang="zh-CN">
                <a:solidFill>
                  <a:srgbClr val="FFC000"/>
                </a:solidFill>
                <a:sym typeface="+mn-ea"/>
              </a:rPr>
              <a:t>/</a:t>
            </a:r>
            <a:r>
              <a:rPr lang="zh-CN" altLang="en-US">
                <a:solidFill>
                  <a:srgbClr val="FFC000"/>
                </a:solidFill>
                <a:sym typeface="+mn-ea"/>
              </a:rPr>
              <a:t>1trie本质就是动态开点的权值线段树</a:t>
            </a:r>
            <a:endParaRPr lang="zh-CN" altLang="en-US">
              <a:solidFill>
                <a:srgbClr val="FFC000"/>
              </a:solidFill>
              <a:sym typeface="+mn-ea"/>
            </a:endParaRPr>
          </a:p>
          <a:p>
            <a:r>
              <a:rPr lang="zh-CN" altLang="en-US">
                <a:sym typeface="+mn-ea"/>
              </a:rPr>
              <a:t>因为在trie树上的进入左右儿子的过程本质上是在权值线段树上往左右区间进行移动，因为01分类法使得它就是基于区间的二分</a:t>
            </a:r>
            <a:endParaRPr lang="zh-CN" altLang="en-US">
              <a:sym typeface="+mn-ea"/>
            </a:endParaRPr>
          </a:p>
          <a:p>
            <a:r>
              <a:rPr lang="zh-CN" altLang="en-US">
                <a:sym typeface="+mn-ea"/>
              </a:rPr>
              <a:t>我们可以用</a:t>
            </a:r>
            <a:r>
              <a:rPr lang="en-US" altLang="zh-CN">
                <a:sym typeface="+mn-ea"/>
              </a:rPr>
              <a:t>0/1trie</a:t>
            </a:r>
            <a:r>
              <a:rPr lang="zh-CN" altLang="en-US">
                <a:sym typeface="+mn-ea"/>
              </a:rPr>
              <a:t>来写平衡树</a:t>
            </a:r>
            <a:endParaRPr lang="zh-CN" altLang="en-US">
              <a:sym typeface="+mn-ea"/>
            </a:endParaRPr>
          </a:p>
          <a:p>
            <a:r>
              <a:rPr lang="en-US" altLang="zh-CN">
                <a:sym typeface="+mn-ea"/>
              </a:rPr>
              <a:t>0/1</a:t>
            </a:r>
            <a:r>
              <a:rPr lang="zh-CN" altLang="en-US">
                <a:sym typeface="+mn-ea"/>
              </a:rPr>
              <a:t>trie还可以处理一类异或问题</a:t>
            </a:r>
            <a:endParaRPr lang="zh-CN" altLang="en-US">
              <a:sym typeface="+mn-ea"/>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用</a:t>
            </a:r>
            <a:r>
              <a:rPr lang="en-US" altLang="zh-CN">
                <a:sym typeface="+mn-ea"/>
              </a:rPr>
              <a:t>0/1Trie</a:t>
            </a:r>
            <a:r>
              <a:rPr lang="zh-CN" altLang="en-US">
                <a:sym typeface="+mn-ea"/>
              </a:rPr>
              <a:t>写平衡树</a:t>
            </a:r>
            <a:endParaRPr lang="zh-CN" altLang="en-US"/>
          </a:p>
        </p:txBody>
      </p:sp>
      <p:sp>
        <p:nvSpPr>
          <p:cNvPr id="3" name="内容占位符 2"/>
          <p:cNvSpPr>
            <a:spLocks noGrp="1"/>
          </p:cNvSpPr>
          <p:nvPr>
            <p:ph idx="1"/>
          </p:nvPr>
        </p:nvSpPr>
        <p:spPr/>
        <p:txBody>
          <a:bodyPr/>
          <a:p>
            <a:r>
              <a:rPr lang="zh-CN" altLang="en-US"/>
              <a:t>插入操作</a:t>
            </a:r>
            <a:endParaRPr lang="zh-CN" altLang="en-US"/>
          </a:p>
          <a:p>
            <a:endParaRPr lang="zh-CN" altLang="en-US"/>
          </a:p>
        </p:txBody>
      </p:sp>
      <p:pic>
        <p:nvPicPr>
          <p:cNvPr id="4" name="图片 3"/>
          <p:cNvPicPr>
            <a:picLocks noChangeAspect="1"/>
          </p:cNvPicPr>
          <p:nvPr/>
        </p:nvPicPr>
        <p:blipFill>
          <a:blip r:embed="rId1"/>
          <a:stretch>
            <a:fillRect/>
          </a:stretch>
        </p:blipFill>
        <p:spPr>
          <a:xfrm>
            <a:off x="1109980" y="2393950"/>
            <a:ext cx="8836660" cy="2433955"/>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用</a:t>
            </a:r>
            <a:r>
              <a:rPr lang="en-US" altLang="zh-CN">
                <a:sym typeface="+mn-ea"/>
              </a:rPr>
              <a:t>0/1Trie</a:t>
            </a:r>
            <a:r>
              <a:rPr lang="zh-CN" altLang="en-US">
                <a:sym typeface="+mn-ea"/>
              </a:rPr>
              <a:t>写平衡树</a:t>
            </a:r>
            <a:endParaRPr lang="zh-CN" altLang="en-US"/>
          </a:p>
        </p:txBody>
      </p:sp>
      <p:sp>
        <p:nvSpPr>
          <p:cNvPr id="3" name="内容占位符 2"/>
          <p:cNvSpPr>
            <a:spLocks noGrp="1"/>
          </p:cNvSpPr>
          <p:nvPr>
            <p:ph idx="1"/>
          </p:nvPr>
        </p:nvSpPr>
        <p:spPr/>
        <p:txBody>
          <a:bodyPr/>
          <a:p>
            <a:r>
              <a:rPr lang="zh-CN" altLang="en-US"/>
              <a:t>查询当前数的排名</a:t>
            </a:r>
            <a:endParaRPr lang="zh-CN" altLang="en-US"/>
          </a:p>
        </p:txBody>
      </p:sp>
      <p:pic>
        <p:nvPicPr>
          <p:cNvPr id="4" name="图片 3"/>
          <p:cNvPicPr>
            <a:picLocks noChangeAspect="1"/>
          </p:cNvPicPr>
          <p:nvPr/>
        </p:nvPicPr>
        <p:blipFill>
          <a:blip r:embed="rId1"/>
          <a:stretch>
            <a:fillRect/>
          </a:stretch>
        </p:blipFill>
        <p:spPr>
          <a:xfrm>
            <a:off x="1051560" y="2383790"/>
            <a:ext cx="7512050" cy="2668905"/>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用</a:t>
            </a:r>
            <a:r>
              <a:rPr lang="en-US" altLang="zh-CN">
                <a:sym typeface="+mn-ea"/>
              </a:rPr>
              <a:t>0/1Trie</a:t>
            </a:r>
            <a:r>
              <a:rPr lang="zh-CN" altLang="en-US">
                <a:sym typeface="+mn-ea"/>
              </a:rPr>
              <a:t>写平衡树</a:t>
            </a:r>
            <a:endParaRPr lang="zh-CN" altLang="en-US"/>
          </a:p>
        </p:txBody>
      </p:sp>
      <p:sp>
        <p:nvSpPr>
          <p:cNvPr id="3" name="内容占位符 2"/>
          <p:cNvSpPr>
            <a:spLocks noGrp="1"/>
          </p:cNvSpPr>
          <p:nvPr>
            <p:ph idx="1"/>
          </p:nvPr>
        </p:nvSpPr>
        <p:spPr/>
        <p:txBody>
          <a:bodyPr/>
          <a:p>
            <a:r>
              <a:rPr lang="zh-CN" altLang="en-US"/>
              <a:t>查询 </a:t>
            </a:r>
            <a:r>
              <a:rPr lang="en-US" altLang="zh-CN"/>
              <a:t>k </a:t>
            </a:r>
            <a:r>
              <a:rPr lang="zh-CN" altLang="en-US"/>
              <a:t>大数</a:t>
            </a:r>
            <a:endParaRPr lang="zh-CN" altLang="en-US"/>
          </a:p>
          <a:p>
            <a:endParaRPr lang="zh-CN" altLang="en-US"/>
          </a:p>
        </p:txBody>
      </p:sp>
      <p:pic>
        <p:nvPicPr>
          <p:cNvPr id="4" name="图片 3"/>
          <p:cNvPicPr>
            <a:picLocks noChangeAspect="1"/>
          </p:cNvPicPr>
          <p:nvPr/>
        </p:nvPicPr>
        <p:blipFill>
          <a:blip r:embed="rId1"/>
          <a:stretch>
            <a:fillRect/>
          </a:stretch>
        </p:blipFill>
        <p:spPr>
          <a:xfrm>
            <a:off x="1005205" y="2390775"/>
            <a:ext cx="10813415" cy="202438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用</a:t>
            </a:r>
            <a:r>
              <a:rPr lang="en-US" altLang="zh-CN">
                <a:sym typeface="+mn-ea"/>
              </a:rPr>
              <a:t>0/1Trie</a:t>
            </a:r>
            <a:r>
              <a:rPr lang="zh-CN" altLang="en-US">
                <a:sym typeface="+mn-ea"/>
              </a:rPr>
              <a:t>写平衡树</a:t>
            </a:r>
            <a:endParaRPr lang="zh-CN" altLang="en-US"/>
          </a:p>
        </p:txBody>
      </p:sp>
      <p:sp>
        <p:nvSpPr>
          <p:cNvPr id="3" name="内容占位符 2"/>
          <p:cNvSpPr>
            <a:spLocks noGrp="1"/>
          </p:cNvSpPr>
          <p:nvPr>
            <p:ph idx="1"/>
          </p:nvPr>
        </p:nvSpPr>
        <p:spPr/>
        <p:txBody>
          <a:bodyPr/>
          <a:p>
            <a:r>
              <a:rPr lang="zh-CN" altLang="en-US"/>
              <a:t>删除操作：</a:t>
            </a:r>
            <a:r>
              <a:rPr lang="en-US" altLang="zh-CN"/>
              <a:t>insert</a:t>
            </a:r>
            <a:r>
              <a:rPr lang="zh-CN" altLang="en-US"/>
              <a:t>参数改成</a:t>
            </a:r>
            <a:r>
              <a:rPr lang="en-US" altLang="zh-CN"/>
              <a:t>-1</a:t>
            </a:r>
            <a:endParaRPr lang="en-US" altLang="zh-CN"/>
          </a:p>
          <a:p>
            <a:r>
              <a:rPr lang="zh-CN" altLang="en-US"/>
              <a:t>查询前驱：</a:t>
            </a:r>
            <a:r>
              <a:rPr lang="en-US" altLang="zh-CN"/>
              <a:t>x</a:t>
            </a:r>
            <a:r>
              <a:rPr lang="zh-CN" altLang="en-US"/>
              <a:t>的前驱就是kth(rank(x)-1)</a:t>
            </a:r>
            <a:endParaRPr lang="zh-CN" altLang="en-US"/>
          </a:p>
          <a:p>
            <a:r>
              <a:rPr lang="zh-CN" altLang="en-US"/>
              <a:t>查询后继：</a:t>
            </a:r>
            <a:r>
              <a:rPr lang="en-US" altLang="zh-CN"/>
              <a:t>x</a:t>
            </a:r>
            <a:r>
              <a:rPr lang="zh-CN" altLang="en-US"/>
              <a:t>的后继就是kth(rank(x+1))</a:t>
            </a:r>
            <a:endParaRPr lang="zh-CN" altLang="en-US"/>
          </a:p>
          <a:p>
            <a:endParaRPr lang="zh-CN" altLang="en-US"/>
          </a:p>
          <a:p>
            <a:r>
              <a:rPr lang="zh-CN" altLang="en-US"/>
              <a:t>普通平衡树那到题就能轻松愉快地</a:t>
            </a:r>
            <a:r>
              <a:rPr lang="en-US" altLang="zh-CN"/>
              <a:t>AC</a:t>
            </a:r>
            <a:r>
              <a:rPr lang="zh-CN" altLang="en-US"/>
              <a:t>辣</a:t>
            </a:r>
            <a:endParaRPr lang="zh-CN" altLang="en-US"/>
          </a:p>
          <a:p>
            <a:endParaRPr lang="zh-CN" altLang="en-US"/>
          </a:p>
          <a:p>
            <a:r>
              <a:rPr lang="zh-CN" altLang="en-US">
                <a:sym typeface="+mn-ea"/>
              </a:rPr>
              <a:t>代码简洁，就是容易爆空间</a:t>
            </a:r>
            <a:endParaRPr lang="zh-CN" altLang="en-US">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r>
              <a:rPr lang="en-US" altLang="zh-CN"/>
              <a:t>KMP</a:t>
            </a:r>
            <a:r>
              <a:rPr lang="zh-CN" altLang="en-US"/>
              <a:t>算法</a:t>
            </a:r>
            <a:endParaRPr lang="en-US" altLang="zh-CN"/>
          </a:p>
          <a:p>
            <a:r>
              <a:rPr lang="en-US" altLang="zh-CN"/>
              <a:t>Trie</a:t>
            </a:r>
            <a:r>
              <a:rPr lang="zh-CN" altLang="en-US"/>
              <a:t>树</a:t>
            </a:r>
            <a:endParaRPr lang="en-US" altLang="zh-CN"/>
          </a:p>
          <a:p>
            <a:r>
              <a:rPr lang="en-US" altLang="zh-CN"/>
              <a:t>AC</a:t>
            </a:r>
            <a:r>
              <a:rPr lang="zh-CN" altLang="en-US"/>
              <a:t>自动机</a:t>
            </a:r>
            <a:endParaRPr lang="zh-CN" altLang="en-US"/>
          </a:p>
          <a:p>
            <a:r>
              <a:rPr lang="en-US" altLang="zh-CN"/>
              <a:t>Manacher</a:t>
            </a:r>
            <a:r>
              <a:rPr lang="zh-CN" altLang="en-US"/>
              <a:t>算法</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CSU1216  异或最大值</a:t>
            </a:r>
            <a:endParaRPr lang="zh-CN" altLang="en-US"/>
          </a:p>
        </p:txBody>
      </p:sp>
      <p:sp>
        <p:nvSpPr>
          <p:cNvPr id="3" name="内容占位符 2"/>
          <p:cNvSpPr>
            <a:spLocks noGrp="1"/>
          </p:cNvSpPr>
          <p:nvPr>
            <p:ph idx="1"/>
          </p:nvPr>
        </p:nvSpPr>
        <p:spPr/>
        <p:txBody>
          <a:bodyPr/>
          <a:p>
            <a:r>
              <a:rPr lang="zh-CN" altLang="en-US"/>
              <a:t>给定一些数，求这些数中两个数的异或值最大的那个值</a:t>
            </a:r>
            <a:endParaRPr lang="zh-CN" altLang="en-US"/>
          </a:p>
          <a:p>
            <a:endParaRPr lang="zh-CN" altLang="en-US"/>
          </a:p>
          <a:p>
            <a:r>
              <a:rPr lang="zh-CN" altLang="en-US"/>
              <a:t>数据范围</a:t>
            </a:r>
            <a:endParaRPr lang="zh-CN" altLang="en-US"/>
          </a:p>
        </p:txBody>
      </p:sp>
      <p:graphicFrame>
        <p:nvGraphicFramePr>
          <p:cNvPr id="4" name="对象 3">
            <a:hlinkClick r:id="" action="ppaction://ole?verb="/>
          </p:cNvPr>
          <p:cNvGraphicFramePr>
            <a:graphicFrameLocks noChangeAspect="1"/>
          </p:cNvGraphicFramePr>
          <p:nvPr/>
        </p:nvGraphicFramePr>
        <p:xfrm>
          <a:off x="2404110" y="2671445"/>
          <a:ext cx="1002030" cy="445770"/>
        </p:xfrm>
        <a:graphic>
          <a:graphicData uri="http://schemas.openxmlformats.org/presentationml/2006/ole">
            <mc:AlternateContent xmlns:mc="http://schemas.openxmlformats.org/markup-compatibility/2006">
              <mc:Choice xmlns:v="urn:schemas-microsoft-com:vml" Requires="v">
                <p:oleObj spid="_x0000_s1025" name="" r:id="rId1" imgW="457200" imgH="203200" progId="Equation.KSEE3">
                  <p:embed/>
                </p:oleObj>
              </mc:Choice>
              <mc:Fallback>
                <p:oleObj name="" r:id="rId1" imgW="457200" imgH="203200" progId="Equation.KSEE3">
                  <p:embed/>
                  <p:pic>
                    <p:nvPicPr>
                      <p:cNvPr id="0" name="图片 1024"/>
                      <p:cNvPicPr/>
                      <p:nvPr/>
                    </p:nvPicPr>
                    <p:blipFill>
                      <a:blip r:embed="rId2">
                        <a:lum bright="100000"/>
                      </a:blip>
                      <a:stretch>
                        <a:fillRect/>
                      </a:stretch>
                    </p:blipFill>
                    <p:spPr>
                      <a:xfrm>
                        <a:off x="2404110" y="2671445"/>
                        <a:ext cx="1002030" cy="445770"/>
                      </a:xfrm>
                      <a:prstGeom prst="rect">
                        <a:avLst/>
                      </a:prstGeom>
                    </p:spPr>
                  </p:pic>
                </p:oleObj>
              </mc:Fallback>
            </mc:AlternateContent>
          </a:graphicData>
        </a:graphic>
      </p:graphicFrame>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CSU1216  异或最大值</a:t>
            </a:r>
            <a:endParaRPr lang="zh-CN" altLang="en-US"/>
          </a:p>
        </p:txBody>
      </p:sp>
      <p:sp>
        <p:nvSpPr>
          <p:cNvPr id="3" name="内容占位符 2"/>
          <p:cNvSpPr>
            <a:spLocks noGrp="1"/>
          </p:cNvSpPr>
          <p:nvPr>
            <p:ph idx="1"/>
          </p:nvPr>
        </p:nvSpPr>
        <p:spPr/>
        <p:txBody>
          <a:bodyPr/>
          <a:p>
            <a:r>
              <a:rPr lang="zh-CN" altLang="en-US"/>
              <a:t>把所有数先按二进制从高到低位看成字符串插入trie</a:t>
            </a:r>
            <a:endParaRPr lang="zh-CN" altLang="en-US"/>
          </a:p>
          <a:p>
            <a:r>
              <a:rPr lang="zh-CN" altLang="en-US"/>
              <a:t>枚举每个数，作为X，然后去trie里尽可能找每一位与X的二进制位相反的数，不断更新答案即可</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BZOJ3261  最大异或和</a:t>
            </a:r>
            <a:endParaRPr lang="zh-CN" altLang="en-US"/>
          </a:p>
        </p:txBody>
      </p:sp>
      <p:sp>
        <p:nvSpPr>
          <p:cNvPr id="3" name="内容占位符 2"/>
          <p:cNvSpPr>
            <a:spLocks noGrp="1"/>
          </p:cNvSpPr>
          <p:nvPr>
            <p:ph idx="1"/>
          </p:nvPr>
        </p:nvSpPr>
        <p:spPr/>
        <p:txBody>
          <a:bodyPr/>
          <a:p>
            <a:r>
              <a:rPr lang="zh-CN" altLang="en-US"/>
              <a:t>给定一个非负整数序列，初始长度为 </a:t>
            </a:r>
            <a:r>
              <a:rPr lang="en-US" altLang="zh-CN"/>
              <a:t>n</a:t>
            </a:r>
            <a:endParaRPr lang="zh-CN" altLang="en-US"/>
          </a:p>
          <a:p>
            <a:r>
              <a:rPr lang="zh-CN" altLang="en-US"/>
              <a:t>有 </a:t>
            </a:r>
            <a:r>
              <a:rPr lang="en-US" altLang="zh-CN"/>
              <a:t>m </a:t>
            </a:r>
            <a:r>
              <a:rPr lang="zh-CN" altLang="en-US"/>
              <a:t>个操作，有以下两种操作类型</a:t>
            </a:r>
            <a:endParaRPr lang="zh-CN" altLang="en-US"/>
          </a:p>
          <a:p>
            <a:r>
              <a:rPr lang="zh-CN" altLang="en-US"/>
              <a:t>（</a:t>
            </a:r>
            <a:r>
              <a:rPr lang="en-US" altLang="zh-CN"/>
              <a:t>1</a:t>
            </a:r>
            <a:r>
              <a:rPr lang="zh-CN" altLang="en-US"/>
              <a:t>）A x：添加操作，表示在序列末尾添加一个数 x，序列的长度变成</a:t>
            </a:r>
            <a:r>
              <a:rPr lang="en-US" altLang="zh-CN"/>
              <a:t>n</a:t>
            </a:r>
            <a:r>
              <a:rPr lang="zh-CN" altLang="en-US"/>
              <a:t>+1</a:t>
            </a:r>
            <a:endParaRPr lang="zh-CN" altLang="en-US"/>
          </a:p>
          <a:p>
            <a:r>
              <a:rPr lang="zh-CN" altLang="en-US"/>
              <a:t>（</a:t>
            </a:r>
            <a:r>
              <a:rPr lang="en-US" altLang="zh-CN"/>
              <a:t>2</a:t>
            </a:r>
            <a:r>
              <a:rPr lang="zh-CN" altLang="en-US"/>
              <a:t>）Q l r x：询问操作，你需要找到一个位置 p，满足              ，使得：</a:t>
            </a:r>
            <a:endParaRPr lang="zh-CN" altLang="en-US"/>
          </a:p>
          <a:p>
            <a:pPr marL="0" indent="0">
              <a:buNone/>
            </a:pPr>
            <a:r>
              <a:rPr lang="zh-CN" altLang="en-US"/>
              <a:t>                                         最大，输出最大是多少</a:t>
            </a:r>
            <a:endParaRPr lang="en-US" altLang="zh-CN"/>
          </a:p>
        </p:txBody>
      </p:sp>
      <p:graphicFrame>
        <p:nvGraphicFramePr>
          <p:cNvPr id="4" name="对象 3">
            <a:hlinkClick r:id="" action="ppaction://ole?verb="/>
          </p:cNvPr>
          <p:cNvGraphicFramePr>
            <a:graphicFrameLocks noChangeAspect="1"/>
          </p:cNvGraphicFramePr>
          <p:nvPr/>
        </p:nvGraphicFramePr>
        <p:xfrm>
          <a:off x="8486775" y="3209290"/>
          <a:ext cx="1126490" cy="410210"/>
        </p:xfrm>
        <a:graphic>
          <a:graphicData uri="http://schemas.openxmlformats.org/presentationml/2006/ole">
            <mc:AlternateContent xmlns:mc="http://schemas.openxmlformats.org/markup-compatibility/2006">
              <mc:Choice xmlns:v="urn:schemas-microsoft-com:vml" Requires="v">
                <p:oleObj spid="_x0000_s2049" name="" r:id="rId1" imgW="558800" imgH="203200" progId="Equation.KSEE3">
                  <p:embed/>
                </p:oleObj>
              </mc:Choice>
              <mc:Fallback>
                <p:oleObj name="" r:id="rId1" imgW="558800" imgH="203200" progId="Equation.KSEE3">
                  <p:embed/>
                  <p:pic>
                    <p:nvPicPr>
                      <p:cNvPr id="0" name="图片 2048"/>
                      <p:cNvPicPr/>
                      <p:nvPr/>
                    </p:nvPicPr>
                    <p:blipFill>
                      <a:blip r:embed="rId2">
                        <a:lum bright="100000"/>
                      </a:blip>
                      <a:stretch>
                        <a:fillRect/>
                      </a:stretch>
                    </p:blipFill>
                    <p:spPr>
                      <a:xfrm>
                        <a:off x="8486775" y="3209290"/>
                        <a:ext cx="1126490" cy="41021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124585" y="3619500"/>
          <a:ext cx="3300730" cy="422910"/>
        </p:xfrm>
        <a:graphic>
          <a:graphicData uri="http://schemas.openxmlformats.org/presentationml/2006/ole">
            <mc:AlternateContent xmlns:mc="http://schemas.openxmlformats.org/markup-compatibility/2006">
              <mc:Choice xmlns:v="urn:schemas-microsoft-com:vml" Requires="v">
                <p:oleObj spid="_x0000_s2050" name="" r:id="rId3" imgW="1587500" imgH="203200" progId="Equation.KSEE3">
                  <p:embed/>
                </p:oleObj>
              </mc:Choice>
              <mc:Fallback>
                <p:oleObj name="" r:id="rId3" imgW="1587500" imgH="203200" progId="Equation.KSEE3">
                  <p:embed/>
                  <p:pic>
                    <p:nvPicPr>
                      <p:cNvPr id="0" name="图片 2049"/>
                      <p:cNvPicPr/>
                      <p:nvPr/>
                    </p:nvPicPr>
                    <p:blipFill>
                      <a:blip r:embed="rId4">
                        <a:lum bright="100000"/>
                      </a:blip>
                      <a:stretch>
                        <a:fillRect/>
                      </a:stretch>
                    </p:blipFill>
                    <p:spPr>
                      <a:xfrm>
                        <a:off x="1124585" y="3619500"/>
                        <a:ext cx="3300730" cy="422910"/>
                      </a:xfrm>
                      <a:prstGeom prst="rect">
                        <a:avLst/>
                      </a:prstGeom>
                    </p:spPr>
                  </p:pic>
                </p:oleObj>
              </mc:Fallback>
            </mc:AlternateContent>
          </a:graphicData>
        </a:graphic>
      </p:graphicFrame>
    </p:spTree>
    <p:custDataLst>
      <p:tags r:id="rId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BZOJ3261  最大异或和</a:t>
            </a:r>
            <a:endParaRPr lang="en-US" altLang="zh-CN"/>
          </a:p>
        </p:txBody>
      </p:sp>
      <p:sp>
        <p:nvSpPr>
          <p:cNvPr id="3" name="内容占位符 2"/>
          <p:cNvSpPr>
            <a:spLocks noGrp="1"/>
          </p:cNvSpPr>
          <p:nvPr>
            <p:ph idx="1"/>
          </p:nvPr>
        </p:nvSpPr>
        <p:spPr/>
        <p:txBody>
          <a:bodyPr/>
          <a:p>
            <a:r>
              <a:rPr lang="zh-CN" altLang="en-US"/>
              <a:t>我们可以类比主席树的操作将</a:t>
            </a:r>
            <a:r>
              <a:rPr lang="en-US" altLang="zh-CN"/>
              <a:t>0/1trie</a:t>
            </a:r>
            <a:r>
              <a:rPr lang="zh-CN" altLang="en-US"/>
              <a:t>可持久化</a:t>
            </a:r>
            <a:endParaRPr lang="zh-CN" altLang="en-US"/>
          </a:p>
          <a:p>
            <a:r>
              <a:rPr lang="zh-CN" altLang="en-US"/>
              <a:t>每插入一个</a:t>
            </a:r>
            <a:r>
              <a:rPr lang="en-US" altLang="zh-CN"/>
              <a:t>01</a:t>
            </a:r>
            <a:r>
              <a:rPr lang="zh-CN" altLang="en-US"/>
              <a:t>序列，建立一个新的版本的</a:t>
            </a:r>
            <a:r>
              <a:rPr lang="en-US" altLang="zh-CN"/>
              <a:t>trie</a:t>
            </a:r>
            <a:r>
              <a:rPr lang="zh-CN" altLang="en-US"/>
              <a:t>树</a:t>
            </a:r>
            <a:endParaRPr lang="zh-CN" altLang="en-US"/>
          </a:p>
          <a:p>
            <a:r>
              <a:rPr lang="zh-CN" altLang="en-US"/>
              <a:t>对于没有操作的子结点直接连到上一个版本即可</a:t>
            </a:r>
            <a:endParaRPr lang="zh-CN" altLang="en-US"/>
          </a:p>
          <a:p>
            <a:r>
              <a:rPr lang="zh-CN" altLang="en-US"/>
              <a:t>查询时两个版本作差就行了</a:t>
            </a:r>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练习题目</a:t>
            </a:r>
            <a:endParaRPr lang="zh-CN" altLang="en-US"/>
          </a:p>
        </p:txBody>
      </p:sp>
      <p:sp>
        <p:nvSpPr>
          <p:cNvPr id="3" name="内容占位符 2"/>
          <p:cNvSpPr>
            <a:spLocks noGrp="1"/>
          </p:cNvSpPr>
          <p:nvPr>
            <p:ph idx="1"/>
          </p:nvPr>
        </p:nvSpPr>
        <p:spPr/>
        <p:txBody>
          <a:bodyPr/>
          <a:p>
            <a:r>
              <a:rPr lang="zh-CN" altLang="en-US">
                <a:solidFill>
                  <a:srgbClr val="92D050"/>
                </a:solidFill>
              </a:rPr>
              <a:t>【</a:t>
            </a:r>
            <a:r>
              <a:rPr lang="en-US" altLang="zh-CN">
                <a:solidFill>
                  <a:srgbClr val="92D050"/>
                </a:solidFill>
              </a:rPr>
              <a:t>COGS647</a:t>
            </a:r>
            <a:r>
              <a:rPr lang="zh-CN" altLang="en-US">
                <a:solidFill>
                  <a:srgbClr val="92D050"/>
                </a:solidFill>
              </a:rPr>
              <a:t>】有道搜索框（板子题）</a:t>
            </a:r>
            <a:endParaRPr lang="zh-CN" altLang="en-US"/>
          </a:p>
          <a:p>
            <a:r>
              <a:rPr lang="zh-CN" altLang="en-US">
                <a:solidFill>
                  <a:srgbClr val="00B0F0"/>
                </a:solidFill>
              </a:rPr>
              <a:t>【</a:t>
            </a:r>
            <a:r>
              <a:rPr lang="en-US" altLang="zh-CN">
                <a:solidFill>
                  <a:srgbClr val="00B0F0"/>
                </a:solidFill>
              </a:rPr>
              <a:t>UOJ#13</a:t>
            </a:r>
            <a:r>
              <a:rPr lang="zh-CN" altLang="en-US">
                <a:solidFill>
                  <a:srgbClr val="00B0F0"/>
                </a:solidFill>
              </a:rPr>
              <a:t>】跳蚤OS</a:t>
            </a:r>
            <a:endParaRPr lang="zh-CN" altLang="en-US">
              <a:solidFill>
                <a:srgbClr val="00B0F0"/>
              </a:solidFill>
            </a:endParaRPr>
          </a:p>
          <a:p>
            <a:r>
              <a:rPr lang="zh-CN" altLang="en-US">
                <a:solidFill>
                  <a:srgbClr val="DC54E9"/>
                </a:solidFill>
              </a:rPr>
              <a:t>【</a:t>
            </a:r>
            <a:r>
              <a:rPr lang="en-US" altLang="zh-CN">
                <a:solidFill>
                  <a:srgbClr val="DC54E9"/>
                </a:solidFill>
              </a:rPr>
              <a:t>BZOJ</a:t>
            </a:r>
            <a:r>
              <a:rPr lang="zh-CN" altLang="en-US">
                <a:solidFill>
                  <a:srgbClr val="DC54E9"/>
                </a:solidFill>
              </a:rPr>
              <a:t>3166】Alo（可持久化</a:t>
            </a:r>
            <a:r>
              <a:rPr lang="en-US" altLang="zh-CN">
                <a:solidFill>
                  <a:srgbClr val="DC54E9"/>
                </a:solidFill>
              </a:rPr>
              <a:t>0/1trie</a:t>
            </a:r>
            <a:r>
              <a:rPr lang="zh-CN" altLang="en-US">
                <a:solidFill>
                  <a:srgbClr val="DC54E9"/>
                </a:solidFill>
              </a:rPr>
              <a:t>）</a:t>
            </a:r>
            <a:endParaRPr lang="zh-CN" altLang="en-US">
              <a:solidFill>
                <a:srgbClr val="DC54E9"/>
              </a:solidFill>
            </a:endParaRPr>
          </a:p>
          <a:p>
            <a:r>
              <a:rPr lang="zh-CN" altLang="en-US">
                <a:solidFill>
                  <a:srgbClr val="DC54E9"/>
                </a:solidFill>
              </a:rPr>
              <a:t>【</a:t>
            </a:r>
            <a:r>
              <a:rPr lang="en-US" altLang="zh-CN">
                <a:solidFill>
                  <a:srgbClr val="DC54E9"/>
                </a:solidFill>
              </a:rPr>
              <a:t>BZOJ</a:t>
            </a:r>
            <a:r>
              <a:rPr lang="zh-CN" altLang="en-US">
                <a:solidFill>
                  <a:srgbClr val="DC54E9"/>
                </a:solidFill>
              </a:rPr>
              <a:t>4260】REBXOR（可持久化</a:t>
            </a:r>
            <a:r>
              <a:rPr lang="en-US" altLang="zh-CN">
                <a:solidFill>
                  <a:srgbClr val="DC54E9"/>
                </a:solidFill>
              </a:rPr>
              <a:t>0/1trie</a:t>
            </a:r>
            <a:r>
              <a:rPr lang="zh-CN" altLang="en-US">
                <a:solidFill>
                  <a:srgbClr val="DC54E9"/>
                </a:solidFill>
              </a:rPr>
              <a:t>）</a:t>
            </a:r>
            <a:endParaRPr lang="zh-CN" altLang="en-US">
              <a:solidFill>
                <a:srgbClr val="DC54E9"/>
              </a:solidFill>
            </a:endParaRPr>
          </a:p>
          <a:p>
            <a:r>
              <a:rPr lang="zh-CN" altLang="en-US">
                <a:solidFill>
                  <a:srgbClr val="FFC000"/>
                </a:solidFill>
              </a:rPr>
              <a:t>【BZOJ4212】神牛的养成计划</a:t>
            </a:r>
            <a:endParaRPr lang="zh-CN" altLang="en-US">
              <a:solidFill>
                <a:srgbClr val="FFC000"/>
              </a:solidFill>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AC</a:t>
            </a:r>
            <a:r>
              <a:rPr lang="zh-CN" altLang="en-US"/>
              <a:t>自动机</a:t>
            </a:r>
            <a:endParaRPr lang="zh-CN" altLang="en-US"/>
          </a:p>
        </p:txBody>
      </p:sp>
      <p:sp>
        <p:nvSpPr>
          <p:cNvPr id="3" name="内容占位符 2"/>
          <p:cNvSpPr>
            <a:spLocks noGrp="1"/>
          </p:cNvSpPr>
          <p:nvPr>
            <p:ph idx="1"/>
          </p:nvPr>
        </p:nvSpPr>
        <p:spPr>
          <a:xfrm>
            <a:off x="838200" y="1825625"/>
            <a:ext cx="10746740" cy="4351655"/>
          </a:xfrm>
        </p:spPr>
        <p:txBody>
          <a:bodyPr/>
          <a:p>
            <a:r>
              <a:rPr lang="zh-CN" altLang="en-US"/>
              <a:t>给出 </a:t>
            </a:r>
            <a:r>
              <a:rPr lang="en-US" altLang="zh-CN"/>
              <a:t>n </a:t>
            </a:r>
            <a:r>
              <a:rPr lang="zh-CN" altLang="en-US"/>
              <a:t>个单词以及一篇包含 </a:t>
            </a:r>
            <a:r>
              <a:rPr lang="en-US" altLang="zh-CN"/>
              <a:t>m </a:t>
            </a:r>
            <a:r>
              <a:rPr lang="zh-CN" altLang="en-US"/>
              <a:t>个字符的文章，求每个单词在文章中出现次数</a:t>
            </a:r>
            <a:endParaRPr lang="zh-CN" altLang="en-US"/>
          </a:p>
          <a:p>
            <a:endParaRPr lang="zh-CN" altLang="en-US"/>
          </a:p>
          <a:p>
            <a:r>
              <a:rPr lang="zh-CN" altLang="en-US"/>
              <a:t>这是一个多模式串匹配问题</a:t>
            </a:r>
            <a:endParaRPr lang="zh-CN" altLang="en-US"/>
          </a:p>
          <a:p>
            <a:r>
              <a:rPr lang="zh-CN" altLang="en-US"/>
              <a:t>我们引入</a:t>
            </a:r>
            <a:r>
              <a:rPr lang="en-US" altLang="zh-CN"/>
              <a:t>AC</a:t>
            </a:r>
            <a:r>
              <a:rPr lang="zh-CN" altLang="en-US"/>
              <a:t>自动机</a:t>
            </a:r>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t>朴素算法</a:t>
            </a:r>
            <a:endParaRPr lang="zh-CN"/>
          </a:p>
        </p:txBody>
      </p:sp>
      <p:sp>
        <p:nvSpPr>
          <p:cNvPr id="3" name="内容占位符 2"/>
          <p:cNvSpPr>
            <a:spLocks noGrp="1"/>
          </p:cNvSpPr>
          <p:nvPr>
            <p:ph idx="1"/>
          </p:nvPr>
        </p:nvSpPr>
        <p:spPr/>
        <p:txBody>
          <a:bodyPr/>
          <a:p>
            <a:r>
              <a:rPr lang="zh-CN" altLang="en-US"/>
              <a:t>首先我们把所有单词建成 </a:t>
            </a:r>
            <a:r>
              <a:rPr lang="en-US" altLang="zh-CN"/>
              <a:t>trie </a:t>
            </a:r>
            <a:r>
              <a:rPr lang="zh-CN" altLang="en-US"/>
              <a:t>树，然后在树上跑文本串</a:t>
            </a:r>
            <a:endParaRPr lang="zh-CN" altLang="en-US"/>
          </a:p>
          <a:p>
            <a:r>
              <a:rPr lang="zh-CN" altLang="en-US"/>
              <a:t>当失配的时候，返回根结点，文本串前移至起点</a:t>
            </a:r>
            <a:r>
              <a:rPr lang="en-US" altLang="zh-CN"/>
              <a:t>+1</a:t>
            </a:r>
            <a:r>
              <a:rPr lang="zh-CN" altLang="en-US"/>
              <a:t>位，重新开始匹配</a:t>
            </a:r>
            <a:endParaRPr lang="zh-CN" altLang="en-US"/>
          </a:p>
          <a:p>
            <a:r>
              <a:rPr lang="zh-CN" altLang="en-US"/>
              <a:t>这样做的复杂度是</a:t>
            </a:r>
            <a:endParaRPr lang="zh-CN" altLang="en-US"/>
          </a:p>
          <a:p>
            <a:endParaRPr lang="zh-CN" altLang="en-US"/>
          </a:p>
          <a:p>
            <a:r>
              <a:rPr lang="zh-CN" altLang="en-US"/>
              <a:t>我们引入 </a:t>
            </a:r>
            <a:r>
              <a:rPr lang="en-US" altLang="zh-CN"/>
              <a:t>kmp </a:t>
            </a:r>
            <a:r>
              <a:rPr lang="zh-CN" altLang="en-US"/>
              <a:t>的思想</a:t>
            </a:r>
            <a:endParaRPr lang="zh-CN" altLang="en-US"/>
          </a:p>
          <a:p>
            <a:r>
              <a:rPr lang="zh-CN" altLang="en-US"/>
              <a:t>当失配的时候，我们已经得到了一些信息，可以利用这些信息从某个结点开始重新匹配，而不必返回根结点，文本串也不必回到起点，而是前移 </a:t>
            </a:r>
            <a:r>
              <a:rPr lang="en-US" altLang="zh-CN"/>
              <a:t>k </a:t>
            </a:r>
            <a:r>
              <a:rPr lang="zh-CN" altLang="en-US"/>
              <a:t>位</a:t>
            </a:r>
            <a:endParaRPr lang="zh-CN" altLang="en-US"/>
          </a:p>
        </p:txBody>
      </p:sp>
      <p:graphicFrame>
        <p:nvGraphicFramePr>
          <p:cNvPr id="4" name="对象 3">
            <a:hlinkClick r:id="" action="ppaction://ole?verb="/>
          </p:cNvPr>
          <p:cNvGraphicFramePr>
            <a:graphicFrameLocks noChangeAspect="1"/>
          </p:cNvGraphicFramePr>
          <p:nvPr/>
        </p:nvGraphicFramePr>
        <p:xfrm>
          <a:off x="3583305" y="2715895"/>
          <a:ext cx="811530" cy="457200"/>
        </p:xfrm>
        <a:graphic>
          <a:graphicData uri="http://schemas.openxmlformats.org/presentationml/2006/ole">
            <mc:AlternateContent xmlns:mc="http://schemas.openxmlformats.org/markup-compatibility/2006">
              <mc:Choice xmlns:v="urn:schemas-microsoft-com:vml" Requires="v">
                <p:oleObj spid="_x0000_s3073" name="" r:id="rId1" imgW="405765" imgH="228600" progId="Equation.KSEE3">
                  <p:embed/>
                </p:oleObj>
              </mc:Choice>
              <mc:Fallback>
                <p:oleObj name="" r:id="rId1" imgW="405765" imgH="228600" progId="Equation.KSEE3">
                  <p:embed/>
                  <p:pic>
                    <p:nvPicPr>
                      <p:cNvPr id="0" name="图片 3072"/>
                      <p:cNvPicPr/>
                      <p:nvPr/>
                    </p:nvPicPr>
                    <p:blipFill>
                      <a:blip r:embed="rId2">
                        <a:lum bright="100000"/>
                      </a:blip>
                      <a:stretch>
                        <a:fillRect/>
                      </a:stretch>
                    </p:blipFill>
                    <p:spPr>
                      <a:xfrm>
                        <a:off x="3583305" y="2715895"/>
                        <a:ext cx="811530" cy="457200"/>
                      </a:xfrm>
                      <a:prstGeom prst="rect">
                        <a:avLst/>
                      </a:prstGeom>
                    </p:spPr>
                  </p:pic>
                </p:oleObj>
              </mc:Fallback>
            </mc:AlternateContent>
          </a:graphicData>
        </a:graphic>
      </p:graphicFrame>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AC</a:t>
            </a:r>
            <a:r>
              <a:rPr lang="zh-CN" altLang="en-US"/>
              <a:t>自动机</a:t>
            </a:r>
            <a:endParaRPr lang="zh-CN" altLang="en-US"/>
          </a:p>
        </p:txBody>
      </p:sp>
      <p:sp>
        <p:nvSpPr>
          <p:cNvPr id="3" name="内容占位符 2"/>
          <p:cNvSpPr>
            <a:spLocks noGrp="1"/>
          </p:cNvSpPr>
          <p:nvPr>
            <p:ph idx="1"/>
          </p:nvPr>
        </p:nvSpPr>
        <p:spPr/>
        <p:txBody>
          <a:bodyPr/>
          <a:p>
            <a:r>
              <a:rPr lang="zh-CN" altLang="en-US"/>
              <a:t>我们访问到</a:t>
            </a:r>
            <a:r>
              <a:rPr lang="en-US" altLang="zh-CN"/>
              <a:t>trie</a:t>
            </a:r>
            <a:r>
              <a:rPr lang="zh-CN" altLang="en-US"/>
              <a:t>树上的一个点时，同时获得了一个前缀</a:t>
            </a:r>
            <a:endParaRPr lang="zh-CN" altLang="en-US"/>
          </a:p>
          <a:p>
            <a:r>
              <a:rPr lang="zh-CN" altLang="en-US"/>
              <a:t>失配时要重新开始，需要满足根到新结点的前缀是当前前缀的后缀</a:t>
            </a:r>
            <a:endParaRPr lang="zh-CN" altLang="en-US"/>
          </a:p>
          <a:p>
            <a:r>
              <a:rPr lang="zh-CN" altLang="en-US"/>
              <a:t>我们把指向这个新结点的指针称为 </a:t>
            </a:r>
            <a:r>
              <a:rPr lang="en-US" altLang="zh-CN"/>
              <a:t>fail </a:t>
            </a:r>
            <a:r>
              <a:rPr lang="zh-CN" altLang="en-US"/>
              <a:t>指针</a:t>
            </a:r>
            <a:endParaRPr lang="zh-CN" altLang="en-US"/>
          </a:p>
          <a:p>
            <a:r>
              <a:rPr lang="zh-CN" altLang="en-US"/>
              <a:t>假设我们知道了当前点父亲的 </a:t>
            </a:r>
            <a:r>
              <a:rPr lang="en-US" altLang="zh-CN"/>
              <a:t>fail </a:t>
            </a:r>
            <a:r>
              <a:rPr lang="zh-CN" altLang="en-US"/>
              <a:t>指针，只需要沿着父亲的 </a:t>
            </a:r>
            <a:r>
              <a:rPr lang="en-US" altLang="zh-CN"/>
              <a:t>fail </a:t>
            </a:r>
            <a:r>
              <a:rPr lang="zh-CN" altLang="en-US"/>
              <a:t>指针跳转，就能得到当前点的 </a:t>
            </a:r>
            <a:r>
              <a:rPr lang="en-US" altLang="zh-CN"/>
              <a:t>fail </a:t>
            </a:r>
            <a:r>
              <a:rPr lang="zh-CN" altLang="en-US"/>
              <a:t>指针</a:t>
            </a:r>
            <a:endParaRPr lang="zh-CN" altLang="en-US"/>
          </a:p>
          <a:p>
            <a:r>
              <a:rPr lang="zh-CN" altLang="en-US"/>
              <a:t>由于 </a:t>
            </a:r>
            <a:r>
              <a:rPr lang="en-US" altLang="zh-CN"/>
              <a:t>fail </a:t>
            </a:r>
            <a:r>
              <a:rPr lang="zh-CN" altLang="en-US"/>
              <a:t>指针指向的结点深度一定小于当前点，我们用</a:t>
            </a:r>
            <a:r>
              <a:rPr lang="en-US" altLang="zh-CN"/>
              <a:t>BFS</a:t>
            </a:r>
            <a:r>
              <a:rPr lang="zh-CN" altLang="en-US"/>
              <a:t>实现这个过程</a:t>
            </a: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代码实现</a:t>
            </a:r>
            <a:endParaRPr lang="zh-CN" altLang="en-US"/>
          </a:p>
        </p:txBody>
      </p:sp>
      <p:sp>
        <p:nvSpPr>
          <p:cNvPr id="3" name="内容占位符 2"/>
          <p:cNvSpPr>
            <a:spLocks noGrp="1"/>
          </p:cNvSpPr>
          <p:nvPr>
            <p:ph idx="1"/>
          </p:nvPr>
        </p:nvSpPr>
        <p:spPr/>
        <p:txBody>
          <a:bodyPr/>
          <a:p>
            <a:r>
              <a:rPr lang="zh-CN" altLang="en-US"/>
              <a:t>构建 </a:t>
            </a:r>
            <a:r>
              <a:rPr lang="en-US" altLang="zh-CN"/>
              <a:t>fail </a:t>
            </a:r>
            <a:r>
              <a:rPr lang="zh-CN" altLang="en-US"/>
              <a:t>指针</a:t>
            </a:r>
            <a:endParaRPr lang="zh-CN" altLang="en-US"/>
          </a:p>
        </p:txBody>
      </p:sp>
      <p:pic>
        <p:nvPicPr>
          <p:cNvPr id="4" name="图片 3"/>
          <p:cNvPicPr>
            <a:picLocks noChangeAspect="1"/>
          </p:cNvPicPr>
          <p:nvPr/>
        </p:nvPicPr>
        <p:blipFill>
          <a:blip r:embed="rId1"/>
          <a:stretch>
            <a:fillRect/>
          </a:stretch>
        </p:blipFill>
        <p:spPr>
          <a:xfrm>
            <a:off x="1108710" y="2365375"/>
            <a:ext cx="7722235" cy="3387090"/>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AC</a:t>
            </a:r>
            <a:r>
              <a:rPr lang="zh-CN" altLang="en-US">
                <a:sym typeface="+mn-ea"/>
              </a:rPr>
              <a:t>自动机</a:t>
            </a:r>
            <a:endParaRPr lang="zh-CN" altLang="en-US"/>
          </a:p>
        </p:txBody>
      </p:sp>
      <p:sp>
        <p:nvSpPr>
          <p:cNvPr id="3" name="内容占位符 2"/>
          <p:cNvSpPr>
            <a:spLocks noGrp="1"/>
          </p:cNvSpPr>
          <p:nvPr>
            <p:ph idx="1"/>
          </p:nvPr>
        </p:nvSpPr>
        <p:spPr/>
        <p:txBody>
          <a:bodyPr/>
          <a:p>
            <a:r>
              <a:rPr lang="zh-CN" altLang="en-US"/>
              <a:t>查询的时候，如果失配就沿着 </a:t>
            </a:r>
            <a:r>
              <a:rPr lang="en-US" altLang="zh-CN"/>
              <a:t>fail </a:t>
            </a:r>
            <a:r>
              <a:rPr lang="zh-CN" altLang="en-US"/>
              <a:t>指针跳转</a:t>
            </a:r>
            <a:endParaRPr lang="zh-CN" altLang="en-US"/>
          </a:p>
          <a:p>
            <a:endParaRPr lang="zh-CN" altLang="en-US"/>
          </a:p>
        </p:txBody>
      </p:sp>
      <p:pic>
        <p:nvPicPr>
          <p:cNvPr id="4" name="图片 3"/>
          <p:cNvPicPr>
            <a:picLocks noChangeAspect="1"/>
          </p:cNvPicPr>
          <p:nvPr/>
        </p:nvPicPr>
        <p:blipFill>
          <a:blip r:embed="rId1"/>
          <a:stretch>
            <a:fillRect/>
          </a:stretch>
        </p:blipFill>
        <p:spPr>
          <a:xfrm>
            <a:off x="1045210" y="2425065"/>
            <a:ext cx="8973185" cy="332422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字符串匹配问题</a:t>
            </a:r>
            <a:endParaRPr lang="zh-CN" altLang="en-US"/>
          </a:p>
        </p:txBody>
      </p:sp>
      <p:sp>
        <p:nvSpPr>
          <p:cNvPr id="3" name="内容占位符 2"/>
          <p:cNvSpPr>
            <a:spLocks noGrp="1"/>
          </p:cNvSpPr>
          <p:nvPr>
            <p:ph idx="1"/>
          </p:nvPr>
        </p:nvSpPr>
        <p:spPr/>
        <p:txBody>
          <a:bodyPr/>
          <a:p>
            <a:r>
              <a:rPr lang="zh-CN" altLang="en-US"/>
              <a:t>给定两个字符串 A 和 B，长度分别为 n 和 m，求 B 在 A 中出现的次数</a:t>
            </a:r>
            <a:endParaRPr lang="zh-CN" altLang="en-US"/>
          </a:p>
          <a:p>
            <a:r>
              <a:rPr lang="zh-CN" altLang="en-US"/>
              <a:t>常规的方法是遍历 A 中的每一个位置进行匹配，时间复杂度</a:t>
            </a:r>
            <a:endParaRPr lang="zh-CN" altLang="en-US"/>
          </a:p>
          <a:p>
            <a:r>
              <a:rPr lang="zh-CN" altLang="en-US"/>
              <a:t>这样的方法效率很低，我们要想办法降低它的时间复杂度</a:t>
            </a:r>
            <a:endParaRPr lang="zh-CN" altLang="en-US"/>
          </a:p>
          <a:p>
            <a:r>
              <a:rPr lang="zh-CN" altLang="en-US"/>
              <a:t>这就是KMP算法诞生的意义</a:t>
            </a:r>
            <a:endParaRPr lang="zh-CN" altLang="en-US"/>
          </a:p>
        </p:txBody>
      </p:sp>
      <p:graphicFrame>
        <p:nvGraphicFramePr>
          <p:cNvPr id="4" name="对象 3">
            <a:hlinkClick r:id="" action="ppaction://ole?verb="/>
          </p:cNvPr>
          <p:cNvGraphicFramePr>
            <a:graphicFrameLocks noChangeAspect="1"/>
          </p:cNvGraphicFramePr>
          <p:nvPr/>
        </p:nvGraphicFramePr>
        <p:xfrm>
          <a:off x="9117330" y="2262505"/>
          <a:ext cx="777240" cy="438150"/>
        </p:xfrm>
        <a:graphic>
          <a:graphicData uri="http://schemas.openxmlformats.org/presentationml/2006/ole">
            <mc:AlternateContent xmlns:mc="http://schemas.openxmlformats.org/markup-compatibility/2006">
              <mc:Choice xmlns:v="urn:schemas-microsoft-com:vml" Requires="v">
                <p:oleObj spid="_x0000_s1025" name="" r:id="rId1" imgW="405765" imgH="228600" progId="Equation.KSEE3">
                  <p:embed/>
                </p:oleObj>
              </mc:Choice>
              <mc:Fallback>
                <p:oleObj name="" r:id="rId1" imgW="405765" imgH="228600" progId="Equation.KSEE3">
                  <p:embed/>
                  <p:pic>
                    <p:nvPicPr>
                      <p:cNvPr id="0" name="图片 1024"/>
                      <p:cNvPicPr/>
                      <p:nvPr/>
                    </p:nvPicPr>
                    <p:blipFill>
                      <a:blip r:embed="rId2">
                        <a:lum bright="100000"/>
                      </a:blip>
                      <a:stretch>
                        <a:fillRect/>
                      </a:stretch>
                    </p:blipFill>
                    <p:spPr>
                      <a:xfrm>
                        <a:off x="9117330" y="2262505"/>
                        <a:ext cx="777240" cy="438150"/>
                      </a:xfrm>
                      <a:prstGeom prst="rect">
                        <a:avLst/>
                      </a:prstGeom>
                    </p:spPr>
                  </p:pic>
                </p:oleObj>
              </mc:Fallback>
            </mc:AlternateContent>
          </a:graphicData>
        </a:graphic>
      </p:graphicFrame>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Trie</a:t>
            </a:r>
            <a:r>
              <a:rPr lang="zh-CN" altLang="en-US"/>
              <a:t>图</a:t>
            </a:r>
            <a:endParaRPr lang="zh-CN" altLang="en-US"/>
          </a:p>
        </p:txBody>
      </p:sp>
      <p:sp>
        <p:nvSpPr>
          <p:cNvPr id="3" name="内容占位符 2"/>
          <p:cNvSpPr>
            <a:spLocks noGrp="1"/>
          </p:cNvSpPr>
          <p:nvPr>
            <p:ph idx="1"/>
          </p:nvPr>
        </p:nvSpPr>
        <p:spPr>
          <a:xfrm>
            <a:off x="838200" y="1835785"/>
            <a:ext cx="10515600" cy="4351338"/>
          </a:xfrm>
        </p:spPr>
        <p:txBody>
          <a:bodyPr/>
          <a:p>
            <a:r>
              <a:rPr lang="zh-CN" altLang="en-US"/>
              <a:t>Trie图是AC自动机的确定化形式</a:t>
            </a:r>
            <a:endParaRPr lang="zh-CN" altLang="en-US"/>
          </a:p>
          <a:p>
            <a:r>
              <a:rPr lang="zh-CN" altLang="en-US"/>
              <a:t>即把每个结点不存在字符的转移边都补全</a:t>
            </a:r>
            <a:endParaRPr lang="zh-CN" altLang="en-US"/>
          </a:p>
          <a:p>
            <a:r>
              <a:rPr lang="zh-CN" altLang="en-US"/>
              <a:t>当某个字符的转移边不存在时，向其 </a:t>
            </a:r>
            <a:r>
              <a:rPr lang="en-US" altLang="zh-CN"/>
              <a:t>fail </a:t>
            </a:r>
            <a:r>
              <a:rPr lang="zh-CN" altLang="en-US"/>
              <a:t>指针的相应子结点连转移边</a:t>
            </a:r>
            <a:endParaRPr lang="zh-CN" altLang="en-US"/>
          </a:p>
          <a:p>
            <a:r>
              <a:rPr lang="zh-CN" altLang="en-US"/>
              <a:t>这样做的好处是使得构造 fail 指针时不需要不断回溯</a:t>
            </a:r>
            <a:endParaRPr lang="zh-CN" altLang="en-US"/>
          </a:p>
          <a:p>
            <a:endParaRPr lang="zh-CN" altLang="en-US"/>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代码实现</a:t>
            </a:r>
            <a:endParaRPr lang="zh-CN" altLang="en-US"/>
          </a:p>
        </p:txBody>
      </p:sp>
      <p:sp>
        <p:nvSpPr>
          <p:cNvPr id="3" name="内容占位符 2"/>
          <p:cNvSpPr>
            <a:spLocks noGrp="1"/>
          </p:cNvSpPr>
          <p:nvPr>
            <p:ph idx="1"/>
          </p:nvPr>
        </p:nvSpPr>
        <p:spPr/>
        <p:txBody>
          <a:bodyPr/>
          <a:p>
            <a:r>
              <a:rPr lang="zh-CN" altLang="en-US">
                <a:sym typeface="+mn-ea"/>
              </a:rPr>
              <a:t>代码非常简洁</a:t>
            </a:r>
            <a:endParaRPr lang="zh-CN" altLang="en-US"/>
          </a:p>
          <a:p>
            <a:endParaRPr lang="zh-CN" altLang="en-US"/>
          </a:p>
        </p:txBody>
      </p:sp>
      <p:pic>
        <p:nvPicPr>
          <p:cNvPr id="4" name="图片 3"/>
          <p:cNvPicPr>
            <a:picLocks noChangeAspect="1"/>
          </p:cNvPicPr>
          <p:nvPr/>
        </p:nvPicPr>
        <p:blipFill>
          <a:blip r:embed="rId1"/>
          <a:stretch>
            <a:fillRect/>
          </a:stretch>
        </p:blipFill>
        <p:spPr>
          <a:xfrm>
            <a:off x="977265" y="2315210"/>
            <a:ext cx="10607040" cy="3162300"/>
          </a:xfrm>
          <a:prstGeom prst="rect">
            <a:avLst/>
          </a:prstGeom>
        </p:spPr>
      </p:pic>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F</a:t>
            </a:r>
            <a:r>
              <a:t>ail</a:t>
            </a:r>
            <a:r>
              <a:rPr lang="zh-CN"/>
              <a:t>树</a:t>
            </a:r>
            <a:endParaRPr lang="zh-CN"/>
          </a:p>
        </p:txBody>
      </p:sp>
      <p:sp>
        <p:nvSpPr>
          <p:cNvPr id="3" name="内容占位符 2"/>
          <p:cNvSpPr>
            <a:spLocks noGrp="1"/>
          </p:cNvSpPr>
          <p:nvPr>
            <p:ph idx="1"/>
          </p:nvPr>
        </p:nvSpPr>
        <p:spPr/>
        <p:txBody>
          <a:bodyPr/>
          <a:p>
            <a:r>
              <a:rPr lang="zh-CN" altLang="en-US"/>
              <a:t>每个结点的 fail 指针都指向自己的最长后缀</a:t>
            </a:r>
            <a:endParaRPr lang="zh-CN" altLang="en-US"/>
          </a:p>
          <a:p>
            <a:r>
              <a:rPr lang="zh-CN" altLang="en-US"/>
              <a:t>让一个结点的 fail 指针不断回溯向上走直到碰到根结点为止，回溯时经过的结点所代表的字符串都是当前结点所代表的字符串的后缀</a:t>
            </a:r>
            <a:endParaRPr lang="zh-CN" altLang="en-US"/>
          </a:p>
          <a:p>
            <a:r>
              <a:rPr lang="zh-CN" altLang="en-US">
                <a:sym typeface="+mn-ea"/>
              </a:rPr>
              <a:t>每个结点向其 </a:t>
            </a:r>
            <a:r>
              <a:rPr lang="en-US" altLang="zh-CN">
                <a:sym typeface="+mn-ea"/>
              </a:rPr>
              <a:t>fail </a:t>
            </a:r>
            <a:r>
              <a:rPr lang="zh-CN" altLang="en-US">
                <a:sym typeface="+mn-ea"/>
              </a:rPr>
              <a:t>指针连边形成了一颗树，这颗树就是 </a:t>
            </a:r>
            <a:r>
              <a:rPr lang="en-US" altLang="zh-CN">
                <a:sym typeface="+mn-ea"/>
              </a:rPr>
              <a:t>fail </a:t>
            </a:r>
            <a:r>
              <a:rPr lang="zh-CN" altLang="en-US">
                <a:sym typeface="+mn-ea"/>
              </a:rPr>
              <a:t>树</a:t>
            </a:r>
            <a:endParaRPr lang="zh-CN" altLang="en-US"/>
          </a:p>
          <a:p>
            <a:r>
              <a:rPr lang="zh-CN" altLang="en-US">
                <a:sym typeface="+mn-ea"/>
              </a:rPr>
              <a:t>在 </a:t>
            </a:r>
            <a:r>
              <a:rPr lang="en-US" altLang="zh-CN">
                <a:sym typeface="+mn-ea"/>
              </a:rPr>
              <a:t>fail </a:t>
            </a:r>
            <a:r>
              <a:rPr lang="zh-CN" altLang="en-US">
                <a:sym typeface="+mn-ea"/>
              </a:rPr>
              <a:t>树上，某个结点所对应的字符串肯定是其儿子结点、孙子结点 . . . 所对应的字符串的后缀</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最初的问题</a:t>
            </a:r>
            <a:endParaRPr lang="zh-CN" altLang="en-US"/>
          </a:p>
        </p:txBody>
      </p:sp>
      <p:sp>
        <p:nvSpPr>
          <p:cNvPr id="3" name="内容占位符 2"/>
          <p:cNvSpPr>
            <a:spLocks noGrp="1"/>
          </p:cNvSpPr>
          <p:nvPr>
            <p:ph idx="1"/>
          </p:nvPr>
        </p:nvSpPr>
        <p:spPr/>
        <p:txBody>
          <a:bodyPr/>
          <a:p>
            <a:r>
              <a:rPr lang="zh-CN" altLang="en-US"/>
              <a:t>查询单词在文章中的出现次数时，如果跳 </a:t>
            </a:r>
            <a:r>
              <a:rPr lang="en-US" altLang="zh-CN"/>
              <a:t>fail </a:t>
            </a:r>
            <a:r>
              <a:rPr lang="zh-CN" altLang="en-US"/>
              <a:t>指针，复杂度是无法保证的</a:t>
            </a:r>
            <a:endParaRPr lang="zh-CN" altLang="en-US"/>
          </a:p>
          <a:p>
            <a:r>
              <a:rPr lang="zh-CN" altLang="en-US"/>
              <a:t>这种做法在</a:t>
            </a:r>
            <a:r>
              <a:rPr lang="en-US" altLang="zh-CN"/>
              <a:t>cogs</a:t>
            </a:r>
            <a:r>
              <a:rPr lang="zh-CN" altLang="en-US"/>
              <a:t>上已经被卡掉了</a:t>
            </a:r>
            <a:endParaRPr lang="zh-CN" altLang="en-US"/>
          </a:p>
          <a:p>
            <a:r>
              <a:rPr lang="zh-CN" altLang="en-US"/>
              <a:t>我们的做法是在</a:t>
            </a:r>
            <a:r>
              <a:rPr lang="en-US" altLang="zh-CN"/>
              <a:t>AC</a:t>
            </a:r>
            <a:r>
              <a:rPr lang="zh-CN" altLang="en-US"/>
              <a:t>自动机或者</a:t>
            </a:r>
            <a:r>
              <a:rPr lang="en-US" altLang="zh-CN"/>
              <a:t>trie</a:t>
            </a:r>
            <a:r>
              <a:rPr lang="zh-CN" altLang="en-US"/>
              <a:t>图上跑文本串，记录结点经过次数</a:t>
            </a:r>
            <a:endParaRPr lang="zh-CN" altLang="en-US"/>
          </a:p>
          <a:p>
            <a:r>
              <a:rPr lang="zh-CN" altLang="en-US"/>
              <a:t>然后按照 </a:t>
            </a:r>
            <a:r>
              <a:rPr lang="en-US" altLang="zh-CN"/>
              <a:t>fail </a:t>
            </a:r>
            <a:r>
              <a:rPr lang="zh-CN" altLang="en-US"/>
              <a:t>树向父亲累加贡献</a:t>
            </a:r>
            <a:endParaRPr lang="zh-CN" altLang="en-US"/>
          </a:p>
          <a:p>
            <a:r>
              <a:rPr lang="zh-CN" altLang="en-US"/>
              <a:t>由于</a:t>
            </a:r>
            <a:r>
              <a:rPr lang="en-US" altLang="zh-CN"/>
              <a:t>BFS</a:t>
            </a:r>
            <a:r>
              <a:rPr lang="zh-CN" altLang="en-US"/>
              <a:t>之后我们得到了拓扑序，直接按照这个拓扑序累加就行了</a:t>
            </a:r>
            <a:endParaRPr lang="zh-CN" altLang="en-US"/>
          </a:p>
          <a:p>
            <a:r>
              <a:rPr lang="zh-CN" altLang="en-US"/>
              <a:t>这样的话可以保证复杂度是线性的</a:t>
            </a:r>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BZOJ2434  阿狸的打字机</a:t>
            </a:r>
            <a:endParaRPr lang="en-US" altLang="zh-CN"/>
          </a:p>
        </p:txBody>
      </p:sp>
      <p:sp>
        <p:nvSpPr>
          <p:cNvPr id="3" name="内容占位符 2"/>
          <p:cNvSpPr>
            <a:spLocks noGrp="1"/>
          </p:cNvSpPr>
          <p:nvPr>
            <p:ph idx="1"/>
          </p:nvPr>
        </p:nvSpPr>
        <p:spPr/>
        <p:txBody>
          <a:bodyPr/>
          <a:p>
            <a:r>
              <a:rPr lang="zh-CN" altLang="en-US"/>
              <a:t>有下面三种操作：</a:t>
            </a:r>
            <a:endParaRPr lang="zh-CN" altLang="en-US"/>
          </a:p>
          <a:p>
            <a:r>
              <a:rPr lang="zh-CN" altLang="en-US"/>
              <a:t>（</a:t>
            </a:r>
            <a:r>
              <a:rPr lang="en-US" altLang="zh-CN"/>
              <a:t>1</a:t>
            </a:r>
            <a:r>
              <a:rPr lang="zh-CN" altLang="en-US"/>
              <a:t>）</a:t>
            </a:r>
            <a:r>
              <a:rPr lang="en-US" altLang="zh-CN"/>
              <a:t>输入小写字母，打字机的一个凹槽中会加入这个字母</a:t>
            </a:r>
            <a:endParaRPr lang="en-US" altLang="zh-CN"/>
          </a:p>
          <a:p>
            <a:r>
              <a:rPr lang="zh-CN" altLang="en-US"/>
              <a:t>（</a:t>
            </a:r>
            <a:r>
              <a:rPr lang="en-US" altLang="zh-CN"/>
              <a:t>2</a:t>
            </a:r>
            <a:r>
              <a:rPr lang="zh-CN" altLang="en-US"/>
              <a:t>）</a:t>
            </a:r>
            <a:r>
              <a:rPr lang="en-US" altLang="zh-CN"/>
              <a:t>按一下印有'B'的按键，打字机凹槽中最后一个字母会消失</a:t>
            </a:r>
            <a:endParaRPr lang="en-US" altLang="zh-CN"/>
          </a:p>
          <a:p>
            <a:r>
              <a:rPr lang="zh-CN" altLang="en-US"/>
              <a:t>（</a:t>
            </a:r>
            <a:r>
              <a:rPr lang="en-US" altLang="zh-CN"/>
              <a:t>3</a:t>
            </a:r>
            <a:r>
              <a:rPr lang="zh-CN" altLang="en-US"/>
              <a:t>）</a:t>
            </a:r>
            <a:r>
              <a:rPr lang="en-US" altLang="zh-CN"/>
              <a:t>按一下印有'P'的按键，打字机会在纸上打印出凹槽中现有的所有字母并换行，但凹槽中的字母不会消失</a:t>
            </a:r>
            <a:endParaRPr lang="en-US" altLang="zh-CN"/>
          </a:p>
          <a:p>
            <a:r>
              <a:rPr lang="en-US" altLang="zh-CN"/>
              <a:t>我们把纸上打印出来的字符串从1开始顺序编号一直到n</a:t>
            </a:r>
            <a:endParaRPr lang="en-US" altLang="zh-CN"/>
          </a:p>
          <a:p>
            <a:r>
              <a:rPr lang="zh-CN" altLang="en-US"/>
              <a:t>现有</a:t>
            </a:r>
            <a:r>
              <a:rPr lang="en-US" altLang="zh-CN"/>
              <a:t>m</a:t>
            </a:r>
            <a:r>
              <a:rPr lang="zh-CN" altLang="en-US"/>
              <a:t>个询问，每次询问(x,y)表示第x个打印的字符串在第y个打印的字符串中的出现次数</a:t>
            </a:r>
            <a:endParaRPr lang="zh-CN" altLang="en-US"/>
          </a:p>
          <a:p>
            <a:r>
              <a:rPr lang="zh-CN" altLang="en-US"/>
              <a:t>数据范围：</a:t>
            </a:r>
            <a:endParaRPr lang="zh-CN" altLang="en-US"/>
          </a:p>
        </p:txBody>
      </p:sp>
      <p:graphicFrame>
        <p:nvGraphicFramePr>
          <p:cNvPr id="4" name="对象 3">
            <a:hlinkClick r:id="" action="ppaction://ole?verb="/>
          </p:cNvPr>
          <p:cNvGraphicFramePr>
            <a:graphicFrameLocks noChangeAspect="1"/>
          </p:cNvGraphicFramePr>
          <p:nvPr/>
        </p:nvGraphicFramePr>
        <p:xfrm>
          <a:off x="2564765" y="5152390"/>
          <a:ext cx="1306830" cy="480060"/>
        </p:xfrm>
        <a:graphic>
          <a:graphicData uri="http://schemas.openxmlformats.org/presentationml/2006/ole">
            <mc:AlternateContent xmlns:mc="http://schemas.openxmlformats.org/markup-compatibility/2006">
              <mc:Choice xmlns:v="urn:schemas-microsoft-com:vml" Requires="v">
                <p:oleObj spid="_x0000_s4097" name="" r:id="rId1" imgW="622300" imgH="228600" progId="Equation.KSEE3">
                  <p:embed/>
                </p:oleObj>
              </mc:Choice>
              <mc:Fallback>
                <p:oleObj name="" r:id="rId1" imgW="622300" imgH="228600" progId="Equation.KSEE3">
                  <p:embed/>
                  <p:pic>
                    <p:nvPicPr>
                      <p:cNvPr id="0" name="图片 4096"/>
                      <p:cNvPicPr/>
                      <p:nvPr/>
                    </p:nvPicPr>
                    <p:blipFill>
                      <a:blip r:embed="rId2">
                        <a:lum bright="100000"/>
                      </a:blip>
                      <a:stretch>
                        <a:fillRect/>
                      </a:stretch>
                    </p:blipFill>
                    <p:spPr>
                      <a:xfrm>
                        <a:off x="2564765" y="5152390"/>
                        <a:ext cx="1306830" cy="480060"/>
                      </a:xfrm>
                      <a:prstGeom prst="rect">
                        <a:avLst/>
                      </a:prstGeom>
                    </p:spPr>
                  </p:pic>
                </p:oleObj>
              </mc:Fallback>
            </mc:AlternateContent>
          </a:graphicData>
        </a:graphic>
      </p:graphicFrame>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BZOJ2434  阿狸的打字机</a:t>
            </a:r>
            <a:endParaRPr lang="zh-CN" altLang="en-US"/>
          </a:p>
        </p:txBody>
      </p:sp>
      <p:sp>
        <p:nvSpPr>
          <p:cNvPr id="3" name="内容占位符 2"/>
          <p:cNvSpPr>
            <a:spLocks noGrp="1"/>
          </p:cNvSpPr>
          <p:nvPr>
            <p:ph idx="1"/>
          </p:nvPr>
        </p:nvSpPr>
        <p:spPr/>
        <p:txBody>
          <a:bodyPr/>
          <a:p>
            <a:r>
              <a:rPr lang="zh-CN" altLang="en-US"/>
              <a:t>我们先考虑如何查询一个串在另一个串中的出现次数</a:t>
            </a:r>
            <a:endParaRPr lang="zh-CN" altLang="en-US"/>
          </a:p>
          <a:p>
            <a:r>
              <a:rPr lang="zh-CN" altLang="en-US"/>
              <a:t>建好</a:t>
            </a:r>
            <a:r>
              <a:rPr lang="en-US" altLang="zh-CN"/>
              <a:t>AC</a:t>
            </a:r>
            <a:r>
              <a:rPr lang="zh-CN" altLang="en-US"/>
              <a:t>自动机后，如果在线查询，复杂度就炸了</a:t>
            </a:r>
            <a:endParaRPr lang="zh-CN" altLang="en-US"/>
          </a:p>
          <a:p>
            <a:r>
              <a:rPr lang="zh-CN" altLang="en-US"/>
              <a:t>我们离线处理每个串对应的询问，扫到这个串的时候回答所有有关询问</a:t>
            </a:r>
            <a:endParaRPr lang="zh-CN" altLang="en-US"/>
          </a:p>
          <a:p>
            <a:r>
              <a:rPr lang="zh-CN" altLang="en-US"/>
              <a:t>如果串 x 出现在串 y 中,那么串 y 有几个前缀的后缀以串 x 结尾，便是出现的次数</a:t>
            </a:r>
            <a:endParaRPr lang="zh-CN" altLang="en-US"/>
          </a:p>
          <a:p>
            <a:r>
              <a:rPr lang="zh-CN" altLang="en-US"/>
              <a:t>简单地说串 y 从某个位置顺着 fail 指针能到达串 x 尾就增加一次</a:t>
            </a:r>
            <a:endParaRPr lang="zh-CN" altLang="en-US"/>
          </a:p>
          <a:p>
            <a:r>
              <a:rPr lang="zh-CN" altLang="en-US"/>
              <a:t>在 </a:t>
            </a:r>
            <a:r>
              <a:rPr lang="en-US" altLang="zh-CN"/>
              <a:t>fail </a:t>
            </a:r>
            <a:r>
              <a:rPr lang="zh-CN" altLang="en-US"/>
              <a:t>树上对应的就是 </a:t>
            </a:r>
            <a:r>
              <a:rPr lang="en-US" altLang="zh-CN"/>
              <a:t>y </a:t>
            </a:r>
            <a:r>
              <a:rPr lang="zh-CN" altLang="en-US"/>
              <a:t>的某个结点在 </a:t>
            </a:r>
            <a:r>
              <a:rPr lang="en-US" altLang="zh-CN"/>
              <a:t>x </a:t>
            </a:r>
            <a:r>
              <a:rPr lang="zh-CN" altLang="en-US"/>
              <a:t>的子树中</a:t>
            </a:r>
            <a:endParaRPr lang="zh-CN" altLang="en-US"/>
          </a:p>
          <a:p>
            <a:endParaRPr lang="en-US" altLang="zh-CN"/>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BZOJ2434  阿狸的打字机</a:t>
            </a:r>
            <a:endParaRPr lang="zh-CN" altLang="en-US"/>
          </a:p>
        </p:txBody>
      </p:sp>
      <p:sp>
        <p:nvSpPr>
          <p:cNvPr id="3" name="内容占位符 2"/>
          <p:cNvSpPr>
            <a:spLocks noGrp="1"/>
          </p:cNvSpPr>
          <p:nvPr>
            <p:ph idx="1"/>
          </p:nvPr>
        </p:nvSpPr>
        <p:spPr/>
        <p:txBody>
          <a:bodyPr/>
          <a:p>
            <a:r>
              <a:rPr lang="zh-CN" altLang="en-US"/>
              <a:t>所以我们建出 </a:t>
            </a:r>
            <a:r>
              <a:rPr lang="en-US" altLang="zh-CN"/>
              <a:t>fail </a:t>
            </a:r>
            <a:r>
              <a:rPr lang="zh-CN" altLang="en-US"/>
              <a:t>树，得到 </a:t>
            </a:r>
            <a:r>
              <a:rPr lang="en-US" altLang="zh-CN"/>
              <a:t>dfs </a:t>
            </a:r>
            <a:r>
              <a:rPr lang="zh-CN" altLang="en-US"/>
              <a:t>序</a:t>
            </a:r>
            <a:endParaRPr lang="zh-CN" altLang="en-US"/>
          </a:p>
          <a:p>
            <a:r>
              <a:rPr lang="zh-CN" altLang="en-US"/>
              <a:t>我们需要得出 </a:t>
            </a:r>
            <a:r>
              <a:rPr lang="en-US" altLang="zh-CN"/>
              <a:t>x </a:t>
            </a:r>
            <a:r>
              <a:rPr lang="zh-CN" altLang="en-US"/>
              <a:t>的子树中有多少 </a:t>
            </a:r>
            <a:r>
              <a:rPr lang="en-US" altLang="zh-CN"/>
              <a:t>y </a:t>
            </a:r>
            <a:r>
              <a:rPr lang="zh-CN" altLang="en-US"/>
              <a:t>的结点</a:t>
            </a:r>
            <a:endParaRPr lang="zh-CN" altLang="en-US"/>
          </a:p>
          <a:p>
            <a:r>
              <a:rPr lang="zh-CN" altLang="en-US"/>
              <a:t>用树状数组维护就行了</a:t>
            </a:r>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Codeforces#163E  E-Government</a:t>
            </a:r>
            <a:endParaRPr lang="en-US" altLang="zh-CN"/>
          </a:p>
        </p:txBody>
      </p:sp>
      <p:sp>
        <p:nvSpPr>
          <p:cNvPr id="3" name="内容占位符 2"/>
          <p:cNvSpPr>
            <a:spLocks noGrp="1"/>
          </p:cNvSpPr>
          <p:nvPr>
            <p:ph idx="1"/>
          </p:nvPr>
        </p:nvSpPr>
        <p:spPr/>
        <p:txBody>
          <a:bodyPr>
            <a:normAutofit lnSpcReduction="10000"/>
          </a:bodyPr>
          <a:p>
            <a:r>
              <a:rPr lang="zh-CN" altLang="en-US"/>
              <a:t>要求你写出一个网络市政系统，用于评定每篇文章的“政治程度”</a:t>
            </a:r>
            <a:endParaRPr lang="zh-CN" altLang="en-US"/>
          </a:p>
          <a:p>
            <a:r>
              <a:rPr lang="zh-CN" altLang="en-US"/>
              <a:t>每篇文章的“政治程度”的含义就是文章中出现了多少个参议员的名字</a:t>
            </a:r>
            <a:endParaRPr lang="zh-CN" altLang="en-US"/>
          </a:p>
          <a:p>
            <a:r>
              <a:rPr lang="zh-CN" altLang="en-US"/>
              <a:t>这里要注意，参议员的名字可能是交叉的</a:t>
            </a:r>
            <a:endParaRPr lang="zh-CN" altLang="en-US"/>
          </a:p>
          <a:p>
            <a:r>
              <a:rPr lang="zh-CN" altLang="en-US"/>
              <a:t>这个系统还需支持三种操作：</a:t>
            </a:r>
            <a:endParaRPr lang="zh-CN" altLang="en-US"/>
          </a:p>
          <a:p>
            <a:r>
              <a:rPr lang="zh-CN" altLang="en-US"/>
              <a:t>（</a:t>
            </a:r>
            <a:r>
              <a:rPr lang="en-US" altLang="zh-CN"/>
              <a:t>1</a:t>
            </a:r>
            <a:r>
              <a:rPr lang="zh-CN" altLang="en-US"/>
              <a:t>）将某个参议员的名字从名单中抹去（不再考虑此议员）</a:t>
            </a:r>
            <a:endParaRPr lang="zh-CN" altLang="en-US"/>
          </a:p>
          <a:p>
            <a:r>
              <a:rPr lang="zh-CN" altLang="en-US"/>
              <a:t>（</a:t>
            </a:r>
            <a:r>
              <a:rPr lang="en-US" altLang="zh-CN"/>
              <a:t>2</a:t>
            </a:r>
            <a:r>
              <a:rPr lang="zh-CN" altLang="en-US"/>
              <a:t>）将某个已被删除的议员的名字重新加入名单</a:t>
            </a:r>
            <a:endParaRPr lang="zh-CN" altLang="en-US"/>
          </a:p>
          <a:p>
            <a:r>
              <a:rPr lang="zh-CN" altLang="en-US"/>
              <a:t>（</a:t>
            </a:r>
            <a:r>
              <a:rPr lang="en-US" altLang="zh-CN"/>
              <a:t>3</a:t>
            </a:r>
            <a:r>
              <a:rPr lang="zh-CN" altLang="en-US"/>
              <a:t>）输出给定的文章的“政治程度”</a:t>
            </a:r>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Codeforces#163E  E-Government</a:t>
            </a:r>
            <a:endParaRPr lang="zh-CN" altLang="en-US"/>
          </a:p>
        </p:txBody>
      </p:sp>
      <p:sp>
        <p:nvSpPr>
          <p:cNvPr id="3" name="内容占位符 2"/>
          <p:cNvSpPr>
            <a:spLocks noGrp="1"/>
          </p:cNvSpPr>
          <p:nvPr>
            <p:ph idx="1"/>
          </p:nvPr>
        </p:nvSpPr>
        <p:spPr/>
        <p:txBody>
          <a:bodyPr/>
          <a:p>
            <a:r>
              <a:rPr lang="zh-CN" altLang="en-US"/>
              <a:t>我们在建好的</a:t>
            </a:r>
            <a:r>
              <a:rPr lang="en-US" altLang="zh-CN"/>
              <a:t>AC</a:t>
            </a:r>
            <a:r>
              <a:rPr lang="zh-CN" altLang="en-US"/>
              <a:t>自动机上跑文本串</a:t>
            </a:r>
            <a:endParaRPr lang="zh-CN" altLang="en-US"/>
          </a:p>
          <a:p>
            <a:r>
              <a:rPr lang="zh-CN" altLang="en-US"/>
              <a:t>每</a:t>
            </a:r>
            <a:r>
              <a:rPr lang="zh-CN" altLang="en-US"/>
              <a:t>到达一个结点，我们相当于得到了一个文本串的前缀</a:t>
            </a:r>
            <a:endParaRPr lang="zh-CN" altLang="en-US"/>
          </a:p>
          <a:p>
            <a:r>
              <a:rPr lang="zh-CN" altLang="en-US"/>
              <a:t>需要统计有多少单词是这个前缀的后缀</a:t>
            </a:r>
            <a:endParaRPr lang="zh-CN" altLang="en-US"/>
          </a:p>
          <a:p>
            <a:r>
              <a:rPr lang="zh-CN" altLang="en-US"/>
              <a:t>这个答案就是 </a:t>
            </a:r>
            <a:r>
              <a:rPr lang="en-US" altLang="zh-CN"/>
              <a:t>fail </a:t>
            </a:r>
            <a:r>
              <a:rPr lang="zh-CN" altLang="en-US"/>
              <a:t>树上根到该结点的链的贡献之和</a:t>
            </a:r>
            <a:endParaRPr lang="zh-CN" altLang="en-US"/>
          </a:p>
          <a:p>
            <a:r>
              <a:rPr lang="zh-CN" altLang="en-US"/>
              <a:t>和上题一样，树状数组维护即可</a:t>
            </a:r>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湖师大附中集训  </a:t>
            </a:r>
            <a:r>
              <a:rPr lang="en-US" altLang="zh-CN"/>
              <a:t>String</a:t>
            </a:r>
            <a:endParaRPr lang="en-US" altLang="zh-CN"/>
          </a:p>
        </p:txBody>
      </p:sp>
      <p:sp>
        <p:nvSpPr>
          <p:cNvPr id="3" name="内容占位符 2"/>
          <p:cNvSpPr>
            <a:spLocks noGrp="1"/>
          </p:cNvSpPr>
          <p:nvPr>
            <p:ph idx="1"/>
          </p:nvPr>
        </p:nvSpPr>
        <p:spPr/>
        <p:txBody>
          <a:bodyPr/>
          <a:p>
            <a:r>
              <a:rPr lang="zh-CN" altLang="en-US"/>
              <a:t>给定一个字符串集合</a:t>
            </a:r>
            <a:endParaRPr lang="zh-CN" altLang="en-US"/>
          </a:p>
          <a:p>
            <a:r>
              <a:rPr lang="zh-CN" altLang="en-US"/>
              <a:t>求有多少个串满足这个串可以被断成两部分，每部分都是字符串集合中某个串的前缀</a:t>
            </a:r>
            <a:endParaRPr lang="zh-CN" altLang="en-US"/>
          </a:p>
          <a:p>
            <a:endParaRPr lang="zh-CN" altLang="en-US"/>
          </a:p>
          <a:p>
            <a:r>
              <a:rPr lang="zh-CN" altLang="en-US"/>
              <a:t>数据范围：</a:t>
            </a:r>
            <a:endParaRPr lang="zh-CN" altLang="en-US"/>
          </a:p>
          <a:p>
            <a:endParaRPr lang="en-US" altLang="zh-CN"/>
          </a:p>
        </p:txBody>
      </p:sp>
      <p:graphicFrame>
        <p:nvGraphicFramePr>
          <p:cNvPr id="4" name="对象 3">
            <a:hlinkClick r:id="" action="ppaction://ole?verb="/>
          </p:cNvPr>
          <p:cNvGraphicFramePr>
            <a:graphicFrameLocks noChangeAspect="1"/>
          </p:cNvGraphicFramePr>
          <p:nvPr/>
        </p:nvGraphicFramePr>
        <p:xfrm>
          <a:off x="2557145" y="3477260"/>
          <a:ext cx="1334135" cy="485140"/>
        </p:xfrm>
        <a:graphic>
          <a:graphicData uri="http://schemas.openxmlformats.org/presentationml/2006/ole">
            <mc:AlternateContent xmlns:mc="http://schemas.openxmlformats.org/markup-compatibility/2006">
              <mc:Choice xmlns:v="urn:schemas-microsoft-com:vml" Requires="v">
                <p:oleObj spid="_x0000_s1025" name="" r:id="rId1" imgW="698500" imgH="254000" progId="Equation.KSEE3">
                  <p:embed/>
                </p:oleObj>
              </mc:Choice>
              <mc:Fallback>
                <p:oleObj name="" r:id="rId1" imgW="698500" imgH="254000" progId="Equation.KSEE3">
                  <p:embed/>
                  <p:pic>
                    <p:nvPicPr>
                      <p:cNvPr id="0" name="图片 1024"/>
                      <p:cNvPicPr/>
                      <p:nvPr/>
                    </p:nvPicPr>
                    <p:blipFill>
                      <a:blip r:embed="rId2">
                        <a:lum bright="100000"/>
                      </a:blip>
                      <a:stretch>
                        <a:fillRect/>
                      </a:stretch>
                    </p:blipFill>
                    <p:spPr>
                      <a:xfrm>
                        <a:off x="2557145" y="3477260"/>
                        <a:ext cx="1334135" cy="485140"/>
                      </a:xfrm>
                      <a:prstGeom prst="rect">
                        <a:avLst/>
                      </a:prstGeom>
                    </p:spPr>
                  </p:pic>
                </p:oleObj>
              </mc:Fallback>
            </mc:AlternateContent>
          </a:graphicData>
        </a:graphic>
      </p:graphicFrame>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t>朴素算法的优化</a:t>
            </a:r>
            <a:endParaRPr lang="zh-CN"/>
          </a:p>
        </p:txBody>
      </p:sp>
      <p:sp>
        <p:nvSpPr>
          <p:cNvPr id="3" name="内容占位符 2"/>
          <p:cNvSpPr>
            <a:spLocks noGrp="1"/>
          </p:cNvSpPr>
          <p:nvPr>
            <p:ph idx="1"/>
          </p:nvPr>
        </p:nvSpPr>
        <p:spPr/>
        <p:txBody>
          <a:bodyPr/>
          <a:p>
            <a:r>
              <a:rPr lang="zh-CN" altLang="en-US"/>
              <a:t>事实上，朴素算法中失配时的选择是 B 串后移一位，重新匹配</a:t>
            </a:r>
            <a:endParaRPr lang="zh-CN" altLang="en-US"/>
          </a:p>
          <a:p>
            <a:r>
              <a:rPr lang="zh-CN" altLang="en-US"/>
              <a:t>但是它没有考虑前 i - 1 位已经比较过这个事实，所以效率不高</a:t>
            </a:r>
            <a:endParaRPr lang="zh-CN" altLang="en-US"/>
          </a:p>
          <a:p>
            <a:r>
              <a:rPr lang="zh-CN" altLang="en-US"/>
              <a:t>那么我们考虑是否可以通过记录已经通过匹配获得到的信息，使得失配时从B 串后移 k 位，然后继续开始匹配，而不是 B 串仅仅后移一位</a:t>
            </a:r>
            <a:endParaRPr lang="zh-CN" altLang="en-US"/>
          </a:p>
          <a:p>
            <a:r>
              <a:rPr lang="zh-CN" altLang="en-US"/>
              <a:t>这就是优化算法的突破口</a:t>
            </a:r>
            <a:endParaRPr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湖师大附中集训  </a:t>
            </a:r>
            <a:r>
              <a:rPr lang="en-US" altLang="zh-CN">
                <a:sym typeface="+mn-ea"/>
              </a:rPr>
              <a:t>String</a:t>
            </a:r>
            <a:endParaRPr lang="zh-CN" altLang="en-US"/>
          </a:p>
        </p:txBody>
      </p:sp>
      <p:sp>
        <p:nvSpPr>
          <p:cNvPr id="3" name="内容占位符 2"/>
          <p:cNvSpPr>
            <a:spLocks noGrp="1"/>
          </p:cNvSpPr>
          <p:nvPr>
            <p:ph idx="1"/>
          </p:nvPr>
        </p:nvSpPr>
        <p:spPr/>
        <p:txBody>
          <a:bodyPr/>
          <a:p>
            <a:r>
              <a:rPr lang="en-US" altLang="zh-CN"/>
              <a:t>BZOJ4502</a:t>
            </a:r>
            <a:r>
              <a:rPr lang="zh-CN" altLang="en-US"/>
              <a:t>加强版</a:t>
            </a:r>
            <a:endParaRPr lang="zh-CN" altLang="en-US"/>
          </a:p>
          <a:p>
            <a:r>
              <a:rPr lang="zh-CN" altLang="en-US"/>
              <a:t>建好</a:t>
            </a:r>
            <a:r>
              <a:rPr lang="en-US" altLang="zh-CN"/>
              <a:t>AC</a:t>
            </a:r>
            <a:r>
              <a:rPr lang="zh-CN" altLang="en-US"/>
              <a:t>自动机后，随便取两个点对应的前缀拼到一起就符合要求</a:t>
            </a:r>
            <a:endParaRPr lang="zh-CN" altLang="en-US"/>
          </a:p>
          <a:p>
            <a:r>
              <a:rPr lang="zh-CN" altLang="en-US"/>
              <a:t>答案就是结点个数的平方，但这样会有重复，考虑去重</a:t>
            </a:r>
            <a:endParaRPr lang="zh-CN" altLang="en-US"/>
          </a:p>
          <a:p>
            <a:r>
              <a:rPr lang="zh-CN" altLang="en-US"/>
              <a:t>我们思考什么情况下答案会算重</a:t>
            </a:r>
            <a:endParaRPr lang="zh-CN" altLang="en-US"/>
          </a:p>
          <a:p>
            <a:r>
              <a:rPr lang="zh-CN" altLang="en-US"/>
              <a:t>当且仅当一个串的某个后缀可以切掉一个前缀连到左边，这个串是重复的</a:t>
            </a:r>
            <a:endParaRPr lang="zh-CN" altLang="en-US"/>
          </a:p>
          <a:p>
            <a:r>
              <a:rPr lang="zh-CN" altLang="en-US"/>
              <a:t>我们</a:t>
            </a:r>
            <a:r>
              <a:rPr lang="en-US" altLang="zh-CN"/>
              <a:t>DFS</a:t>
            </a:r>
            <a:r>
              <a:rPr lang="zh-CN" altLang="en-US"/>
              <a:t>枚举所有的这样的后缀（其实就是模式串的前缀），切掉其最长后缀，统计剩下的部分是多少个串的后缀就行了</a:t>
            </a:r>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湖师大附中集训  </a:t>
            </a:r>
            <a:r>
              <a:rPr lang="en-US" altLang="zh-CN">
                <a:sym typeface="+mn-ea"/>
              </a:rPr>
              <a:t>String</a:t>
            </a:r>
            <a:endParaRPr lang="zh-CN" altLang="en-US"/>
          </a:p>
        </p:txBody>
      </p:sp>
      <p:sp>
        <p:nvSpPr>
          <p:cNvPr id="3" name="内容占位符 2"/>
          <p:cNvSpPr>
            <a:spLocks noGrp="1"/>
          </p:cNvSpPr>
          <p:nvPr>
            <p:ph idx="1"/>
          </p:nvPr>
        </p:nvSpPr>
        <p:spPr/>
        <p:txBody>
          <a:bodyPr/>
          <a:p>
            <a:r>
              <a:rPr lang="zh-CN" altLang="en-US"/>
              <a:t>为什么要切掉最长后缀？</a:t>
            </a:r>
            <a:r>
              <a:rPr lang="en-US" altLang="zh-CN"/>
              <a:t>——</a:t>
            </a:r>
            <a:r>
              <a:rPr lang="zh-CN" altLang="en-US"/>
              <a:t>避免重复计算</a:t>
            </a:r>
            <a:endParaRPr lang="zh-CN" altLang="en-US"/>
          </a:p>
          <a:p>
            <a:r>
              <a:rPr lang="zh-CN" altLang="en-US"/>
              <a:t>切的过程怎么实现？</a:t>
            </a:r>
            <a:r>
              <a:rPr lang="en-US" altLang="zh-CN"/>
              <a:t>——DFS</a:t>
            </a:r>
            <a:r>
              <a:rPr lang="zh-CN" altLang="en-US"/>
              <a:t>中记录对应结点深度相减即可</a:t>
            </a:r>
            <a:endParaRPr lang="zh-CN" altLang="en-US"/>
          </a:p>
          <a:p>
            <a:r>
              <a:rPr lang="zh-CN" altLang="en-US"/>
              <a:t>统计一个串是多少前缀的后缀？</a:t>
            </a:r>
            <a:r>
              <a:rPr lang="en-US" altLang="zh-CN"/>
              <a:t>——fail</a:t>
            </a:r>
            <a:r>
              <a:rPr lang="zh-CN" altLang="en-US"/>
              <a:t>树上以结点为根子树大小减 </a:t>
            </a:r>
            <a:r>
              <a:rPr lang="en-US" altLang="zh-CN"/>
              <a:t>1</a:t>
            </a:r>
            <a:endParaRPr lang="en-US" altLang="zh-CN"/>
          </a:p>
          <a:p>
            <a:r>
              <a:rPr lang="zh-CN" altLang="en-US"/>
              <a:t>复杂度是线性的</a:t>
            </a:r>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51nod1587  </a:t>
            </a:r>
            <a:r>
              <a:rPr lang="zh-CN" altLang="en-US"/>
              <a:t>半现串</a:t>
            </a:r>
            <a:endParaRPr lang="zh-CN" altLang="en-US"/>
          </a:p>
        </p:txBody>
      </p:sp>
      <p:sp>
        <p:nvSpPr>
          <p:cNvPr id="3" name="内容占位符 2"/>
          <p:cNvSpPr>
            <a:spLocks noGrp="1"/>
          </p:cNvSpPr>
          <p:nvPr>
            <p:ph idx="1"/>
          </p:nvPr>
        </p:nvSpPr>
        <p:spPr/>
        <p:txBody>
          <a:bodyPr/>
          <a:p>
            <a:r>
              <a:rPr lang="zh-CN" altLang="en-US"/>
              <a:t>有两个串S</a:t>
            </a:r>
            <a:r>
              <a:rPr lang="en-US" altLang="zh-CN"/>
              <a:t>,</a:t>
            </a:r>
            <a:r>
              <a:rPr lang="zh-CN" altLang="en-US"/>
              <a:t>T，T的长度是 d</a:t>
            </a:r>
            <a:endParaRPr lang="zh-CN" altLang="en-US"/>
          </a:p>
          <a:p>
            <a:r>
              <a:rPr lang="zh-CN" altLang="en-US"/>
              <a:t>我们说 T 在 S 中半现的条件是当 T 的某一个长度为        的子串是 S 的一个子串，子串是在原串中连续出现的一段字符串</a:t>
            </a:r>
            <a:endParaRPr lang="zh-CN" altLang="en-US"/>
          </a:p>
          <a:p>
            <a:r>
              <a:rPr lang="zh-CN" altLang="en-US"/>
              <a:t>现在给定一个原串 </a:t>
            </a:r>
            <a:r>
              <a:rPr lang="en-US" altLang="zh-CN"/>
              <a:t>S</a:t>
            </a:r>
            <a:r>
              <a:rPr lang="zh-CN" altLang="en-US"/>
              <a:t>，另外给出x</a:t>
            </a:r>
            <a:r>
              <a:rPr lang="en-US" altLang="zh-CN"/>
              <a:t>,</a:t>
            </a:r>
            <a:r>
              <a:rPr lang="zh-CN" altLang="en-US"/>
              <a:t>y，他们都只包含数字，问区间         中在</a:t>
            </a:r>
            <a:r>
              <a:rPr lang="en-US" altLang="zh-CN"/>
              <a:t>S </a:t>
            </a:r>
            <a:r>
              <a:rPr lang="zh-CN" altLang="en-US"/>
              <a:t>中半现的数字有多少个</a:t>
            </a:r>
            <a:endParaRPr lang="zh-CN" altLang="en-US"/>
          </a:p>
          <a:p>
            <a:r>
              <a:rPr lang="zh-CN" altLang="en-US"/>
              <a:t>答案对            取模</a:t>
            </a:r>
            <a:endParaRPr lang="zh-CN" altLang="en-US"/>
          </a:p>
          <a:p>
            <a:endParaRPr lang="zh-CN" altLang="en-US"/>
          </a:p>
          <a:p>
            <a:r>
              <a:rPr lang="zh-CN" altLang="en-US"/>
              <a:t>数据范围及限制：</a:t>
            </a:r>
            <a:endParaRPr lang="zh-CN" altLang="en-US"/>
          </a:p>
          <a:p>
            <a:endParaRPr lang="zh-CN" altLang="en-US"/>
          </a:p>
        </p:txBody>
      </p:sp>
      <p:graphicFrame>
        <p:nvGraphicFramePr>
          <p:cNvPr id="4" name="对象 3">
            <a:hlinkClick r:id="" action="ppaction://ole?verb="/>
          </p:cNvPr>
          <p:cNvGraphicFramePr>
            <a:graphicFrameLocks noChangeAspect="1"/>
          </p:cNvGraphicFramePr>
          <p:nvPr/>
        </p:nvGraphicFramePr>
        <p:xfrm>
          <a:off x="8007985" y="2185670"/>
          <a:ext cx="657860" cy="623570"/>
        </p:xfrm>
        <a:graphic>
          <a:graphicData uri="http://schemas.openxmlformats.org/presentationml/2006/ole">
            <mc:AlternateContent xmlns:mc="http://schemas.openxmlformats.org/markup-compatibility/2006">
              <mc:Choice xmlns:v="urn:schemas-microsoft-com:vml" Requires="v">
                <p:oleObj spid="_x0000_s6145" name="" r:id="rId1" imgW="241300" imgH="228600" progId="Equation.KSEE3">
                  <p:embed/>
                </p:oleObj>
              </mc:Choice>
              <mc:Fallback>
                <p:oleObj name="" r:id="rId1" imgW="241300" imgH="228600" progId="Equation.KSEE3">
                  <p:embed/>
                  <p:pic>
                    <p:nvPicPr>
                      <p:cNvPr id="0" name="图片 6144"/>
                      <p:cNvPicPr/>
                      <p:nvPr/>
                    </p:nvPicPr>
                    <p:blipFill>
                      <a:blip r:embed="rId2">
                        <a:lum bright="100000"/>
                      </a:blip>
                      <a:stretch>
                        <a:fillRect/>
                      </a:stretch>
                    </p:blipFill>
                    <p:spPr>
                      <a:xfrm>
                        <a:off x="8007985" y="2185670"/>
                        <a:ext cx="657860" cy="62357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9756140" y="3044190"/>
          <a:ext cx="775970" cy="443865"/>
        </p:xfrm>
        <a:graphic>
          <a:graphicData uri="http://schemas.openxmlformats.org/presentationml/2006/ole">
            <mc:AlternateContent xmlns:mc="http://schemas.openxmlformats.org/markup-compatibility/2006">
              <mc:Choice xmlns:v="urn:schemas-microsoft-com:vml" Requires="v">
                <p:oleObj spid="_x0000_s6" name="" r:id="rId3" imgW="355600" imgH="203200" progId="Equation.KSEE3">
                  <p:embed/>
                </p:oleObj>
              </mc:Choice>
              <mc:Fallback>
                <p:oleObj name="" r:id="rId3" imgW="355600" imgH="203200" progId="Equation.KSEE3">
                  <p:embed/>
                  <p:pic>
                    <p:nvPicPr>
                      <p:cNvPr id="0" name="图片 6144"/>
                      <p:cNvPicPr/>
                      <p:nvPr/>
                    </p:nvPicPr>
                    <p:blipFill>
                      <a:blip r:embed="rId4">
                        <a:lum bright="100000"/>
                      </a:blip>
                      <a:stretch>
                        <a:fillRect/>
                      </a:stretch>
                    </p:blipFill>
                    <p:spPr>
                      <a:xfrm>
                        <a:off x="9756140" y="3044190"/>
                        <a:ext cx="775970" cy="44386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094230" y="3819525"/>
          <a:ext cx="974090" cy="433070"/>
        </p:xfrm>
        <a:graphic>
          <a:graphicData uri="http://schemas.openxmlformats.org/presentationml/2006/ole">
            <mc:AlternateContent xmlns:mc="http://schemas.openxmlformats.org/markup-compatibility/2006">
              <mc:Choice xmlns:v="urn:schemas-microsoft-com:vml" Requires="v">
                <p:oleObj spid="_x0000_s6146" name="" r:id="rId5" imgW="457200" imgH="203200" progId="Equation.KSEE3">
                  <p:embed/>
                </p:oleObj>
              </mc:Choice>
              <mc:Fallback>
                <p:oleObj name="" r:id="rId5" imgW="457200" imgH="203200" progId="Equation.KSEE3">
                  <p:embed/>
                  <p:pic>
                    <p:nvPicPr>
                      <p:cNvPr id="0" name="图片 6145"/>
                      <p:cNvPicPr/>
                      <p:nvPr/>
                    </p:nvPicPr>
                    <p:blipFill>
                      <a:blip r:embed="rId6">
                        <a:lum bright="100000"/>
                      </a:blip>
                      <a:stretch>
                        <a:fillRect/>
                      </a:stretch>
                    </p:blipFill>
                    <p:spPr>
                      <a:xfrm>
                        <a:off x="2094230" y="3819525"/>
                        <a:ext cx="974090" cy="43307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561080" y="4721860"/>
          <a:ext cx="3606800" cy="889635"/>
        </p:xfrm>
        <a:graphic>
          <a:graphicData uri="http://schemas.openxmlformats.org/presentationml/2006/ole">
            <mc:AlternateContent xmlns:mc="http://schemas.openxmlformats.org/markup-compatibility/2006">
              <mc:Choice xmlns:v="urn:schemas-microsoft-com:vml" Requires="v">
                <p:oleObj spid="_x0000_s2049" name="" r:id="rId7" imgW="1854200" imgH="457200" progId="Equation.KSEE3">
                  <p:embed/>
                </p:oleObj>
              </mc:Choice>
              <mc:Fallback>
                <p:oleObj name="" r:id="rId7" imgW="1854200" imgH="457200" progId="Equation.KSEE3">
                  <p:embed/>
                  <p:pic>
                    <p:nvPicPr>
                      <p:cNvPr id="0" name="图片 2048"/>
                      <p:cNvPicPr/>
                      <p:nvPr/>
                    </p:nvPicPr>
                    <p:blipFill>
                      <a:blip r:embed="rId8">
                        <a:lum bright="100000"/>
                      </a:blip>
                      <a:stretch>
                        <a:fillRect/>
                      </a:stretch>
                    </p:blipFill>
                    <p:spPr>
                      <a:xfrm>
                        <a:off x="3561080" y="4721860"/>
                        <a:ext cx="3606800" cy="889635"/>
                      </a:xfrm>
                      <a:prstGeom prst="rect">
                        <a:avLst/>
                      </a:prstGeom>
                    </p:spPr>
                  </p:pic>
                </p:oleObj>
              </mc:Fallback>
            </mc:AlternateContent>
          </a:graphicData>
        </a:graphic>
      </p:graphicFrame>
    </p:spTree>
    <p:custDataLst>
      <p:tags r:id="rId9"/>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51nod1587  </a:t>
            </a:r>
            <a:r>
              <a:rPr lang="zh-CN" altLang="en-US">
                <a:sym typeface="+mn-ea"/>
              </a:rPr>
              <a:t>半现串</a:t>
            </a:r>
            <a:endParaRPr lang="zh-CN" altLang="en-US"/>
          </a:p>
        </p:txBody>
      </p:sp>
      <p:sp>
        <p:nvSpPr>
          <p:cNvPr id="3" name="内容占位符 2"/>
          <p:cNvSpPr>
            <a:spLocks noGrp="1"/>
          </p:cNvSpPr>
          <p:nvPr>
            <p:ph idx="1"/>
          </p:nvPr>
        </p:nvSpPr>
        <p:spPr/>
        <p:txBody>
          <a:bodyPr/>
          <a:p>
            <a:r>
              <a:t>这是一种套路：用AC自动机+数位</a:t>
            </a:r>
            <a:r>
              <a:rPr lang="en-US"/>
              <a:t>DP</a:t>
            </a:r>
            <a:r>
              <a:t>来统计某种必须出现的串或者不能出现的串的数量</a:t>
            </a:r>
          </a:p>
          <a:p>
            <a:r>
              <a:rPr lang="zh-CN" altLang="en-US"/>
              <a:t>我们首先把 </a:t>
            </a:r>
            <a:r>
              <a:rPr lang="en-US" altLang="zh-CN"/>
              <a:t>S </a:t>
            </a:r>
            <a:r>
              <a:rPr lang="zh-CN" altLang="en-US"/>
              <a:t>的所有长度为        的子串建成</a:t>
            </a:r>
            <a:r>
              <a:rPr lang="en-US" altLang="zh-CN"/>
              <a:t>AC</a:t>
            </a:r>
            <a:r>
              <a:rPr lang="zh-CN" altLang="en-US"/>
              <a:t>自动机</a:t>
            </a:r>
            <a:endParaRPr lang="zh-CN" altLang="en-US"/>
          </a:p>
          <a:p>
            <a:r>
              <a:rPr lang="zh-CN" altLang="en-US"/>
              <a:t>用                   表示前 i 位匹配到了AC自动机上的结点 j 是否匹配的方案数</a:t>
            </a:r>
            <a:endParaRPr lang="zh-CN" altLang="en-US"/>
          </a:p>
          <a:p>
            <a:r>
              <a:rPr lang="zh-CN" altLang="en-US"/>
              <a:t>那么有如下转移：</a:t>
            </a:r>
            <a:endParaRPr lang="zh-CN" altLang="en-US"/>
          </a:p>
          <a:p>
            <a:endParaRPr lang="zh-CN" altLang="en-US"/>
          </a:p>
          <a:p>
            <a:r>
              <a:rPr lang="zh-CN" altLang="en-US"/>
              <a:t>剩下的就是数位</a:t>
            </a:r>
            <a:r>
              <a:rPr lang="en-US" altLang="zh-CN"/>
              <a:t>DP</a:t>
            </a:r>
            <a:r>
              <a:rPr lang="zh-CN" altLang="en-US"/>
              <a:t>了（我是记忆化搜索实现的）</a:t>
            </a:r>
            <a:endParaRPr lang="zh-CN" altLang="en-US"/>
          </a:p>
        </p:txBody>
      </p:sp>
      <p:graphicFrame>
        <p:nvGraphicFramePr>
          <p:cNvPr id="4" name="对象 3">
            <a:hlinkClick r:id="" action="ppaction://ole?verb="/>
          </p:cNvPr>
          <p:cNvGraphicFramePr>
            <a:graphicFrameLocks noChangeAspect="1"/>
          </p:cNvGraphicFramePr>
          <p:nvPr/>
        </p:nvGraphicFramePr>
        <p:xfrm>
          <a:off x="4893945" y="2442845"/>
          <a:ext cx="657860" cy="623570"/>
        </p:xfrm>
        <a:graphic>
          <a:graphicData uri="http://schemas.openxmlformats.org/presentationml/2006/ole">
            <mc:AlternateContent xmlns:mc="http://schemas.openxmlformats.org/markup-compatibility/2006">
              <mc:Choice xmlns:v="urn:schemas-microsoft-com:vml" Requires="v">
                <p:oleObj spid="_x0000_s6145" name="" r:id="rId1" imgW="241300" imgH="228600" progId="Equation.KSEE3">
                  <p:embed/>
                </p:oleObj>
              </mc:Choice>
              <mc:Fallback>
                <p:oleObj name="" r:id="rId1" imgW="241300" imgH="228600" progId="Equation.KSEE3">
                  <p:embed/>
                  <p:pic>
                    <p:nvPicPr>
                      <p:cNvPr id="0" name="图片 6144"/>
                      <p:cNvPicPr/>
                      <p:nvPr/>
                    </p:nvPicPr>
                    <p:blipFill>
                      <a:blip r:embed="rId2">
                        <a:lum bright="100000"/>
                      </a:blip>
                      <a:stretch>
                        <a:fillRect/>
                      </a:stretch>
                    </p:blipFill>
                    <p:spPr>
                      <a:xfrm>
                        <a:off x="4893945" y="2442845"/>
                        <a:ext cx="657860" cy="62357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450975" y="3084195"/>
          <a:ext cx="1574800" cy="406400"/>
        </p:xfrm>
        <a:graphic>
          <a:graphicData uri="http://schemas.openxmlformats.org/presentationml/2006/ole">
            <mc:AlternateContent xmlns:mc="http://schemas.openxmlformats.org/markup-compatibility/2006">
              <mc:Choice xmlns:v="urn:schemas-microsoft-com:vml" Requires="v">
                <p:oleObj spid="_x0000_s3073" name="" r:id="rId3" imgW="787400" imgH="203200" progId="Equation.KSEE3">
                  <p:embed/>
                </p:oleObj>
              </mc:Choice>
              <mc:Fallback>
                <p:oleObj name="" r:id="rId3" imgW="787400" imgH="203200" progId="Equation.KSEE3">
                  <p:embed/>
                  <p:pic>
                    <p:nvPicPr>
                      <p:cNvPr id="0" name="图片 3072"/>
                      <p:cNvPicPr/>
                      <p:nvPr/>
                    </p:nvPicPr>
                    <p:blipFill>
                      <a:blip r:embed="rId4">
                        <a:lum bright="100000"/>
                      </a:blip>
                      <a:stretch>
                        <a:fillRect/>
                      </a:stretch>
                    </p:blipFill>
                    <p:spPr>
                      <a:xfrm>
                        <a:off x="1450975" y="3084195"/>
                        <a:ext cx="1574800" cy="4064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097598" y="3911600"/>
          <a:ext cx="6497955" cy="452120"/>
        </p:xfrm>
        <a:graphic>
          <a:graphicData uri="http://schemas.openxmlformats.org/presentationml/2006/ole">
            <mc:AlternateContent xmlns:mc="http://schemas.openxmlformats.org/markup-compatibility/2006">
              <mc:Choice xmlns:v="urn:schemas-microsoft-com:vml" Requires="v">
                <p:oleObj spid="_x0000_s3074" name="" r:id="rId5" imgW="2920365" imgH="203200" progId="Equation.KSEE3">
                  <p:embed/>
                </p:oleObj>
              </mc:Choice>
              <mc:Fallback>
                <p:oleObj name="" r:id="rId5" imgW="2920365" imgH="203200" progId="Equation.KSEE3">
                  <p:embed/>
                  <p:pic>
                    <p:nvPicPr>
                      <p:cNvPr id="0" name="图片 3073"/>
                      <p:cNvPicPr/>
                      <p:nvPr/>
                    </p:nvPicPr>
                    <p:blipFill>
                      <a:blip r:embed="rId6">
                        <a:lum bright="100000"/>
                      </a:blip>
                      <a:stretch>
                        <a:fillRect/>
                      </a:stretch>
                    </p:blipFill>
                    <p:spPr>
                      <a:xfrm>
                        <a:off x="1097598" y="3911600"/>
                        <a:ext cx="6497955" cy="452120"/>
                      </a:xfrm>
                      <a:prstGeom prst="rect">
                        <a:avLst/>
                      </a:prstGeom>
                    </p:spPr>
                  </p:pic>
                </p:oleObj>
              </mc:Fallback>
            </mc:AlternateContent>
          </a:graphicData>
        </a:graphic>
      </p:graphicFrame>
    </p:spTree>
    <p:custDataLst>
      <p:tags r:id="rId7"/>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BZOJ2553  </a:t>
            </a:r>
            <a:r>
              <a:rPr lang="zh-CN" altLang="en-US"/>
              <a:t>禁忌</a:t>
            </a:r>
            <a:endParaRPr lang="zh-CN" altLang="en-US"/>
          </a:p>
        </p:txBody>
      </p:sp>
      <p:sp>
        <p:nvSpPr>
          <p:cNvPr id="3" name="内容占位符 2"/>
          <p:cNvSpPr>
            <a:spLocks noGrp="1"/>
          </p:cNvSpPr>
          <p:nvPr>
            <p:ph idx="1"/>
          </p:nvPr>
        </p:nvSpPr>
        <p:spPr/>
        <p:txBody>
          <a:bodyPr>
            <a:normAutofit/>
          </a:bodyPr>
          <a:p>
            <a:r>
              <a:rPr lang="zh-CN" altLang="en-US"/>
              <a:t>有 </a:t>
            </a:r>
            <a:r>
              <a:rPr lang="en-US" altLang="zh-CN"/>
              <a:t>n </a:t>
            </a:r>
            <a:r>
              <a:rPr lang="zh-CN" altLang="en-US"/>
              <a:t>个禁忌的字符串，一个字符串 </a:t>
            </a:r>
            <a:r>
              <a:rPr lang="en-US" altLang="zh-CN"/>
              <a:t>S </a:t>
            </a:r>
            <a:r>
              <a:rPr lang="zh-CN" altLang="en-US"/>
              <a:t>的禁忌值由如下方法计算：</a:t>
            </a:r>
            <a:endParaRPr lang="zh-CN" altLang="en-US"/>
          </a:p>
          <a:p>
            <a:r>
              <a:rPr lang="zh-CN" altLang="en-US"/>
              <a:t>把 </a:t>
            </a:r>
            <a:r>
              <a:rPr lang="en-US" altLang="zh-CN"/>
              <a:t>S </a:t>
            </a:r>
            <a:r>
              <a:rPr lang="zh-CN" altLang="en-US"/>
              <a:t>分割成若干段，考虑其中是禁忌串的段的数目，不同的分割可能会有不同的数目，其最大值就是这个禁忌值</a:t>
            </a:r>
            <a:endParaRPr lang="zh-CN" altLang="en-US"/>
          </a:p>
          <a:p>
            <a:r>
              <a:rPr lang="zh-CN" altLang="en-US"/>
              <a:t>现在随机生成一个长度为 </a:t>
            </a:r>
            <a:r>
              <a:rPr lang="en-US" altLang="zh-CN"/>
              <a:t>len </a:t>
            </a:r>
            <a:r>
              <a:rPr lang="zh-CN" altLang="en-US"/>
              <a:t>字符串，求其禁忌值的数学期望</a:t>
            </a:r>
            <a:endParaRPr lang="zh-CN" altLang="en-US"/>
          </a:p>
          <a:p>
            <a:r>
              <a:rPr lang="zh-CN" altLang="en-US"/>
              <a:t>随机生成是指串中每一个字符出现的概率相等</a:t>
            </a:r>
            <a:endParaRPr lang="zh-CN" altLang="en-US"/>
          </a:p>
          <a:p>
            <a:r>
              <a:rPr lang="zh-CN" altLang="en-US"/>
              <a:t>字符集为前 alphabet 个小写字母</a:t>
            </a:r>
            <a:endParaRPr lang="zh-CN" altLang="en-US"/>
          </a:p>
          <a:p>
            <a:r>
              <a:rPr lang="zh-CN" altLang="en-US"/>
              <a:t>数据范围及限制：</a:t>
            </a:r>
            <a:endParaRPr lang="zh-CN" altLang="en-US"/>
          </a:p>
          <a:p>
            <a:r>
              <a:rPr lang="zh-CN" altLang="en-US"/>
              <a:t>每个禁忌串的长度不超过</a:t>
            </a:r>
            <a:r>
              <a:rPr lang="en-US" altLang="zh-CN"/>
              <a:t>15</a:t>
            </a:r>
            <a:r>
              <a:rPr lang="zh-CN" altLang="en-US"/>
              <a:t>，且不是空串</a:t>
            </a:r>
            <a:endParaRPr lang="zh-CN" altLang="en-US"/>
          </a:p>
          <a:p>
            <a:r>
              <a:rPr lang="zh-CN" altLang="en-US"/>
              <a:t>每个禁忌串互不相同</a:t>
            </a:r>
            <a:endParaRPr lang="zh-CN" altLang="en-US"/>
          </a:p>
        </p:txBody>
      </p:sp>
      <p:graphicFrame>
        <p:nvGraphicFramePr>
          <p:cNvPr id="4" name="对象 3">
            <a:hlinkClick r:id="" action="ppaction://ole?verb="/>
          </p:cNvPr>
          <p:cNvGraphicFramePr>
            <a:graphicFrameLocks noChangeAspect="1"/>
          </p:cNvGraphicFramePr>
          <p:nvPr/>
        </p:nvGraphicFramePr>
        <p:xfrm>
          <a:off x="3453765" y="4380865"/>
          <a:ext cx="2092325" cy="424815"/>
        </p:xfrm>
        <a:graphic>
          <a:graphicData uri="http://schemas.openxmlformats.org/presentationml/2006/ole">
            <mc:AlternateContent xmlns:mc="http://schemas.openxmlformats.org/markup-compatibility/2006">
              <mc:Choice xmlns:v="urn:schemas-microsoft-com:vml" Requires="v">
                <p:oleObj spid="_x0000_s10241" name="" r:id="rId1" imgW="1002665" imgH="203200" progId="Equation.KSEE3">
                  <p:embed/>
                </p:oleObj>
              </mc:Choice>
              <mc:Fallback>
                <p:oleObj name="" r:id="rId1" imgW="1002665" imgH="203200" progId="Equation.KSEE3">
                  <p:embed/>
                  <p:pic>
                    <p:nvPicPr>
                      <p:cNvPr id="0" name="图片 10240"/>
                      <p:cNvPicPr/>
                      <p:nvPr/>
                    </p:nvPicPr>
                    <p:blipFill>
                      <a:blip r:embed="rId2">
                        <a:lum bright="100000"/>
                      </a:blip>
                      <a:stretch>
                        <a:fillRect/>
                      </a:stretch>
                    </p:blipFill>
                    <p:spPr>
                      <a:xfrm>
                        <a:off x="3453765" y="4380865"/>
                        <a:ext cx="2092325" cy="424815"/>
                      </a:xfrm>
                      <a:prstGeom prst="rect">
                        <a:avLst/>
                      </a:prstGeom>
                    </p:spPr>
                  </p:pic>
                </p:oleObj>
              </mc:Fallback>
            </mc:AlternateContent>
          </a:graphicData>
        </a:graphic>
      </p:graphicFrame>
    </p:spTree>
    <p:custDataLst>
      <p:tags r:id="rId3"/>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BZOJ2553  </a:t>
            </a:r>
            <a:r>
              <a:rPr lang="zh-CN" altLang="en-US">
                <a:sym typeface="+mn-ea"/>
              </a:rPr>
              <a:t>禁忌</a:t>
            </a:r>
            <a:endParaRPr lang="zh-CN" altLang="en-US"/>
          </a:p>
        </p:txBody>
      </p:sp>
      <p:sp>
        <p:nvSpPr>
          <p:cNvPr id="3" name="内容占位符 2"/>
          <p:cNvSpPr>
            <a:spLocks noGrp="1"/>
          </p:cNvSpPr>
          <p:nvPr>
            <p:ph idx="1"/>
          </p:nvPr>
        </p:nvSpPr>
        <p:spPr/>
        <p:txBody>
          <a:bodyPr/>
          <a:p>
            <a:r>
              <a:rPr lang="zh-CN" altLang="en-US"/>
              <a:t>首先我们先解决一个问题：给定一个字符串，如何求它的禁忌值</a:t>
            </a:r>
            <a:endParaRPr lang="zh-CN" altLang="en-US"/>
          </a:p>
          <a:p>
            <a:r>
              <a:rPr lang="zh-CN" altLang="en-US"/>
              <a:t>这相当于给定若干条线段，选出最多线段使得它们两两不相交</a:t>
            </a:r>
            <a:endParaRPr lang="zh-CN" altLang="en-US"/>
          </a:p>
          <a:p>
            <a:r>
              <a:rPr lang="zh-CN" altLang="en-US"/>
              <a:t>按照右端点排序后扫一遍，能取就取</a:t>
            </a:r>
            <a:endParaRPr lang="zh-CN" altLang="en-US"/>
          </a:p>
          <a:p>
            <a:r>
              <a:rPr lang="zh-CN" altLang="en-US"/>
              <a:t>所以建好</a:t>
            </a:r>
            <a:r>
              <a:rPr lang="en-US" altLang="zh-CN"/>
              <a:t>AC</a:t>
            </a:r>
            <a:r>
              <a:rPr lang="zh-CN" altLang="en-US"/>
              <a:t>自动机后，在上面跑文本串，策略就是遇到单词结点就</a:t>
            </a:r>
            <a:r>
              <a:rPr lang="en-US" altLang="zh-CN"/>
              <a:t>ans++</a:t>
            </a:r>
            <a:r>
              <a:rPr lang="zh-CN" altLang="en-US"/>
              <a:t>，然后返回根结点重新查找</a:t>
            </a:r>
            <a:endParaRPr lang="zh-CN" altLang="en-US"/>
          </a:p>
          <a:p>
            <a:endParaRPr lang="zh-CN" altLang="en-US"/>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BZOJ2553  </a:t>
            </a:r>
            <a:r>
              <a:rPr lang="zh-CN" altLang="en-US">
                <a:sym typeface="+mn-ea"/>
              </a:rPr>
              <a:t>禁忌</a:t>
            </a:r>
            <a:endParaRPr lang="zh-CN" altLang="en-US"/>
          </a:p>
        </p:txBody>
      </p:sp>
      <p:sp>
        <p:nvSpPr>
          <p:cNvPr id="3" name="内容占位符 2"/>
          <p:cNvSpPr>
            <a:spLocks noGrp="1"/>
          </p:cNvSpPr>
          <p:nvPr>
            <p:ph idx="1"/>
          </p:nvPr>
        </p:nvSpPr>
        <p:spPr/>
        <p:txBody>
          <a:bodyPr/>
          <a:p>
            <a:r>
              <a:rPr lang="zh-CN" altLang="en-US"/>
              <a:t>因为在</a:t>
            </a:r>
            <a:r>
              <a:rPr lang="en-US" altLang="zh-CN"/>
              <a:t>AC</a:t>
            </a:r>
            <a:r>
              <a:rPr lang="zh-CN" altLang="en-US"/>
              <a:t>自动机上走的过程是随机的，每走一步相当于进行了一次转移</a:t>
            </a:r>
            <a:endParaRPr lang="zh-CN" altLang="en-US"/>
          </a:p>
          <a:p>
            <a:r>
              <a:rPr lang="zh-CN" altLang="en-US"/>
              <a:t>我们考虑一次转移时结点间的转移关系：</a:t>
            </a:r>
            <a:endParaRPr lang="zh-CN" altLang="en-US"/>
          </a:p>
          <a:p>
            <a:r>
              <a:rPr lang="zh-CN" altLang="en-US"/>
              <a:t>（</a:t>
            </a:r>
            <a:r>
              <a:rPr lang="en-US" altLang="zh-CN"/>
              <a:t>1</a:t>
            </a:r>
            <a:r>
              <a:rPr lang="zh-CN" altLang="en-US"/>
              <a:t>）子结点不是单词结点，有</a:t>
            </a:r>
            <a:r>
              <a:rPr lang="en-US" altLang="zh-CN"/>
              <a:t>1/</a:t>
            </a:r>
            <a:r>
              <a:rPr lang="zh-CN" altLang="en-US">
                <a:sym typeface="+mn-ea"/>
              </a:rPr>
              <a:t>alphabet 的期望转移到这个子结点</a:t>
            </a:r>
            <a:endParaRPr lang="zh-CN" altLang="en-US">
              <a:sym typeface="+mn-ea"/>
            </a:endParaRPr>
          </a:p>
          <a:p>
            <a:r>
              <a:rPr lang="zh-CN" altLang="en-US"/>
              <a:t>（</a:t>
            </a:r>
            <a:r>
              <a:rPr lang="en-US" altLang="zh-CN"/>
              <a:t>2</a:t>
            </a:r>
            <a:r>
              <a:rPr lang="zh-CN" altLang="en-US"/>
              <a:t>）子结点是单词结点，有1/alphabet 的期望转移到根和答案结点</a:t>
            </a:r>
            <a:endParaRPr lang="zh-CN" altLang="en-US"/>
          </a:p>
          <a:p>
            <a:r>
              <a:rPr lang="zh-CN" altLang="en-US"/>
              <a:t>我们扫一遍</a:t>
            </a:r>
            <a:r>
              <a:rPr lang="en-US" altLang="zh-CN"/>
              <a:t>AC</a:t>
            </a:r>
            <a:r>
              <a:rPr lang="zh-CN" altLang="en-US"/>
              <a:t>自动机，就能求出这个转移矩阵，这个转移矩阵是走动一次的转移关系</a:t>
            </a:r>
            <a:endParaRPr lang="zh-CN" altLang="en-US"/>
          </a:p>
          <a:p>
            <a:r>
              <a:rPr lang="zh-CN" altLang="en-US"/>
              <a:t>考虑矩阵乘法的意义，转移矩阵自乘 </a:t>
            </a:r>
            <a:r>
              <a:rPr lang="en-US" altLang="zh-CN"/>
              <a:t>m </a:t>
            </a:r>
            <a:r>
              <a:rPr lang="zh-CN" altLang="en-US"/>
              <a:t>次就能得到走动 </a:t>
            </a:r>
            <a:r>
              <a:rPr lang="en-US" altLang="zh-CN"/>
              <a:t>m </a:t>
            </a:r>
            <a:r>
              <a:rPr lang="zh-CN" altLang="en-US"/>
              <a:t>次的转移关系</a:t>
            </a:r>
            <a:endParaRPr lang="zh-CN" altLang="en-US"/>
          </a:p>
          <a:p>
            <a:r>
              <a:rPr lang="zh-CN" altLang="en-US"/>
              <a:t>此时从</a:t>
            </a:r>
            <a:r>
              <a:rPr lang="en-US" altLang="zh-CN"/>
              <a:t>0</a:t>
            </a:r>
            <a:r>
              <a:rPr lang="zh-CN" altLang="en-US"/>
              <a:t>转移到答案结点的期望值就是答案</a:t>
            </a:r>
            <a:endParaRPr lang="zh-CN" alt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练习题目</a:t>
            </a:r>
            <a:endParaRPr lang="zh-CN" altLang="en-US"/>
          </a:p>
        </p:txBody>
      </p:sp>
      <p:sp>
        <p:nvSpPr>
          <p:cNvPr id="3" name="内容占位符 2"/>
          <p:cNvSpPr>
            <a:spLocks noGrp="1"/>
          </p:cNvSpPr>
          <p:nvPr>
            <p:ph idx="1"/>
          </p:nvPr>
        </p:nvSpPr>
        <p:spPr/>
        <p:txBody>
          <a:bodyPr/>
          <a:p>
            <a:r>
              <a:rPr lang="zh-CN" altLang="zh-CN">
                <a:solidFill>
                  <a:srgbClr val="92D050"/>
                </a:solidFill>
              </a:rPr>
              <a:t>【</a:t>
            </a:r>
            <a:r>
              <a:rPr lang="en-US" altLang="zh-CN">
                <a:solidFill>
                  <a:srgbClr val="92D050"/>
                </a:solidFill>
              </a:rPr>
              <a:t>CoGs1913</a:t>
            </a:r>
            <a:r>
              <a:rPr lang="zh-CN" altLang="zh-CN">
                <a:solidFill>
                  <a:srgbClr val="92D050"/>
                </a:solidFill>
              </a:rPr>
              <a:t>】AC自动机（板子题）</a:t>
            </a:r>
            <a:endParaRPr lang="zh-CN" altLang="zh-CN">
              <a:solidFill>
                <a:srgbClr val="92D050"/>
              </a:solidFill>
            </a:endParaRPr>
          </a:p>
          <a:p>
            <a:r>
              <a:rPr lang="zh-CN" altLang="zh-CN">
                <a:solidFill>
                  <a:srgbClr val="92D050"/>
                </a:solidFill>
              </a:rPr>
              <a:t>【</a:t>
            </a:r>
            <a:r>
              <a:rPr lang="en-US" altLang="zh-CN">
                <a:solidFill>
                  <a:srgbClr val="92D050"/>
                </a:solidFill>
              </a:rPr>
              <a:t>BZOJ3172</a:t>
            </a:r>
            <a:r>
              <a:rPr lang="zh-CN" altLang="zh-CN">
                <a:solidFill>
                  <a:srgbClr val="92D050"/>
                </a:solidFill>
              </a:rPr>
              <a:t>】单词（板子题）</a:t>
            </a:r>
            <a:endParaRPr lang="zh-CN" altLang="zh-CN">
              <a:solidFill>
                <a:srgbClr val="92D050"/>
              </a:solidFill>
            </a:endParaRPr>
          </a:p>
          <a:p>
            <a:r>
              <a:rPr lang="zh-CN" altLang="zh-CN">
                <a:solidFill>
                  <a:srgbClr val="00B0F0"/>
                </a:solidFill>
                <a:sym typeface="+mn-ea"/>
              </a:rPr>
              <a:t>【</a:t>
            </a:r>
            <a:r>
              <a:rPr lang="en-US" altLang="zh-CN">
                <a:solidFill>
                  <a:srgbClr val="00B0F0"/>
                </a:solidFill>
                <a:sym typeface="+mn-ea"/>
              </a:rPr>
              <a:t>BZOJ1030</a:t>
            </a:r>
            <a:r>
              <a:rPr lang="zh-CN" altLang="zh-CN">
                <a:solidFill>
                  <a:srgbClr val="00B0F0"/>
                </a:solidFill>
                <a:sym typeface="+mn-ea"/>
              </a:rPr>
              <a:t>】文本生成器（配合树形</a:t>
            </a:r>
            <a:r>
              <a:rPr lang="en-US" altLang="zh-CN">
                <a:solidFill>
                  <a:srgbClr val="00B0F0"/>
                </a:solidFill>
                <a:sym typeface="+mn-ea"/>
              </a:rPr>
              <a:t>DP</a:t>
            </a:r>
            <a:r>
              <a:rPr lang="zh-CN" altLang="zh-CN">
                <a:solidFill>
                  <a:srgbClr val="00B0F0"/>
                </a:solidFill>
                <a:sym typeface="+mn-ea"/>
              </a:rPr>
              <a:t>）</a:t>
            </a:r>
            <a:endParaRPr lang="zh-CN" altLang="zh-CN">
              <a:solidFill>
                <a:srgbClr val="00B0F0"/>
              </a:solidFill>
              <a:sym typeface="+mn-ea"/>
            </a:endParaRPr>
          </a:p>
          <a:p>
            <a:r>
              <a:rPr lang="zh-CN" altLang="zh-CN">
                <a:solidFill>
                  <a:srgbClr val="00B0F0"/>
                </a:solidFill>
                <a:sym typeface="+mn-ea"/>
              </a:rPr>
              <a:t>【</a:t>
            </a:r>
            <a:r>
              <a:rPr lang="en-US" altLang="zh-CN">
                <a:solidFill>
                  <a:srgbClr val="00B0F0"/>
                </a:solidFill>
                <a:sym typeface="+mn-ea"/>
              </a:rPr>
              <a:t>BZOJ3940</a:t>
            </a:r>
            <a:r>
              <a:rPr lang="zh-CN" altLang="zh-CN">
                <a:solidFill>
                  <a:srgbClr val="00B0F0"/>
                </a:solidFill>
                <a:sym typeface="+mn-ea"/>
              </a:rPr>
              <a:t>】Censoring（可持久化）</a:t>
            </a:r>
            <a:endParaRPr lang="zh-CN" altLang="zh-CN"/>
          </a:p>
          <a:p>
            <a:r>
              <a:rPr lang="zh-CN" altLang="zh-CN">
                <a:solidFill>
                  <a:srgbClr val="DC54E9"/>
                </a:solidFill>
              </a:rPr>
              <a:t>【</a:t>
            </a:r>
            <a:r>
              <a:rPr lang="en-US" altLang="zh-CN">
                <a:solidFill>
                  <a:srgbClr val="DC54E9"/>
                </a:solidFill>
              </a:rPr>
              <a:t>BZOJ1444</a:t>
            </a:r>
            <a:r>
              <a:rPr lang="zh-CN" altLang="zh-CN">
                <a:solidFill>
                  <a:srgbClr val="DC54E9"/>
                </a:solidFill>
              </a:rPr>
              <a:t>】有趣的游戏（配合矩阵快速幂</a:t>
            </a:r>
            <a:r>
              <a:rPr lang="zh-CN" altLang="en-US">
                <a:solidFill>
                  <a:srgbClr val="DC54E9"/>
                </a:solidFill>
              </a:rPr>
              <a:t>）</a:t>
            </a:r>
            <a:endParaRPr lang="zh-CN" altLang="en-US">
              <a:solidFill>
                <a:srgbClr val="DC54E9"/>
              </a:solidFill>
            </a:endParaRPr>
          </a:p>
          <a:p>
            <a:r>
              <a:rPr lang="zh-CN" altLang="en-US">
                <a:solidFill>
                  <a:srgbClr val="DC54E9"/>
                </a:solidFill>
              </a:rPr>
              <a:t>【</a:t>
            </a:r>
            <a:r>
              <a:rPr lang="en-US" altLang="zh-CN">
                <a:solidFill>
                  <a:srgbClr val="DC54E9"/>
                </a:solidFill>
              </a:rPr>
              <a:t>BZOJ4861</a:t>
            </a:r>
            <a:r>
              <a:rPr lang="zh-CN" altLang="en-US">
                <a:solidFill>
                  <a:srgbClr val="DC54E9"/>
                </a:solidFill>
              </a:rPr>
              <a:t>】魔法咒语（配合矩阵快速幂）</a:t>
            </a:r>
            <a:endParaRPr lang="zh-CN" altLang="en-US"/>
          </a:p>
          <a:p>
            <a:r>
              <a:rPr lang="zh-CN" altLang="zh-CN">
                <a:solidFill>
                  <a:srgbClr val="FFC000"/>
                </a:solidFill>
              </a:rPr>
              <a:t>【</a:t>
            </a:r>
            <a:r>
              <a:rPr lang="en-US" altLang="zh-CN">
                <a:solidFill>
                  <a:srgbClr val="FFC000"/>
                </a:solidFill>
              </a:rPr>
              <a:t>BZOJ3881</a:t>
            </a:r>
            <a:r>
              <a:rPr lang="zh-CN" altLang="zh-CN">
                <a:solidFill>
                  <a:srgbClr val="FFC000"/>
                </a:solidFill>
              </a:rPr>
              <a:t>】Divljak（配合</a:t>
            </a:r>
            <a:r>
              <a:rPr lang="en-US" altLang="zh-CN">
                <a:solidFill>
                  <a:srgbClr val="FFC000"/>
                </a:solidFill>
              </a:rPr>
              <a:t>BIT+</a:t>
            </a:r>
            <a:r>
              <a:rPr lang="zh-CN" altLang="en-US">
                <a:solidFill>
                  <a:srgbClr val="FFC000"/>
                </a:solidFill>
              </a:rPr>
              <a:t>虚树</a:t>
            </a:r>
            <a:r>
              <a:rPr lang="zh-CN" altLang="zh-CN">
                <a:solidFill>
                  <a:srgbClr val="FFC000"/>
                </a:solidFill>
              </a:rPr>
              <a:t>）</a:t>
            </a:r>
            <a:endParaRPr lang="zh-CN" altLang="zh-CN">
              <a:solidFill>
                <a:srgbClr val="FFC000"/>
              </a:solidFill>
            </a:endParaRPr>
          </a:p>
          <a:p>
            <a:r>
              <a:rPr lang="zh-CN" altLang="zh-CN">
                <a:solidFill>
                  <a:srgbClr val="FFC000"/>
                </a:solidFill>
              </a:rPr>
              <a:t>【</a:t>
            </a:r>
            <a:r>
              <a:rPr lang="en-US" altLang="zh-CN">
                <a:solidFill>
                  <a:srgbClr val="FFC000"/>
                </a:solidFill>
              </a:rPr>
              <a:t>HAOI2017</a:t>
            </a:r>
            <a:r>
              <a:rPr lang="zh-CN" altLang="zh-CN">
                <a:solidFill>
                  <a:srgbClr val="FFC000"/>
                </a:solidFill>
              </a:rPr>
              <a:t>】字符串（思路神题）</a:t>
            </a:r>
            <a:endParaRPr lang="zh-CN" altLang="zh-CN">
              <a:solidFill>
                <a:srgbClr val="FFC000"/>
              </a:solidFill>
            </a:endParaRP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t>最长回文串问题</a:t>
            </a:r>
            <a:endParaRPr lang="zh-CN"/>
          </a:p>
        </p:txBody>
      </p:sp>
      <p:sp>
        <p:nvSpPr>
          <p:cNvPr id="3" name="内容占位符 2"/>
          <p:cNvSpPr>
            <a:spLocks noGrp="1"/>
          </p:cNvSpPr>
          <p:nvPr>
            <p:ph idx="1"/>
          </p:nvPr>
        </p:nvSpPr>
        <p:spPr/>
        <p:txBody>
          <a:bodyPr/>
          <a:p>
            <a:r>
              <a:rPr lang="zh-CN" altLang="en-US"/>
              <a:t>给定一个长度为 n 的字符串 S，求其最长回文子串</a:t>
            </a:r>
            <a:endParaRPr lang="zh-CN" altLang="en-US"/>
          </a:p>
          <a:p>
            <a:r>
              <a:rPr lang="zh-CN" altLang="en-US"/>
              <a:t>一个字符串是回文的，当且仅当反转后的串与原串完全相等</a:t>
            </a:r>
            <a:endParaRPr lang="zh-CN"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t>几种常见算法</a:t>
            </a:r>
            <a:endParaRPr lang="zh-CN"/>
          </a:p>
        </p:txBody>
      </p:sp>
      <p:sp>
        <p:nvSpPr>
          <p:cNvPr id="3" name="内容占位符 2"/>
          <p:cNvSpPr>
            <a:spLocks noGrp="1"/>
          </p:cNvSpPr>
          <p:nvPr>
            <p:ph idx="1"/>
          </p:nvPr>
        </p:nvSpPr>
        <p:spPr/>
        <p:txBody>
          <a:bodyPr/>
          <a:p>
            <a:r>
              <a:rPr lang="zh-CN" altLang="en-US"/>
              <a:t>（</a:t>
            </a:r>
            <a:r>
              <a:rPr lang="en-US" altLang="zh-CN"/>
              <a:t>1</a:t>
            </a:r>
            <a:r>
              <a:rPr lang="zh-CN" altLang="en-US"/>
              <a:t>）</a:t>
            </a:r>
            <a:r>
              <a:rPr lang="en-US" altLang="zh-CN"/>
              <a:t>Hash+</a:t>
            </a:r>
            <a:r>
              <a:rPr lang="zh-CN" altLang="en-US"/>
              <a:t>二分</a:t>
            </a:r>
            <a:endParaRPr lang="zh-CN" altLang="en-US"/>
          </a:p>
          <a:p>
            <a:pPr lvl="1"/>
            <a:r>
              <a:rPr lang="zh-CN" altLang="en-US"/>
              <a:t>计算字符串的前缀</a:t>
            </a:r>
            <a:r>
              <a:rPr lang="en-US" altLang="zh-CN"/>
              <a:t>hash</a:t>
            </a:r>
            <a:r>
              <a:rPr lang="zh-CN" altLang="en-US"/>
              <a:t>值</a:t>
            </a:r>
            <a:endParaRPr lang="zh-CN" altLang="en-US"/>
          </a:p>
          <a:p>
            <a:pPr lvl="1"/>
            <a:r>
              <a:rPr lang="zh-CN" altLang="en-US"/>
              <a:t>枚举中点，二分回文字串的长度</a:t>
            </a:r>
            <a:endParaRPr lang="zh-CN" altLang="en-US"/>
          </a:p>
          <a:p>
            <a:pPr lvl="1"/>
            <a:r>
              <a:rPr lang="zh-CN" altLang="en-US"/>
              <a:t>时间复杂度：</a:t>
            </a:r>
            <a:endParaRPr lang="zh-CN" altLang="en-US"/>
          </a:p>
          <a:p>
            <a:pPr lvl="0"/>
            <a:r>
              <a:rPr lang="zh-CN" altLang="en-US"/>
              <a:t>（</a:t>
            </a:r>
            <a:r>
              <a:rPr lang="en-US" altLang="zh-CN"/>
              <a:t>2</a:t>
            </a:r>
            <a:r>
              <a:rPr lang="zh-CN" altLang="en-US"/>
              <a:t>）回文自动机</a:t>
            </a:r>
            <a:endParaRPr lang="zh-CN" altLang="en-US"/>
          </a:p>
          <a:p>
            <a:pPr lvl="1"/>
            <a:r>
              <a:rPr lang="zh-CN" altLang="en-US"/>
              <a:t>复杂度是线性的</a:t>
            </a:r>
            <a:endParaRPr lang="zh-CN" altLang="en-US"/>
          </a:p>
          <a:p>
            <a:pPr lvl="1"/>
            <a:r>
              <a:rPr lang="zh-CN" altLang="en-US"/>
              <a:t>代码复杂，思维难度高</a:t>
            </a:r>
            <a:endParaRPr lang="zh-CN" altLang="en-US"/>
          </a:p>
          <a:p>
            <a:pPr lvl="0"/>
            <a:r>
              <a:rPr lang="zh-CN" altLang="en-US"/>
              <a:t>（</a:t>
            </a:r>
            <a:r>
              <a:rPr lang="en-US" altLang="zh-CN"/>
              <a:t>3</a:t>
            </a:r>
            <a:r>
              <a:rPr lang="zh-CN" altLang="en-US"/>
              <a:t>）</a:t>
            </a:r>
            <a:r>
              <a:rPr lang="en-US" altLang="zh-CN"/>
              <a:t>Manacher</a:t>
            </a:r>
            <a:r>
              <a:rPr lang="zh-CN" altLang="en-US"/>
              <a:t>算法</a:t>
            </a:r>
            <a:endParaRPr lang="zh-CN" altLang="en-US"/>
          </a:p>
          <a:p>
            <a:pPr lvl="1"/>
            <a:r>
              <a:rPr lang="zh-CN" altLang="en-US"/>
              <a:t>复杂度线性</a:t>
            </a:r>
            <a:endParaRPr lang="zh-CN" altLang="en-US"/>
          </a:p>
          <a:p>
            <a:pPr lvl="1"/>
            <a:r>
              <a:rPr lang="zh-CN" altLang="en-US"/>
              <a:t>代码简单，思维难度不高</a:t>
            </a:r>
            <a:endParaRPr lang="zh-CN" altLang="en-US"/>
          </a:p>
        </p:txBody>
      </p:sp>
      <p:graphicFrame>
        <p:nvGraphicFramePr>
          <p:cNvPr id="4" name="对象 3">
            <a:hlinkClick r:id="" action="ppaction://ole?verb="/>
          </p:cNvPr>
          <p:cNvGraphicFramePr>
            <a:graphicFrameLocks noChangeAspect="1"/>
          </p:cNvGraphicFramePr>
          <p:nvPr/>
        </p:nvGraphicFramePr>
        <p:xfrm>
          <a:off x="3034665" y="2928620"/>
          <a:ext cx="990600" cy="304800"/>
        </p:xfrm>
        <a:graphic>
          <a:graphicData uri="http://schemas.openxmlformats.org/presentationml/2006/ole">
            <mc:AlternateContent xmlns:mc="http://schemas.openxmlformats.org/markup-compatibility/2006">
              <mc:Choice xmlns:v="urn:schemas-microsoft-com:vml" Requires="v">
                <p:oleObj spid="_x0000_s1025" name="" r:id="rId1" imgW="660400" imgH="203200" progId="Equation.KSEE3">
                  <p:embed/>
                </p:oleObj>
              </mc:Choice>
              <mc:Fallback>
                <p:oleObj name="" r:id="rId1" imgW="660400" imgH="203200" progId="Equation.KSEE3">
                  <p:embed/>
                  <p:pic>
                    <p:nvPicPr>
                      <p:cNvPr id="0" name="图片 1024"/>
                      <p:cNvPicPr/>
                      <p:nvPr/>
                    </p:nvPicPr>
                    <p:blipFill>
                      <a:blip r:embed="rId2">
                        <a:lum bright="100000"/>
                      </a:blip>
                      <a:stretch>
                        <a:fillRect/>
                      </a:stretch>
                    </p:blipFill>
                    <p:spPr>
                      <a:xfrm>
                        <a:off x="3034665" y="2928620"/>
                        <a:ext cx="990600" cy="304800"/>
                      </a:xfrm>
                      <a:prstGeom prst="rect">
                        <a:avLst/>
                      </a:prstGeom>
                    </p:spPr>
                  </p:pic>
                </p:oleObj>
              </mc:Fallback>
            </mc:AlternateContent>
          </a:graphicData>
        </a:graphic>
      </p:graphicFrame>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匹配过程</a:t>
            </a:r>
            <a:endParaRPr lang="zh-CN" altLang="en-US"/>
          </a:p>
        </p:txBody>
      </p:sp>
      <p:sp>
        <p:nvSpPr>
          <p:cNvPr id="3" name="内容占位符 2"/>
          <p:cNvSpPr>
            <a:spLocks noGrp="1"/>
          </p:cNvSpPr>
          <p:nvPr>
            <p:ph idx="1"/>
          </p:nvPr>
        </p:nvSpPr>
        <p:spPr/>
        <p:txBody>
          <a:bodyPr/>
          <a:p>
            <a:r>
              <a:rPr lang="zh-CN" altLang="en-US"/>
              <a:t>通过上面的分析，我们知道可以在失配时将 B 串后移 </a:t>
            </a:r>
            <a:r>
              <a:rPr lang="en-US" altLang="zh-CN"/>
              <a:t>k </a:t>
            </a:r>
            <a:r>
              <a:rPr lang="zh-CN" altLang="en-US"/>
              <a:t>位，重新开始匹配</a:t>
            </a:r>
            <a:endParaRPr lang="zh-CN" altLang="en-US"/>
          </a:p>
          <a:p>
            <a:r>
              <a:rPr lang="zh-CN" altLang="en-US"/>
              <a:t>设已经匹配的部分为 S，失配后B串移动 k 位后，和 A 串匹配的部分为 F</a:t>
            </a:r>
            <a:endParaRPr lang="zh-CN" altLang="en-US"/>
          </a:p>
          <a:p>
            <a:r>
              <a:rPr lang="zh-CN" altLang="en-US"/>
              <a:t>接下来，我们分析 F 需要满足什么样的条件，请看下图</a:t>
            </a:r>
            <a:endParaRPr lang="zh-CN" altLang="en-US"/>
          </a:p>
        </p:txBody>
      </p:sp>
      <p:pic>
        <p:nvPicPr>
          <p:cNvPr id="4" name="图片 3"/>
          <p:cNvPicPr>
            <a:picLocks noChangeAspect="1"/>
          </p:cNvPicPr>
          <p:nvPr/>
        </p:nvPicPr>
        <p:blipFill>
          <a:blip r:embed="rId1"/>
          <a:stretch>
            <a:fillRect/>
          </a:stretch>
        </p:blipFill>
        <p:spPr>
          <a:xfrm>
            <a:off x="2282825" y="3241675"/>
            <a:ext cx="6988175" cy="310070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Manacher</a:t>
            </a:r>
            <a:r>
              <a:rPr lang="zh-CN" altLang="en-US"/>
              <a:t>算法</a:t>
            </a:r>
            <a:endParaRPr lang="zh-CN" altLang="en-US"/>
          </a:p>
        </p:txBody>
      </p:sp>
      <p:sp>
        <p:nvSpPr>
          <p:cNvPr id="3" name="内容占位符 2"/>
          <p:cNvSpPr>
            <a:spLocks noGrp="1"/>
          </p:cNvSpPr>
          <p:nvPr>
            <p:ph idx="1"/>
          </p:nvPr>
        </p:nvSpPr>
        <p:spPr/>
        <p:txBody>
          <a:bodyPr/>
          <a:p>
            <a:r>
              <a:rPr lang="zh-CN" altLang="en-US"/>
              <a:t>首先考虑朴素算法：枚举回文串的中心，然后向两边扩展</a:t>
            </a:r>
            <a:endParaRPr lang="zh-CN" altLang="en-US"/>
          </a:p>
          <a:p>
            <a:r>
              <a:rPr lang="zh-CN" altLang="en-US"/>
              <a:t>这样的复杂度是          ，但是这个过程中我们已经判断过的地方没有用在后面的判断过程中，考虑优化</a:t>
            </a:r>
            <a:endParaRPr lang="zh-CN" altLang="en-US"/>
          </a:p>
          <a:p>
            <a:r>
              <a:rPr lang="zh-CN" altLang="en-US"/>
              <a:t>由于回文串长度分奇偶，判断细节繁琐，我们使用一个技巧：</a:t>
            </a:r>
            <a:endParaRPr lang="zh-CN" altLang="en-US"/>
          </a:p>
          <a:p>
            <a:r>
              <a:rPr lang="zh-CN" altLang="en-US"/>
              <a:t>在字符串首尾，及各字符间各插入一个特殊字符</a:t>
            </a:r>
            <a:endParaRPr lang="zh-CN" altLang="en-US"/>
          </a:p>
          <a:p>
            <a:r>
              <a:rPr lang="zh-CN" altLang="en-US"/>
              <a:t>如                                                        ，</a:t>
            </a:r>
            <a:r>
              <a:rPr lang="en-US" altLang="zh-CN"/>
              <a:t>$</a:t>
            </a:r>
            <a:r>
              <a:rPr lang="zh-CN" altLang="en-US"/>
              <a:t>防止数组越界</a:t>
            </a:r>
            <a:endParaRPr lang="zh-CN" altLang="en-US"/>
          </a:p>
          <a:p>
            <a:r>
              <a:rPr lang="zh-CN" altLang="en-US"/>
              <a:t>这样的话新的串长度一定为奇数</a:t>
            </a:r>
            <a:endParaRPr lang="zh-CN" altLang="en-US"/>
          </a:p>
        </p:txBody>
      </p:sp>
      <p:graphicFrame>
        <p:nvGraphicFramePr>
          <p:cNvPr id="4" name="对象 3">
            <a:hlinkClick r:id="" action="ppaction://ole?verb="/>
          </p:cNvPr>
          <p:cNvGraphicFramePr>
            <a:graphicFrameLocks noChangeAspect="1"/>
          </p:cNvGraphicFramePr>
          <p:nvPr/>
        </p:nvGraphicFramePr>
        <p:xfrm>
          <a:off x="3334385" y="2280920"/>
          <a:ext cx="735330" cy="414020"/>
        </p:xfrm>
        <a:graphic>
          <a:graphicData uri="http://schemas.openxmlformats.org/presentationml/2006/ole">
            <mc:AlternateContent xmlns:mc="http://schemas.openxmlformats.org/markup-compatibility/2006">
              <mc:Choice xmlns:v="urn:schemas-microsoft-com:vml" Requires="v">
                <p:oleObj spid="_x0000_s1025" name="" r:id="rId1" imgW="405765" imgH="228600" progId="Equation.KSEE3">
                  <p:embed/>
                </p:oleObj>
              </mc:Choice>
              <mc:Fallback>
                <p:oleObj name="" r:id="rId1" imgW="405765" imgH="228600" progId="Equation.KSEE3">
                  <p:embed/>
                  <p:pic>
                    <p:nvPicPr>
                      <p:cNvPr id="0" name="图片 1024"/>
                      <p:cNvPicPr/>
                      <p:nvPr/>
                    </p:nvPicPr>
                    <p:blipFill>
                      <a:blip r:embed="rId2">
                        <a:lum bright="100000"/>
                      </a:blip>
                      <a:stretch>
                        <a:fillRect/>
                      </a:stretch>
                    </p:blipFill>
                    <p:spPr>
                      <a:xfrm>
                        <a:off x="3334385" y="2280920"/>
                        <a:ext cx="735330" cy="41402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490980" y="3994785"/>
          <a:ext cx="4715510" cy="403860"/>
        </p:xfrm>
        <a:graphic>
          <a:graphicData uri="http://schemas.openxmlformats.org/presentationml/2006/ole">
            <mc:AlternateContent xmlns:mc="http://schemas.openxmlformats.org/markup-compatibility/2006">
              <mc:Choice xmlns:v="urn:schemas-microsoft-com:vml" Requires="v">
                <p:oleObj spid="_x0000_s2049" name="" r:id="rId3" imgW="2070100" imgH="177165" progId="Equation.KSEE3">
                  <p:embed/>
                </p:oleObj>
              </mc:Choice>
              <mc:Fallback>
                <p:oleObj name="" r:id="rId3" imgW="2070100" imgH="177165" progId="Equation.KSEE3">
                  <p:embed/>
                  <p:pic>
                    <p:nvPicPr>
                      <p:cNvPr id="0" name="图片 2048"/>
                      <p:cNvPicPr/>
                      <p:nvPr/>
                    </p:nvPicPr>
                    <p:blipFill>
                      <a:blip r:embed="rId4">
                        <a:lum bright="100000"/>
                      </a:blip>
                      <a:stretch>
                        <a:fillRect/>
                      </a:stretch>
                    </p:blipFill>
                    <p:spPr>
                      <a:xfrm>
                        <a:off x="1490980" y="3994785"/>
                        <a:ext cx="4715510" cy="403860"/>
                      </a:xfrm>
                      <a:prstGeom prst="rect">
                        <a:avLst/>
                      </a:prstGeom>
                    </p:spPr>
                  </p:pic>
                </p:oleObj>
              </mc:Fallback>
            </mc:AlternateContent>
          </a:graphicData>
        </a:graphic>
      </p:graphicFrame>
    </p:spTree>
    <p:custDataLst>
      <p:tags r:id="rId5"/>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Manacher</a:t>
            </a:r>
            <a:r>
              <a:rPr lang="zh-CN" altLang="en-US">
                <a:sym typeface="+mn-ea"/>
              </a:rPr>
              <a:t>算法</a:t>
            </a:r>
            <a:endParaRPr lang="zh-CN" altLang="en-US"/>
          </a:p>
        </p:txBody>
      </p:sp>
      <p:sp>
        <p:nvSpPr>
          <p:cNvPr id="3" name="内容占位符 2"/>
          <p:cNvSpPr>
            <a:spLocks noGrp="1"/>
          </p:cNvSpPr>
          <p:nvPr>
            <p:ph idx="1"/>
          </p:nvPr>
        </p:nvSpPr>
        <p:spPr/>
        <p:txBody>
          <a:bodyPr/>
          <a:p>
            <a:r>
              <a:rPr lang="zh-CN" altLang="en-US"/>
              <a:t>我们引入辅助数组       表示以 i 为中心的最长回文串的半径，例如：</a:t>
            </a:r>
            <a:endParaRPr lang="zh-CN" altLang="en-US"/>
          </a:p>
          <a:p>
            <a:endParaRPr lang="zh-CN" altLang="en-US"/>
          </a:p>
          <a:p>
            <a:endParaRPr lang="zh-CN" altLang="en-US"/>
          </a:p>
          <a:p>
            <a:endParaRPr lang="zh-CN" altLang="en-US"/>
          </a:p>
          <a:p>
            <a:r>
              <a:rPr lang="zh-CN" altLang="en-US"/>
              <a:t>可以看出，p[i]-1正好是原字符串中最长回文串的长度</a:t>
            </a:r>
            <a:endParaRPr lang="zh-CN" altLang="en-US"/>
          </a:p>
          <a:p>
            <a:r>
              <a:rPr lang="zh-CN" altLang="en-US"/>
              <a:t>现在我们的任务就是求出所有的</a:t>
            </a:r>
            <a:r>
              <a:rPr lang="en-US" altLang="zh-CN"/>
              <a:t>p[i]</a:t>
            </a:r>
            <a:endParaRPr lang="en-US" altLang="zh-CN"/>
          </a:p>
        </p:txBody>
      </p:sp>
      <p:graphicFrame>
        <p:nvGraphicFramePr>
          <p:cNvPr id="4" name="对象 3">
            <a:hlinkClick r:id="" action="ppaction://ole?verb="/>
          </p:cNvPr>
          <p:cNvGraphicFramePr>
            <a:graphicFrameLocks noChangeAspect="1"/>
          </p:cNvGraphicFramePr>
          <p:nvPr/>
        </p:nvGraphicFramePr>
        <p:xfrm>
          <a:off x="3578860" y="1805305"/>
          <a:ext cx="594995" cy="433070"/>
        </p:xfrm>
        <a:graphic>
          <a:graphicData uri="http://schemas.openxmlformats.org/presentationml/2006/ole">
            <mc:AlternateContent xmlns:mc="http://schemas.openxmlformats.org/markup-compatibility/2006">
              <mc:Choice xmlns:v="urn:schemas-microsoft-com:vml" Requires="v">
                <p:oleObj spid="_x0000_s3073" name="" r:id="rId1" imgW="279400" imgH="203200" progId="Equation.KSEE3">
                  <p:embed/>
                </p:oleObj>
              </mc:Choice>
              <mc:Fallback>
                <p:oleObj name="" r:id="rId1" imgW="279400" imgH="203200" progId="Equation.KSEE3">
                  <p:embed/>
                  <p:pic>
                    <p:nvPicPr>
                      <p:cNvPr id="0" name="图片 3072"/>
                      <p:cNvPicPr/>
                      <p:nvPr/>
                    </p:nvPicPr>
                    <p:blipFill>
                      <a:blip r:embed="rId2">
                        <a:lum bright="100000"/>
                      </a:blip>
                      <a:stretch>
                        <a:fillRect/>
                      </a:stretch>
                    </p:blipFill>
                    <p:spPr>
                      <a:xfrm>
                        <a:off x="3578860" y="1805305"/>
                        <a:ext cx="594995" cy="433070"/>
                      </a:xfrm>
                      <a:prstGeom prst="rect">
                        <a:avLst/>
                      </a:prstGeom>
                    </p:spPr>
                  </p:pic>
                </p:oleObj>
              </mc:Fallback>
            </mc:AlternateContent>
          </a:graphicData>
        </a:graphic>
      </p:graphicFrame>
      <p:graphicFrame>
        <p:nvGraphicFramePr>
          <p:cNvPr id="5" name="表格 4"/>
          <p:cNvGraphicFramePr/>
          <p:nvPr/>
        </p:nvGraphicFramePr>
        <p:xfrm>
          <a:off x="1203960" y="2416175"/>
          <a:ext cx="8533765" cy="762000"/>
        </p:xfrm>
        <a:graphic>
          <a:graphicData uri="http://schemas.openxmlformats.org/drawingml/2006/table">
            <a:tbl>
              <a:tblPr firstRow="1" bandRow="1">
                <a:tableStyleId>{5C22544A-7EE6-4342-B048-85BDC9FD1C3A}</a:tableStyleId>
              </a:tblPr>
              <a:tblGrid>
                <a:gridCol w="852932"/>
                <a:gridCol w="852932"/>
                <a:gridCol w="852932"/>
                <a:gridCol w="852932"/>
                <a:gridCol w="852932"/>
                <a:gridCol w="852932"/>
                <a:gridCol w="852933"/>
                <a:gridCol w="852931"/>
                <a:gridCol w="852932"/>
                <a:gridCol w="852932"/>
              </a:tblGrid>
              <a:tr h="381000">
                <a:tc>
                  <a:txBody>
                    <a:bodyPr/>
                    <a:p>
                      <a:pPr algn="ctr">
                        <a:buNone/>
                      </a:pPr>
                      <a:r>
                        <a:rPr lang="en-US" altLang="zh-CN"/>
                        <a:t>S[i]</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a</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b</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b</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a</a:t>
                      </a:r>
                      <a:endParaRPr lang="en-US" altLang="zh-CN"/>
                    </a:p>
                  </a:txBody>
                  <a:tcPr/>
                </a:tc>
                <a:tc>
                  <a:txBody>
                    <a:bodyPr/>
                    <a:p>
                      <a:pPr algn="ctr">
                        <a:buNone/>
                      </a:pPr>
                      <a:r>
                        <a:rPr lang="en-US" altLang="zh-CN"/>
                        <a:t>#</a:t>
                      </a:r>
                      <a:endParaRPr lang="en-US" altLang="zh-CN"/>
                    </a:p>
                  </a:txBody>
                  <a:tcPr/>
                </a:tc>
              </a:tr>
              <a:tr h="381000">
                <a:tc>
                  <a:txBody>
                    <a:bodyPr/>
                    <a:p>
                      <a:pPr algn="ctr">
                        <a:buNone/>
                      </a:pPr>
                      <a:r>
                        <a:rPr lang="en-US" altLang="zh-CN"/>
                        <a:t>P[i]</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1</a:t>
                      </a:r>
                      <a:endParaRPr lang="en-US" altLang="zh-CN"/>
                    </a:p>
                  </a:txBody>
                  <a:tcPr/>
                </a:tc>
              </a:tr>
            </a:tbl>
          </a:graphicData>
        </a:graphic>
      </p:graphicFrame>
    </p:spTree>
    <p:custDataLst>
      <p:tags r:id="rId3"/>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Manacher</a:t>
            </a:r>
            <a:r>
              <a:rPr lang="zh-CN" altLang="en-US">
                <a:sym typeface="+mn-ea"/>
              </a:rPr>
              <a:t>算法</a:t>
            </a:r>
            <a:endParaRPr lang="zh-CN" altLang="en-US"/>
          </a:p>
        </p:txBody>
      </p:sp>
      <p:sp>
        <p:nvSpPr>
          <p:cNvPr id="3" name="内容占位符 2"/>
          <p:cNvSpPr>
            <a:spLocks noGrp="1"/>
          </p:cNvSpPr>
          <p:nvPr>
            <p:ph idx="1"/>
          </p:nvPr>
        </p:nvSpPr>
        <p:spPr/>
        <p:txBody>
          <a:bodyPr/>
          <a:p>
            <a:r>
              <a:rPr lang="zh-CN" altLang="en-US"/>
              <a:t>我们用 </a:t>
            </a:r>
            <a:r>
              <a:rPr lang="en-US" altLang="zh-CN"/>
              <a:t>mx </a:t>
            </a:r>
            <a:r>
              <a:rPr lang="zh-CN" altLang="en-US"/>
              <a:t>表示当前求出的回文子串的右边界，</a:t>
            </a:r>
            <a:r>
              <a:rPr lang="en-US" altLang="zh-CN"/>
              <a:t>id </a:t>
            </a:r>
            <a:r>
              <a:rPr lang="zh-CN" altLang="en-US"/>
              <a:t>是对应的回文中心</a:t>
            </a:r>
            <a:endParaRPr lang="zh-CN" altLang="en-US"/>
          </a:p>
          <a:p>
            <a:endParaRPr lang="zh-CN" altLang="en-US"/>
          </a:p>
          <a:p>
            <a:endParaRPr lang="zh-CN" altLang="en-US"/>
          </a:p>
          <a:p>
            <a:endParaRPr lang="zh-CN" altLang="en-US"/>
          </a:p>
          <a:p>
            <a:endParaRPr lang="zh-CN" altLang="en-US"/>
          </a:p>
          <a:p>
            <a:endParaRPr lang="zh-CN" altLang="en-US"/>
          </a:p>
          <a:p>
            <a:r>
              <a:rPr lang="zh-CN" altLang="en-US"/>
              <a:t>如果          ，则附上初值</a:t>
            </a:r>
            <a:endParaRPr lang="zh-CN" altLang="en-US"/>
          </a:p>
          <a:p>
            <a:r>
              <a:rPr lang="zh-CN" altLang="en-US"/>
              <a:t>否则附上初值</a:t>
            </a:r>
            <a:endParaRPr lang="zh-CN" altLang="en-US"/>
          </a:p>
          <a:p>
            <a:r>
              <a:rPr lang="zh-CN" altLang="en-US"/>
              <a:t>然后向两边扩展判断就行了</a:t>
            </a:r>
            <a:endParaRPr lang="zh-CN" altLang="en-US"/>
          </a:p>
        </p:txBody>
      </p:sp>
      <p:pic>
        <p:nvPicPr>
          <p:cNvPr id="5" name="图片 4"/>
          <p:cNvPicPr>
            <a:picLocks noChangeAspect="1"/>
          </p:cNvPicPr>
          <p:nvPr/>
        </p:nvPicPr>
        <p:blipFill>
          <a:blip r:embed="rId1"/>
          <a:stretch>
            <a:fillRect/>
          </a:stretch>
        </p:blipFill>
        <p:spPr>
          <a:xfrm>
            <a:off x="2169160" y="2303145"/>
            <a:ext cx="6629400" cy="2134870"/>
          </a:xfrm>
          <a:prstGeom prst="rect">
            <a:avLst/>
          </a:prstGeom>
        </p:spPr>
      </p:pic>
      <p:graphicFrame>
        <p:nvGraphicFramePr>
          <p:cNvPr id="6" name="对象 5">
            <a:hlinkClick r:id="" action="ppaction://ole?verb="/>
          </p:cNvPr>
          <p:cNvGraphicFramePr>
            <a:graphicFrameLocks noChangeAspect="1"/>
          </p:cNvGraphicFramePr>
          <p:nvPr/>
        </p:nvGraphicFramePr>
        <p:xfrm>
          <a:off x="1762125" y="4592320"/>
          <a:ext cx="871855" cy="343535"/>
        </p:xfrm>
        <a:graphic>
          <a:graphicData uri="http://schemas.openxmlformats.org/presentationml/2006/ole">
            <mc:AlternateContent xmlns:mc="http://schemas.openxmlformats.org/markup-compatibility/2006">
              <mc:Choice xmlns:v="urn:schemas-microsoft-com:vml" Requires="v">
                <p:oleObj spid="_x0000_s4097" name="" r:id="rId2" imgW="419100" imgH="165100" progId="Equation.KSEE3">
                  <p:embed/>
                </p:oleObj>
              </mc:Choice>
              <mc:Fallback>
                <p:oleObj name="" r:id="rId2" imgW="419100" imgH="165100" progId="Equation.KSEE3">
                  <p:embed/>
                  <p:pic>
                    <p:nvPicPr>
                      <p:cNvPr id="0" name="图片 4096"/>
                      <p:cNvPicPr/>
                      <p:nvPr/>
                    </p:nvPicPr>
                    <p:blipFill>
                      <a:blip r:embed="rId3">
                        <a:lum bright="100000"/>
                      </a:blip>
                      <a:stretch>
                        <a:fillRect/>
                      </a:stretch>
                    </p:blipFill>
                    <p:spPr>
                      <a:xfrm>
                        <a:off x="1762125" y="4592320"/>
                        <a:ext cx="871855" cy="34353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421505" y="4534535"/>
          <a:ext cx="5127625" cy="419100"/>
        </p:xfrm>
        <a:graphic>
          <a:graphicData uri="http://schemas.openxmlformats.org/presentationml/2006/ole">
            <mc:AlternateContent xmlns:mc="http://schemas.openxmlformats.org/markup-compatibility/2006">
              <mc:Choice xmlns:v="urn:schemas-microsoft-com:vml" Requires="v">
                <p:oleObj spid="_x0000_s4098" name="" r:id="rId4" imgW="2641600" imgH="215900" progId="Equation.KSEE3">
                  <p:embed/>
                </p:oleObj>
              </mc:Choice>
              <mc:Fallback>
                <p:oleObj name="" r:id="rId4" imgW="2641600" imgH="215900" progId="Equation.KSEE3">
                  <p:embed/>
                  <p:pic>
                    <p:nvPicPr>
                      <p:cNvPr id="0" name="图片 4097"/>
                      <p:cNvPicPr/>
                      <p:nvPr/>
                    </p:nvPicPr>
                    <p:blipFill>
                      <a:blip r:embed="rId5">
                        <a:lum bright="100000"/>
                      </a:blip>
                      <a:stretch>
                        <a:fillRect/>
                      </a:stretch>
                    </p:blipFill>
                    <p:spPr>
                      <a:xfrm>
                        <a:off x="4421505" y="4534535"/>
                        <a:ext cx="5127625" cy="4191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982913" y="4991100"/>
          <a:ext cx="937260" cy="394970"/>
        </p:xfrm>
        <a:graphic>
          <a:graphicData uri="http://schemas.openxmlformats.org/presentationml/2006/ole">
            <mc:AlternateContent xmlns:mc="http://schemas.openxmlformats.org/markup-compatibility/2006">
              <mc:Choice xmlns:v="urn:schemas-microsoft-com:vml" Requires="v">
                <p:oleObj spid="_x0000_s4" name="" r:id="rId6" imgW="482600" imgH="203200" progId="Equation.KSEE3">
                  <p:embed/>
                </p:oleObj>
              </mc:Choice>
              <mc:Fallback>
                <p:oleObj name="" r:id="rId6" imgW="482600" imgH="203200" progId="Equation.KSEE3">
                  <p:embed/>
                  <p:pic>
                    <p:nvPicPr>
                      <p:cNvPr id="0" name="图片 4097"/>
                      <p:cNvPicPr/>
                      <p:nvPr/>
                    </p:nvPicPr>
                    <p:blipFill>
                      <a:blip r:embed="rId7">
                        <a:lum bright="100000"/>
                      </a:blip>
                      <a:stretch>
                        <a:fillRect/>
                      </a:stretch>
                    </p:blipFill>
                    <p:spPr>
                      <a:xfrm>
                        <a:off x="2982913" y="4991100"/>
                        <a:ext cx="937260" cy="394970"/>
                      </a:xfrm>
                      <a:prstGeom prst="rect">
                        <a:avLst/>
                      </a:prstGeom>
                    </p:spPr>
                  </p:pic>
                </p:oleObj>
              </mc:Fallback>
            </mc:AlternateContent>
          </a:graphicData>
        </a:graphic>
      </p:graphicFrame>
    </p:spTree>
    <p:custDataLst>
      <p:tags r:id="rId8"/>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Manacher</a:t>
            </a:r>
            <a:r>
              <a:rPr lang="zh-CN" altLang="en-US">
                <a:sym typeface="+mn-ea"/>
              </a:rPr>
              <a:t>算法</a:t>
            </a:r>
            <a:endParaRPr lang="zh-CN" altLang="en-US"/>
          </a:p>
        </p:txBody>
      </p:sp>
      <p:sp>
        <p:nvSpPr>
          <p:cNvPr id="3" name="内容占位符 2"/>
          <p:cNvSpPr>
            <a:spLocks noGrp="1"/>
          </p:cNvSpPr>
          <p:nvPr>
            <p:ph idx="1"/>
          </p:nvPr>
        </p:nvSpPr>
        <p:spPr/>
        <p:txBody>
          <a:bodyPr/>
          <a:p>
            <a:r>
              <a:rPr lang="zh-CN" altLang="en-US"/>
              <a:t>代码实现：</a:t>
            </a:r>
            <a:endParaRPr lang="zh-CN" altLang="en-US"/>
          </a:p>
          <a:p>
            <a:endParaRPr lang="zh-CN" altLang="en-US"/>
          </a:p>
        </p:txBody>
      </p:sp>
      <p:pic>
        <p:nvPicPr>
          <p:cNvPr id="4" name="图片 3"/>
          <p:cNvPicPr>
            <a:picLocks noChangeAspect="1"/>
          </p:cNvPicPr>
          <p:nvPr/>
        </p:nvPicPr>
        <p:blipFill>
          <a:blip r:embed="rId1"/>
          <a:stretch>
            <a:fillRect/>
          </a:stretch>
        </p:blipFill>
        <p:spPr>
          <a:xfrm>
            <a:off x="1154430" y="2416175"/>
            <a:ext cx="8087995" cy="2214880"/>
          </a:xfrm>
          <a:prstGeom prst="rect">
            <a:avLst/>
          </a:prstGeom>
        </p:spPr>
      </p:pic>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BZOJ2084  Antisymmetry</a:t>
            </a:r>
            <a:endParaRPr lang="en-US" altLang="zh-CN"/>
          </a:p>
        </p:txBody>
      </p:sp>
      <p:sp>
        <p:nvSpPr>
          <p:cNvPr id="3" name="内容占位符 2"/>
          <p:cNvSpPr>
            <a:spLocks noGrp="1"/>
          </p:cNvSpPr>
          <p:nvPr>
            <p:ph idx="1"/>
          </p:nvPr>
        </p:nvSpPr>
        <p:spPr/>
        <p:txBody>
          <a:bodyPr/>
          <a:p>
            <a:r>
              <a:rPr lang="zh-CN" altLang="en-US"/>
              <a:t>对于一个01字符串，如果将这个字符串0和1取反后，再将整个串反过来和原串一样，就称作“反对称”字符串</a:t>
            </a:r>
            <a:endParaRPr lang="zh-CN" altLang="en-US"/>
          </a:p>
          <a:p>
            <a:r>
              <a:rPr lang="zh-CN" altLang="en-US"/>
              <a:t>比如00001111和010101都是反对称的，1001就不是</a:t>
            </a:r>
            <a:endParaRPr lang="zh-CN" altLang="en-US"/>
          </a:p>
          <a:p>
            <a:r>
              <a:rPr lang="zh-CN" altLang="en-US"/>
              <a:t>现在给出一个长度为N的01字符串，求它有多少个子串是反对称的</a:t>
            </a:r>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BZOJ2084  Antisymmetry</a:t>
            </a:r>
            <a:endParaRPr lang="zh-CN" altLang="en-US"/>
          </a:p>
        </p:txBody>
      </p:sp>
      <p:sp>
        <p:nvSpPr>
          <p:cNvPr id="3" name="内容占位符 2"/>
          <p:cNvSpPr>
            <a:spLocks noGrp="1"/>
          </p:cNvSpPr>
          <p:nvPr>
            <p:ph idx="1"/>
          </p:nvPr>
        </p:nvSpPr>
        <p:spPr/>
        <p:txBody>
          <a:bodyPr/>
          <a:p>
            <a:r>
              <a:rPr lang="zh-CN" altLang="en-US"/>
              <a:t>定义字符相等：</a:t>
            </a:r>
            <a:endParaRPr lang="zh-CN" altLang="en-US"/>
          </a:p>
          <a:p>
            <a:r>
              <a:rPr lang="zh-CN" altLang="en-US"/>
              <a:t>跑一遍</a:t>
            </a:r>
            <a:r>
              <a:rPr lang="en-US" altLang="zh-CN"/>
              <a:t>Manacher</a:t>
            </a:r>
            <a:r>
              <a:rPr lang="zh-CN" altLang="en-US"/>
              <a:t>得到</a:t>
            </a:r>
            <a:r>
              <a:rPr lang="en-US" altLang="zh-CN"/>
              <a:t>P</a:t>
            </a:r>
            <a:r>
              <a:rPr lang="zh-CN" altLang="en-US"/>
              <a:t>数组</a:t>
            </a:r>
            <a:endParaRPr lang="zh-CN" altLang="en-US"/>
          </a:p>
          <a:p>
            <a:r>
              <a:rPr lang="zh-CN" altLang="en-US"/>
              <a:t>统计答案就行了</a:t>
            </a:r>
            <a:endParaRPr lang="zh-CN" altLang="en-US"/>
          </a:p>
        </p:txBody>
      </p:sp>
      <p:graphicFrame>
        <p:nvGraphicFramePr>
          <p:cNvPr id="4" name="对象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5121" name="" r:id="rId1" imgW="914400" imgH="215900" progId="Equation.KSEE3">
                  <p:embed/>
                </p:oleObj>
              </mc:Choice>
              <mc:Fallback>
                <p:oleObj name="" r:id="rId1" imgW="914400" imgH="215900" progId="Equation.KSEE3">
                  <p:embed/>
                  <p:pic>
                    <p:nvPicPr>
                      <p:cNvPr id="0" name="图片 5120"/>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223260" y="1825625"/>
          <a:ext cx="1993900" cy="425450"/>
        </p:xfrm>
        <a:graphic>
          <a:graphicData uri="http://schemas.openxmlformats.org/presentationml/2006/ole">
            <mc:AlternateContent xmlns:mc="http://schemas.openxmlformats.org/markup-compatibility/2006">
              <mc:Choice xmlns:v="urn:schemas-microsoft-com:vml" Requires="v">
                <p:oleObj spid="_x0000_s5122" name="" r:id="rId3" imgW="952500" imgH="203200" progId="Equation.KSEE3">
                  <p:embed/>
                </p:oleObj>
              </mc:Choice>
              <mc:Fallback>
                <p:oleObj name="" r:id="rId3" imgW="952500" imgH="203200" progId="Equation.KSEE3">
                  <p:embed/>
                  <p:pic>
                    <p:nvPicPr>
                      <p:cNvPr id="0" name="图片 5121"/>
                      <p:cNvPicPr/>
                      <p:nvPr/>
                    </p:nvPicPr>
                    <p:blipFill>
                      <a:blip r:embed="rId4">
                        <a:lum bright="100000"/>
                      </a:blip>
                      <a:stretch>
                        <a:fillRect/>
                      </a:stretch>
                    </p:blipFill>
                    <p:spPr>
                      <a:xfrm>
                        <a:off x="3223260" y="1825625"/>
                        <a:ext cx="1993900" cy="425450"/>
                      </a:xfrm>
                      <a:prstGeom prst="rect">
                        <a:avLst/>
                      </a:prstGeom>
                    </p:spPr>
                  </p:pic>
                </p:oleObj>
              </mc:Fallback>
            </mc:AlternateContent>
          </a:graphicData>
        </a:graphic>
      </p:graphicFrame>
    </p:spTree>
    <p:custDataLst>
      <p:tags r:id="rId5"/>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练习题目</a:t>
            </a:r>
            <a:endParaRPr lang="zh-CN" altLang="en-US"/>
          </a:p>
        </p:txBody>
      </p:sp>
      <p:sp>
        <p:nvSpPr>
          <p:cNvPr id="3" name="内容占位符 2"/>
          <p:cNvSpPr>
            <a:spLocks noGrp="1"/>
          </p:cNvSpPr>
          <p:nvPr>
            <p:ph idx="1"/>
          </p:nvPr>
        </p:nvSpPr>
        <p:spPr/>
        <p:txBody>
          <a:bodyPr/>
          <a:p>
            <a:r>
              <a:rPr lang="zh-CN" altLang="en-US">
                <a:solidFill>
                  <a:srgbClr val="92D050"/>
                </a:solidFill>
              </a:rPr>
              <a:t>【</a:t>
            </a:r>
            <a:r>
              <a:rPr lang="en-US" altLang="zh-CN">
                <a:solidFill>
                  <a:srgbClr val="92D050"/>
                </a:solidFill>
              </a:rPr>
              <a:t>BZOJ</a:t>
            </a:r>
            <a:r>
              <a:rPr lang="zh-CN" altLang="en-US">
                <a:solidFill>
                  <a:srgbClr val="92D050"/>
                </a:solidFill>
              </a:rPr>
              <a:t>2160】拉拉队排练（板子题）</a:t>
            </a:r>
            <a:endParaRPr lang="zh-CN" altLang="en-US"/>
          </a:p>
          <a:p>
            <a:r>
              <a:rPr lang="zh-CN" altLang="en-US">
                <a:solidFill>
                  <a:srgbClr val="DC54E9"/>
                </a:solidFill>
              </a:rPr>
              <a:t>【</a:t>
            </a:r>
            <a:r>
              <a:rPr lang="en-US" altLang="zh-CN">
                <a:solidFill>
                  <a:srgbClr val="DC54E9"/>
                </a:solidFill>
              </a:rPr>
              <a:t>BZOJ3160</a:t>
            </a:r>
            <a:r>
              <a:rPr lang="zh-CN" altLang="en-US">
                <a:solidFill>
                  <a:srgbClr val="DC54E9"/>
                </a:solidFill>
              </a:rPr>
              <a:t>】万径人踪灭（配合</a:t>
            </a:r>
            <a:r>
              <a:rPr lang="en-US" altLang="zh-CN">
                <a:solidFill>
                  <a:srgbClr val="DC54E9"/>
                </a:solidFill>
              </a:rPr>
              <a:t>FFT</a:t>
            </a:r>
            <a:r>
              <a:rPr lang="zh-CN" altLang="en-US">
                <a:solidFill>
                  <a:srgbClr val="DC54E9"/>
                </a:solidFill>
              </a:rPr>
              <a:t>）</a:t>
            </a:r>
            <a:endParaRPr lang="zh-CN" altLang="en-US">
              <a:solidFill>
                <a:srgbClr val="DC54E9"/>
              </a:solidFill>
            </a:endParaRPr>
          </a:p>
          <a:p>
            <a:endParaRPr lang="zh-CN" altLang="en-US">
              <a:solidFill>
                <a:schemeClr val="bg1"/>
              </a:solidFill>
            </a:endParaRP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言射言射</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字符串的boder</a:t>
            </a:r>
            <a:endParaRPr lang="zh-CN" altLang="en-US"/>
          </a:p>
        </p:txBody>
      </p:sp>
      <p:sp>
        <p:nvSpPr>
          <p:cNvPr id="3" name="内容占位符 2"/>
          <p:cNvSpPr>
            <a:spLocks noGrp="1"/>
          </p:cNvSpPr>
          <p:nvPr>
            <p:ph idx="1"/>
          </p:nvPr>
        </p:nvSpPr>
        <p:spPr/>
        <p:txBody>
          <a:bodyPr/>
          <a:p>
            <a:r>
              <a:rPr lang="zh-CN" altLang="en-US"/>
              <a:t>不难发现，F 既是 S 的前缀又是 S 的后缀</a:t>
            </a:r>
            <a:endParaRPr lang="zh-CN" altLang="en-US"/>
          </a:p>
          <a:p>
            <a:r>
              <a:rPr lang="zh-CN" altLang="en-US"/>
              <a:t>我们把既是前缀又是后缀的子串称作字符串的boder</a:t>
            </a:r>
            <a:endParaRPr lang="zh-CN" altLang="en-US"/>
          </a:p>
          <a:p>
            <a:r>
              <a:rPr lang="zh-CN" altLang="en-US"/>
              <a:t>也就是说，我们可以预处理出B串的每个前缀的最长boder，然后和A串匹配</a:t>
            </a:r>
            <a:endParaRPr lang="zh-CN" altLang="en-US"/>
          </a:p>
          <a:p>
            <a:r>
              <a:rPr lang="zh-CN" altLang="en-US"/>
              <a:t>如果失配就将B串前移，令B串在当前失配位置的最长boder和A串匹配，然后继续匹配</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代码实现</a:t>
            </a:r>
            <a:endParaRPr lang="zh-CN" altLang="en-US"/>
          </a:p>
        </p:txBody>
      </p:sp>
      <p:sp>
        <p:nvSpPr>
          <p:cNvPr id="3" name="内容占位符 2"/>
          <p:cNvSpPr>
            <a:spLocks noGrp="1"/>
          </p:cNvSpPr>
          <p:nvPr>
            <p:ph idx="1"/>
          </p:nvPr>
        </p:nvSpPr>
        <p:spPr/>
        <p:txBody>
          <a:bodyPr/>
          <a:p>
            <a:r>
              <a:rPr lang="zh-CN" altLang="en-US"/>
              <a:t>代码实现：</a:t>
            </a:r>
            <a:endParaRPr lang="zh-CN" altLang="en-US"/>
          </a:p>
          <a:p>
            <a:endParaRPr lang="zh-CN" altLang="en-US"/>
          </a:p>
        </p:txBody>
      </p:sp>
      <p:pic>
        <p:nvPicPr>
          <p:cNvPr id="4" name="图片 3"/>
          <p:cNvPicPr>
            <a:picLocks noChangeAspect="1"/>
          </p:cNvPicPr>
          <p:nvPr/>
        </p:nvPicPr>
        <p:blipFill>
          <a:blip r:embed="rId1"/>
          <a:stretch>
            <a:fillRect/>
          </a:stretch>
        </p:blipFill>
        <p:spPr>
          <a:xfrm>
            <a:off x="1143000" y="2406650"/>
            <a:ext cx="9717405" cy="152844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预处理boder</a:t>
            </a:r>
            <a:endParaRPr lang="zh-CN" altLang="en-US"/>
          </a:p>
        </p:txBody>
      </p:sp>
      <p:sp>
        <p:nvSpPr>
          <p:cNvPr id="3" name="内容占位符 2"/>
          <p:cNvSpPr>
            <a:spLocks noGrp="1"/>
          </p:cNvSpPr>
          <p:nvPr>
            <p:ph idx="1"/>
          </p:nvPr>
        </p:nvSpPr>
        <p:spPr/>
        <p:txBody>
          <a:bodyPr>
            <a:normAutofit/>
          </a:bodyPr>
          <a:p>
            <a:r>
              <a:rPr lang="zh-CN" altLang="en-US"/>
              <a:t>现在的问题就是给定一个串，我们如何预处理出该串的最长boder</a:t>
            </a:r>
            <a:endParaRPr lang="zh-CN" altLang="en-US"/>
          </a:p>
          <a:p>
            <a:r>
              <a:rPr lang="zh-CN" altLang="en-US"/>
              <a:t>实际上求最长boder的过程是一个字符串自我匹配的过程</a:t>
            </a:r>
            <a:endParaRPr lang="zh-CN" altLang="en-US"/>
          </a:p>
          <a:p>
            <a:r>
              <a:rPr lang="zh-CN" altLang="en-US"/>
              <a:t>假设我们现在已经求得                    ，分别表示长度为1到 i 的前缀串的</a:t>
            </a:r>
            <a:r>
              <a:rPr lang="en-US" altLang="zh-CN"/>
              <a:t>boder</a:t>
            </a:r>
            <a:r>
              <a:rPr lang="zh-CN" altLang="en-US"/>
              <a:t>，现在要求</a:t>
            </a:r>
            <a:endParaRPr lang="zh-CN" altLang="en-US"/>
          </a:p>
          <a:p>
            <a:r>
              <a:rPr lang="zh-CN" altLang="en-US"/>
              <a:t>如果                               ，那么显然</a:t>
            </a:r>
            <a:endParaRPr lang="zh-CN" altLang="en-US"/>
          </a:p>
          <a:p>
            <a:endParaRPr lang="zh-CN" altLang="en-US"/>
          </a:p>
        </p:txBody>
      </p:sp>
      <p:graphicFrame>
        <p:nvGraphicFramePr>
          <p:cNvPr id="4" name="对象 3">
            <a:hlinkClick r:id="" action="ppaction://ole?verb="/>
          </p:cNvPr>
          <p:cNvGraphicFramePr>
            <a:graphicFrameLocks noChangeAspect="1"/>
          </p:cNvGraphicFramePr>
          <p:nvPr/>
        </p:nvGraphicFramePr>
        <p:xfrm>
          <a:off x="4163060" y="2727960"/>
          <a:ext cx="1772285" cy="388620"/>
        </p:xfrm>
        <a:graphic>
          <a:graphicData uri="http://schemas.openxmlformats.org/presentationml/2006/ole">
            <mc:AlternateContent xmlns:mc="http://schemas.openxmlformats.org/markup-compatibility/2006">
              <mc:Choice xmlns:v="urn:schemas-microsoft-com:vml" Requires="v">
                <p:oleObj spid="_x0000_s2049" name="" r:id="rId1" imgW="927100" imgH="203200" progId="Equation.KSEE3">
                  <p:embed/>
                </p:oleObj>
              </mc:Choice>
              <mc:Fallback>
                <p:oleObj name="" r:id="rId1" imgW="927100" imgH="203200" progId="Equation.KSEE3">
                  <p:embed/>
                  <p:pic>
                    <p:nvPicPr>
                      <p:cNvPr id="0" name="图片 2048"/>
                      <p:cNvPicPr/>
                      <p:nvPr/>
                    </p:nvPicPr>
                    <p:blipFill>
                      <a:blip r:embed="rId2">
                        <a:lum bright="100000"/>
                      </a:blip>
                      <a:stretch>
                        <a:fillRect/>
                      </a:stretch>
                    </p:blipFill>
                    <p:spPr>
                      <a:xfrm>
                        <a:off x="4163060" y="2727960"/>
                        <a:ext cx="1772285" cy="38862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435985" y="3039110"/>
          <a:ext cx="1147445" cy="398780"/>
        </p:xfrm>
        <a:graphic>
          <a:graphicData uri="http://schemas.openxmlformats.org/presentationml/2006/ole">
            <mc:AlternateContent xmlns:mc="http://schemas.openxmlformats.org/markup-compatibility/2006">
              <mc:Choice xmlns:v="urn:schemas-microsoft-com:vml" Requires="v">
                <p:oleObj spid="_x0000_s2050" name="" r:id="rId3" imgW="584200" imgH="203200" progId="Equation.KSEE3">
                  <p:embed/>
                </p:oleObj>
              </mc:Choice>
              <mc:Fallback>
                <p:oleObj name="" r:id="rId3" imgW="584200" imgH="203200" progId="Equation.KSEE3">
                  <p:embed/>
                  <p:pic>
                    <p:nvPicPr>
                      <p:cNvPr id="0" name="图片 2049"/>
                      <p:cNvPicPr/>
                      <p:nvPr/>
                    </p:nvPicPr>
                    <p:blipFill>
                      <a:blip r:embed="rId4">
                        <a:lum bright="100000"/>
                      </a:blip>
                      <a:stretch>
                        <a:fillRect/>
                      </a:stretch>
                    </p:blipFill>
                    <p:spPr>
                      <a:xfrm>
                        <a:off x="3435985" y="3039110"/>
                        <a:ext cx="1147445" cy="3987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697355" y="3535680"/>
          <a:ext cx="2712085" cy="409575"/>
        </p:xfrm>
        <a:graphic>
          <a:graphicData uri="http://schemas.openxmlformats.org/presentationml/2006/ole">
            <mc:AlternateContent xmlns:mc="http://schemas.openxmlformats.org/markup-compatibility/2006">
              <mc:Choice xmlns:v="urn:schemas-microsoft-com:vml" Requires="v">
                <p:oleObj spid="_x0000_s2051" name="" r:id="rId5" imgW="1346200" imgH="203200" progId="Equation.KSEE3">
                  <p:embed/>
                </p:oleObj>
              </mc:Choice>
              <mc:Fallback>
                <p:oleObj name="" r:id="rId5" imgW="1346200" imgH="203200" progId="Equation.KSEE3">
                  <p:embed/>
                  <p:pic>
                    <p:nvPicPr>
                      <p:cNvPr id="0" name="图片 2050"/>
                      <p:cNvPicPr/>
                      <p:nvPr/>
                    </p:nvPicPr>
                    <p:blipFill>
                      <a:blip r:embed="rId6">
                        <a:lum bright="100000"/>
                      </a:blip>
                      <a:stretch>
                        <a:fillRect/>
                      </a:stretch>
                    </p:blipFill>
                    <p:spPr>
                      <a:xfrm>
                        <a:off x="1697355" y="3535680"/>
                        <a:ext cx="2712085" cy="40957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908675" y="3502025"/>
          <a:ext cx="2533015" cy="401320"/>
        </p:xfrm>
        <a:graphic>
          <a:graphicData uri="http://schemas.openxmlformats.org/presentationml/2006/ole">
            <mc:AlternateContent xmlns:mc="http://schemas.openxmlformats.org/markup-compatibility/2006">
              <mc:Choice xmlns:v="urn:schemas-microsoft-com:vml" Requires="v">
                <p:oleObj spid="_x0000_s2052" name="" r:id="rId7" imgW="1282700" imgH="203200" progId="Equation.KSEE3">
                  <p:embed/>
                </p:oleObj>
              </mc:Choice>
              <mc:Fallback>
                <p:oleObj name="" r:id="rId7" imgW="1282700" imgH="203200" progId="Equation.KSEE3">
                  <p:embed/>
                  <p:pic>
                    <p:nvPicPr>
                      <p:cNvPr id="0" name="图片 2051"/>
                      <p:cNvPicPr/>
                      <p:nvPr/>
                    </p:nvPicPr>
                    <p:blipFill>
                      <a:blip r:embed="rId8">
                        <a:lum bright="100000"/>
                      </a:blip>
                      <a:stretch>
                        <a:fillRect/>
                      </a:stretch>
                    </p:blipFill>
                    <p:spPr>
                      <a:xfrm>
                        <a:off x="5908675" y="3502025"/>
                        <a:ext cx="2533015" cy="401320"/>
                      </a:xfrm>
                      <a:prstGeom prst="rect">
                        <a:avLst/>
                      </a:prstGeom>
                    </p:spPr>
                  </p:pic>
                </p:oleObj>
              </mc:Fallback>
            </mc:AlternateContent>
          </a:graphicData>
        </a:graphic>
      </p:graphicFrame>
    </p:spTree>
    <p:custDataLst>
      <p:tags r:id="rId9"/>
    </p:custDataLst>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BEAUTIFY_FLAG" val="#wm#"/>
  <p:tag name="KSO_WM_TEMPLATE_CATEGORY" val="custom"/>
  <p:tag name="KSO_WM_TEMPLATE_INDEX" val="20184545"/>
</p:tagLst>
</file>

<file path=ppt/tags/tag11.xml><?xml version="1.0" encoding="utf-8"?>
<p:tagLst xmlns:p="http://schemas.openxmlformats.org/presentationml/2006/main">
  <p:tag name="KSO_WM_BEAUTIFY_FLAG" val="#wm#"/>
  <p:tag name="KSO_WM_TEMPLATE_CATEGORY" val="custom"/>
  <p:tag name="KSO_WM_TEMPLATE_INDEX" val="20184545"/>
</p:tagLst>
</file>

<file path=ppt/tags/tag12.xml><?xml version="1.0" encoding="utf-8"?>
<p:tagLst xmlns:p="http://schemas.openxmlformats.org/presentationml/2006/main">
  <p:tag name="KSO_WM_BEAUTIFY_FLAG" val="#wm#"/>
  <p:tag name="KSO_WM_TEMPLATE_CATEGORY" val="custom"/>
  <p:tag name="KSO_WM_TEMPLATE_INDEX" val="20184545"/>
</p:tagLst>
</file>

<file path=ppt/tags/tag13.xml><?xml version="1.0" encoding="utf-8"?>
<p:tagLst xmlns:p="http://schemas.openxmlformats.org/presentationml/2006/main">
  <p:tag name="KSO_WM_BEAUTIFY_FLAG" val="#wm#"/>
  <p:tag name="KSO_WM_TEMPLATE_CATEGORY" val="custom"/>
  <p:tag name="KSO_WM_TEMPLATE_INDEX" val="20184545"/>
</p:tagLst>
</file>

<file path=ppt/tags/tag14.xml><?xml version="1.0" encoding="utf-8"?>
<p:tagLst xmlns:p="http://schemas.openxmlformats.org/presentationml/2006/main">
  <p:tag name="KSO_WM_BEAUTIFY_FLAG" val="#wm#"/>
  <p:tag name="KSO_WM_TEMPLATE_CATEGORY" val="custom"/>
  <p:tag name="KSO_WM_TEMPLATE_INDEX" val="20184545"/>
</p:tagLst>
</file>

<file path=ppt/tags/tag15.xml><?xml version="1.0" encoding="utf-8"?>
<p:tagLst xmlns:p="http://schemas.openxmlformats.org/presentationml/2006/main">
  <p:tag name="KSO_WM_BEAUTIFY_FLAG" val="#wm#"/>
  <p:tag name="KSO_WM_TEMPLATE_CATEGORY" val="custom"/>
  <p:tag name="KSO_WM_TEMPLATE_INDEX" val="20184545"/>
</p:tagLst>
</file>

<file path=ppt/tags/tag16.xml><?xml version="1.0" encoding="utf-8"?>
<p:tagLst xmlns:p="http://schemas.openxmlformats.org/presentationml/2006/main">
  <p:tag name="KSO_WM_BEAUTIFY_FLAG" val="#wm#"/>
  <p:tag name="KSO_WM_TEMPLATE_CATEGORY" val="custom"/>
  <p:tag name="KSO_WM_TEMPLATE_INDEX" val="20184545"/>
</p:tagLst>
</file>

<file path=ppt/tags/tag17.xml><?xml version="1.0" encoding="utf-8"?>
<p:tagLst xmlns:p="http://schemas.openxmlformats.org/presentationml/2006/main">
  <p:tag name="KSO_WM_BEAUTIFY_FLAG" val="#wm#"/>
  <p:tag name="KSO_WM_TEMPLATE_CATEGORY" val="custom"/>
  <p:tag name="KSO_WM_TEMPLATE_INDEX" val="20184545"/>
</p:tagLst>
</file>

<file path=ppt/tags/tag18.xml><?xml version="1.0" encoding="utf-8"?>
<p:tagLst xmlns:p="http://schemas.openxmlformats.org/presentationml/2006/main">
  <p:tag name="KSO_WM_BEAUTIFY_FLAG" val="#wm#"/>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BEAUTIFY_FLAG" val="#wm#"/>
  <p:tag name="KSO_WM_TEMPLATE_CATEGORY" val="custom"/>
  <p:tag name="KSO_WM_TEMPLATE_INDEX" val="20184545"/>
</p:tagLst>
</file>

<file path=ppt/tags/tag25.xml><?xml version="1.0" encoding="utf-8"?>
<p:tagLst xmlns:p="http://schemas.openxmlformats.org/presentationml/2006/main">
  <p:tag name="KSO_WM_BEAUTIFY_FLAG" val="#wm#"/>
  <p:tag name="KSO_WM_TEMPLATE_CATEGORY" val="custom"/>
  <p:tag name="KSO_WM_TEMPLATE_INDEX" val="20184545"/>
</p:tagLst>
</file>

<file path=ppt/tags/tag26.xml><?xml version="1.0" encoding="utf-8"?>
<p:tagLst xmlns:p="http://schemas.openxmlformats.org/presentationml/2006/main">
  <p:tag name="KSO_WM_BEAUTIFY_FLAG" val="#wm#"/>
  <p:tag name="KSO_WM_TEMPLATE_CATEGORY" val="custom"/>
  <p:tag name="KSO_WM_TEMPLATE_INDEX" val="20184545"/>
</p:tagLst>
</file>

<file path=ppt/tags/tag27.xml><?xml version="1.0" encoding="utf-8"?>
<p:tagLst xmlns:p="http://schemas.openxmlformats.org/presentationml/2006/main">
  <p:tag name="KSO_WM_BEAUTIFY_FLAG" val="#wm#"/>
  <p:tag name="KSO_WM_TEMPLATE_CATEGORY" val="custom"/>
  <p:tag name="KSO_WM_TEMPLATE_INDEX" val="20184545"/>
</p:tagLst>
</file>

<file path=ppt/tags/tag28.xml><?xml version="1.0" encoding="utf-8"?>
<p:tagLst xmlns:p="http://schemas.openxmlformats.org/presentationml/2006/main">
  <p:tag name="KSO_WM_BEAUTIFY_FLAG" val="#wm#"/>
  <p:tag name="KSO_WM_TEMPLATE_CATEGORY" val="custom"/>
  <p:tag name="KSO_WM_TEMPLATE_INDEX" val="20184545"/>
</p:tagLst>
</file>

<file path=ppt/tags/tag29.xml><?xml version="1.0" encoding="utf-8"?>
<p:tagLst xmlns:p="http://schemas.openxmlformats.org/presentationml/2006/main">
  <p:tag name="KSO_WM_BEAUTIFY_FLAG" val="#wm#"/>
  <p:tag name="KSO_WM_TEMPLATE_CATEGORY" val="custom"/>
  <p:tag name="KSO_WM_TEMPLATE_INDEX" val="20184545"/>
</p:tagLst>
</file>

<file path=ppt/tags/tag3.xml><?xml version="1.0" encoding="utf-8"?>
<p:tagLst xmlns:p="http://schemas.openxmlformats.org/presentationml/2006/main">
  <p:tag name="KSO_WM_TAG_VERSION" val="1.0"/>
  <p:tag name="KSO_WM_TEMPLATE_CATEGORY" val="custom"/>
  <p:tag name="KSO_WM_TEMPLATE_INDEX" val="20184545"/>
</p:tagLst>
</file>

<file path=ppt/tags/tag30.xml><?xml version="1.0" encoding="utf-8"?>
<p:tagLst xmlns:p="http://schemas.openxmlformats.org/presentationml/2006/main">
  <p:tag name="KSO_WM_BEAUTIFY_FLAG" val="#wm#"/>
  <p:tag name="KSO_WM_TEMPLATE_CATEGORY" val="custom"/>
  <p:tag name="KSO_WM_TEMPLATE_INDEX" val="20184545"/>
</p:tagLst>
</file>

<file path=ppt/tags/tag31.xml><?xml version="1.0" encoding="utf-8"?>
<p:tagLst xmlns:p="http://schemas.openxmlformats.org/presentationml/2006/main">
  <p:tag name="KSO_WM_BEAUTIFY_FLAG" val="#wm#"/>
  <p:tag name="KSO_WM_TEMPLATE_CATEGORY" val="custom"/>
  <p:tag name="KSO_WM_TEMPLATE_INDEX" val="20184545"/>
</p:tagLst>
</file>

<file path=ppt/tags/tag32.xml><?xml version="1.0" encoding="utf-8"?>
<p:tagLst xmlns:p="http://schemas.openxmlformats.org/presentationml/2006/main">
  <p:tag name="KSO_WM_BEAUTIFY_FLAG" val="#wm#"/>
  <p:tag name="KSO_WM_TEMPLATE_CATEGORY" val="custom"/>
  <p:tag name="KSO_WM_TEMPLATE_INDEX" val="20184545"/>
</p:tagLst>
</file>

<file path=ppt/tags/tag33.xml><?xml version="1.0" encoding="utf-8"?>
<p:tagLst xmlns:p="http://schemas.openxmlformats.org/presentationml/2006/main">
  <p:tag name="KSO_WM_BEAUTIFY_FLAG" val="#wm#"/>
  <p:tag name="KSO_WM_TEMPLATE_CATEGORY" val="custom"/>
  <p:tag name="KSO_WM_TEMPLATE_INDEX" val="20184545"/>
</p:tagLst>
</file>

<file path=ppt/tags/tag34.xml><?xml version="1.0" encoding="utf-8"?>
<p:tagLst xmlns:p="http://schemas.openxmlformats.org/presentationml/2006/main">
  <p:tag name="KSO_WM_BEAUTIFY_FLAG" val="#wm#"/>
  <p:tag name="KSO_WM_TEMPLATE_CATEGORY" val="custom"/>
  <p:tag name="KSO_WM_TEMPLATE_INDEX" val="20184545"/>
</p:tagLst>
</file>

<file path=ppt/tags/tag35.xml><?xml version="1.0" encoding="utf-8"?>
<p:tagLst xmlns:p="http://schemas.openxmlformats.org/presentationml/2006/main">
  <p:tag name="KSO_WM_BEAUTIFY_FLAG" val="#wm#"/>
  <p:tag name="KSO_WM_TEMPLATE_CATEGORY" val="custom"/>
  <p:tag name="KSO_WM_TEMPLATE_INDEX" val="20184545"/>
</p:tagLst>
</file>

<file path=ppt/tags/tag36.xml><?xml version="1.0" encoding="utf-8"?>
<p:tagLst xmlns:p="http://schemas.openxmlformats.org/presentationml/2006/main">
  <p:tag name="KSO_WM_BEAUTIFY_FLAG" val="#wm#"/>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BEAUTIFY_FLAG" val="#wm#"/>
  <p:tag name="KSO_WM_TEMPLATE_CATEGORY" val="custom"/>
  <p:tag name="KSO_WM_TEMPLATE_INDEX" val="20184545"/>
</p:tagLst>
</file>

<file path=ppt/tags/tag4.xml><?xml version="1.0" encoding="utf-8"?>
<p:tagLst xmlns:p="http://schemas.openxmlformats.org/presentationml/2006/main">
  <p:tag name="KSO_WM_TEMPLATE_CATEGORY" val="custom"/>
  <p:tag name="KSO_WM_TEMPLATE_INDEX" val="20184545"/>
  <p:tag name="KSO_WM_TAG_VERSION" val="1.0"/>
  <p:tag name="KSO_WM_TEMPLATE_THUMBS_INDEX" val="1、2、12、14、10、11、13、20"/>
  <p:tag name="KSO_WM_BEAUTIFY_FLAG" val="#wm#"/>
  <p:tag name="KSO_WM_TEMPLATE_TOPIC_ID" val="2869567"/>
  <p:tag name="KSO_WM_TEMPLATE_OUTLINE_ID" val="6"/>
  <p:tag name="KSO_WM_TEMPLATE_SCENE_ID" val="1"/>
  <p:tag name="KSO_WM_TEMPLATE_JOB_ID" val="6"/>
  <p:tag name="KSO_WM_TEMPLATE_TOPIC_DEFAULT" val="0"/>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BEAUTIFY_FLAG" val="#wm#"/>
  <p:tag name="KSO_WM_TEMPLATE_CATEGORY" val="custom"/>
  <p:tag name="KSO_WM_TEMPLATE_INDEX" val="20184545"/>
</p:tagLst>
</file>

<file path=ppt/tags/tag42.xml><?xml version="1.0" encoding="utf-8"?>
<p:tagLst xmlns:p="http://schemas.openxmlformats.org/presentationml/2006/main">
  <p:tag name="KSO_WM_BEAUTIFY_FLAG" val="#wm#"/>
  <p:tag name="KSO_WM_TEMPLATE_CATEGORY" val="custom"/>
  <p:tag name="KSO_WM_TEMPLATE_INDEX" val="20184545"/>
</p:tagLst>
</file>

<file path=ppt/tags/tag43.xml><?xml version="1.0" encoding="utf-8"?>
<p:tagLst xmlns:p="http://schemas.openxmlformats.org/presentationml/2006/main">
  <p:tag name="KSO_WM_BEAUTIFY_FLAG" val="#wm#"/>
  <p:tag name="KSO_WM_TEMPLATE_CATEGORY" val="custom"/>
  <p:tag name="KSO_WM_TEMPLATE_INDEX" val="20184545"/>
</p:tagLst>
</file>

<file path=ppt/tags/tag44.xml><?xml version="1.0" encoding="utf-8"?>
<p:tagLst xmlns:p="http://schemas.openxmlformats.org/presentationml/2006/main">
  <p:tag name="KSO_WM_BEAUTIFY_FLAG" val="#wm#"/>
  <p:tag name="KSO_WM_TEMPLATE_CATEGORY" val="custom"/>
  <p:tag name="KSO_WM_TEMPLATE_INDEX" val="20184545"/>
</p:tagLst>
</file>

<file path=ppt/tags/tag45.xml><?xml version="1.0" encoding="utf-8"?>
<p:tagLst xmlns:p="http://schemas.openxmlformats.org/presentationml/2006/main">
  <p:tag name="KSO_WM_BEAUTIFY_FLAG" val="#wm#"/>
  <p:tag name="KSO_WM_TEMPLATE_CATEGORY" val="custom"/>
  <p:tag name="KSO_WM_TEMPLATE_INDEX" val="20184545"/>
</p:tagLst>
</file>

<file path=ppt/tags/tag46.xml><?xml version="1.0" encoding="utf-8"?>
<p:tagLst xmlns:p="http://schemas.openxmlformats.org/presentationml/2006/main">
  <p:tag name="KSO_WM_BEAUTIFY_FLAG" val="#wm#"/>
  <p:tag name="KSO_WM_TEMPLATE_CATEGORY" val="custom"/>
  <p:tag name="KSO_WM_TEMPLATE_INDEX" val="20184545"/>
</p:tagLst>
</file>

<file path=ppt/tags/tag47.xml><?xml version="1.0" encoding="utf-8"?>
<p:tagLst xmlns:p="http://schemas.openxmlformats.org/presentationml/2006/main">
  <p:tag name="KSO_WM_BEAUTIFY_FLAG" val="#wm#"/>
  <p:tag name="KSO_WM_TEMPLATE_CATEGORY" val="custom"/>
  <p:tag name="KSO_WM_TEMPLATE_INDEX" val="20184545"/>
</p:tagLst>
</file>

<file path=ppt/tags/tag48.xml><?xml version="1.0" encoding="utf-8"?>
<p:tagLst xmlns:p="http://schemas.openxmlformats.org/presentationml/2006/main">
  <p:tag name="KSO_WM_BEAUTIFY_FLAG" val="#wm#"/>
  <p:tag name="KSO_WM_TEMPLATE_CATEGORY" val="custom"/>
  <p:tag name="KSO_WM_TEMPLATE_INDEX" val="20184545"/>
</p:tagLst>
</file>

<file path=ppt/tags/tag49.xml><?xml version="1.0" encoding="utf-8"?>
<p:tagLst xmlns:p="http://schemas.openxmlformats.org/presentationml/2006/main">
  <p:tag name="KSO_WM_BEAUTIFY_FLAG" val="#wm#"/>
  <p:tag name="KSO_WM_TEMPLATE_CATEGORY" val="custom"/>
  <p:tag name="KSO_WM_TEMPLATE_INDEX" val="20184545"/>
</p:tagLst>
</file>

<file path=ppt/tags/tag5.xml><?xml version="1.0" encoding="utf-8"?>
<p:tagLst xmlns:p="http://schemas.openxmlformats.org/presentationml/2006/main">
  <p:tag name="KSO_WM_TEMPLATE_CATEGORY" val="custom"/>
  <p:tag name="KSO_WM_TEMPLATE_INDEX" val="20184545"/>
  <p:tag name="KSO_WM_UNIT_TYPE" val="a"/>
  <p:tag name="KSO_WM_UNIT_INDEX" val="1"/>
  <p:tag name="KSO_WM_UNIT_ID" val="custom20184545_1*a*1"/>
  <p:tag name="KSO_WM_UNIT_LAYERLEVEL" val="1"/>
  <p:tag name="KSO_WM_UNIT_VALUE" val="20"/>
  <p:tag name="KSO_WM_UNIT_ISCONTENTSTITLE" val="0"/>
  <p:tag name="KSO_WM_UNIT_HIGHLIGHT" val="0"/>
  <p:tag name="KSO_WM_UNIT_COMPATIBLE" val="0"/>
  <p:tag name="KSO_WM_UNIT_CLEAR" val="0"/>
  <p:tag name="KSO_WM_BEAUTIFY_FLAG" val="#wm#"/>
  <p:tag name="KSO_WM_TAG_VERSION" val="1.0"/>
  <p:tag name="KSO_WM_UNIT_PRESET_TEXT" val="PRESENTATION_x000B_TEMPLATE"/>
</p:tagLst>
</file>

<file path=ppt/tags/tag50.xml><?xml version="1.0" encoding="utf-8"?>
<p:tagLst xmlns:p="http://schemas.openxmlformats.org/presentationml/2006/main">
  <p:tag name="KSO_WM_BEAUTIFY_FLAG" val="#wm#"/>
  <p:tag name="KSO_WM_TEMPLATE_CATEGORY" val="custom"/>
  <p:tag name="KSO_WM_TEMPLATE_INDEX" val="20184545"/>
</p:tagLst>
</file>

<file path=ppt/tags/tag51.xml><?xml version="1.0" encoding="utf-8"?>
<p:tagLst xmlns:p="http://schemas.openxmlformats.org/presentationml/2006/main">
  <p:tag name="KSO_WM_BEAUTIFY_FLAG" val="#wm#"/>
  <p:tag name="KSO_WM_TEMPLATE_CATEGORY" val="custom"/>
  <p:tag name="KSO_WM_TEMPLATE_INDEX" val="20184545"/>
</p:tagLst>
</file>

<file path=ppt/tags/tag52.xml><?xml version="1.0" encoding="utf-8"?>
<p:tagLst xmlns:p="http://schemas.openxmlformats.org/presentationml/2006/main">
  <p:tag name="KSO_WM_BEAUTIFY_FLAG" val="#wm#"/>
  <p:tag name="KSO_WM_TEMPLATE_CATEGORY" val="custom"/>
  <p:tag name="KSO_WM_TEMPLATE_INDEX" val="20184545"/>
</p:tagLst>
</file>

<file path=ppt/tags/tag53.xml><?xml version="1.0" encoding="utf-8"?>
<p:tagLst xmlns:p="http://schemas.openxmlformats.org/presentationml/2006/main">
  <p:tag name="KSO_WM_BEAUTIFY_FLAG" val="#wm#"/>
  <p:tag name="KSO_WM_TEMPLATE_CATEGORY" val="custom"/>
  <p:tag name="KSO_WM_TEMPLATE_INDEX" val="20184545"/>
</p:tagLst>
</file>

<file path=ppt/tags/tag54.xml><?xml version="1.0" encoding="utf-8"?>
<p:tagLst xmlns:p="http://schemas.openxmlformats.org/presentationml/2006/main">
  <p:tag name="KSO_WM_BEAUTIFY_FLAG" val="#wm#"/>
  <p:tag name="KSO_WM_TEMPLATE_CATEGORY" val="custom"/>
  <p:tag name="KSO_WM_TEMPLATE_INDEX" val="20184545"/>
</p:tagLst>
</file>

<file path=ppt/tags/tag55.xml><?xml version="1.0" encoding="utf-8"?>
<p:tagLst xmlns:p="http://schemas.openxmlformats.org/presentationml/2006/main">
  <p:tag name="KSO_WM_BEAUTIFY_FLAG" val="#wm#"/>
  <p:tag name="KSO_WM_TEMPLATE_CATEGORY" val="custom"/>
  <p:tag name="KSO_WM_TEMPLATE_INDEX" val="20184545"/>
</p:tagLst>
</file>

<file path=ppt/tags/tag56.xml><?xml version="1.0" encoding="utf-8"?>
<p:tagLst xmlns:p="http://schemas.openxmlformats.org/presentationml/2006/main">
  <p:tag name="KSO_WM_BEAUTIFY_FLAG" val="#wm#"/>
  <p:tag name="KSO_WM_TEMPLATE_CATEGORY" val="custom"/>
  <p:tag name="KSO_WM_TEMPLATE_INDEX" val="20184545"/>
</p:tagLst>
</file>

<file path=ppt/tags/tag57.xml><?xml version="1.0" encoding="utf-8"?>
<p:tagLst xmlns:p="http://schemas.openxmlformats.org/presentationml/2006/main">
  <p:tag name="KSO_WM_BEAUTIFY_FLAG" val="#wm#"/>
  <p:tag name="KSO_WM_TEMPLATE_CATEGORY" val="custom"/>
  <p:tag name="KSO_WM_TEMPLATE_INDEX" val="20184545"/>
</p:tagLst>
</file>

<file path=ppt/tags/tag58.xml><?xml version="1.0" encoding="utf-8"?>
<p:tagLst xmlns:p="http://schemas.openxmlformats.org/presentationml/2006/main">
  <p:tag name="KSO_WM_BEAUTIFY_FLAG" val="#wm#"/>
  <p:tag name="KSO_WM_TEMPLATE_CATEGORY" val="custom"/>
  <p:tag name="KSO_WM_TEMPLATE_INDEX" val="20184545"/>
</p:tagLst>
</file>

<file path=ppt/tags/tag59.xml><?xml version="1.0" encoding="utf-8"?>
<p:tagLst xmlns:p="http://schemas.openxmlformats.org/presentationml/2006/main">
  <p:tag name="KSO_WM_BEAUTIFY_FLAG" val="#wm#"/>
  <p:tag name="KSO_WM_TEMPLATE_CATEGORY" val="custom"/>
  <p:tag name="KSO_WM_TEMPLATE_INDEX" val="20184545"/>
</p:tagLst>
</file>

<file path=ppt/tags/tag6.xml><?xml version="1.0" encoding="utf-8"?>
<p:tagLst xmlns:p="http://schemas.openxmlformats.org/presentationml/2006/main">
  <p:tag name="KSO_WM_TEMPLATE_CATEGORY" val="custom"/>
  <p:tag name="KSO_WM_TEMPLATE_INDEX" val="20184545"/>
  <p:tag name="KSO_WM_UNIT_TYPE" val="b"/>
  <p:tag name="KSO_WM_UNIT_INDEX" val="1"/>
  <p:tag name="KSO_WM_UNIT_ID" val="custom20184545_1*b*1"/>
  <p:tag name="KSO_WM_UNIT_LAYERLEVEL" val="1"/>
  <p:tag name="KSO_WM_UNIT_VALUE" val="50"/>
  <p:tag name="KSO_WM_UNIT_ISCONTENTSTITLE" val="0"/>
  <p:tag name="KSO_WM_UNIT_HIGHLIGHT" val="0"/>
  <p:tag name="KSO_WM_UNIT_COMPATIBLE" val="0"/>
  <p:tag name="KSO_WM_UNIT_CLEAR" val="0"/>
  <p:tag name="KSO_WM_UNIT_PRESET_TEXT_INDEX" val="4"/>
  <p:tag name="KSO_WM_UNIT_PRESET_TEXT_LEN" val="57"/>
  <p:tag name="KSO_WM_BEAUTIFY_FLAG" val="#wm#"/>
  <p:tag name="KSO_WM_TAG_VERSION" val="1.0"/>
</p:tagLst>
</file>

<file path=ppt/tags/tag60.xml><?xml version="1.0" encoding="utf-8"?>
<p:tagLst xmlns:p="http://schemas.openxmlformats.org/presentationml/2006/main">
  <p:tag name="KSO_WM_BEAUTIFY_FLAG" val="#wm#"/>
  <p:tag name="KSO_WM_TEMPLATE_CATEGORY" val="custom"/>
  <p:tag name="KSO_WM_TEMPLATE_INDEX" val="20184545"/>
</p:tagLst>
</file>

<file path=ppt/tags/tag61.xml><?xml version="1.0" encoding="utf-8"?>
<p:tagLst xmlns:p="http://schemas.openxmlformats.org/presentationml/2006/main">
  <p:tag name="KSO_WM_BEAUTIFY_FLAG" val="#wm#"/>
  <p:tag name="KSO_WM_TEMPLATE_CATEGORY" val="custom"/>
  <p:tag name="KSO_WM_TEMPLATE_INDEX" val="20184545"/>
</p:tagLst>
</file>

<file path=ppt/tags/tag62.xml><?xml version="1.0" encoding="utf-8"?>
<p:tagLst xmlns:p="http://schemas.openxmlformats.org/presentationml/2006/main">
  <p:tag name="KSO_WM_BEAUTIFY_FLAG" val="#wm#"/>
  <p:tag name="KSO_WM_TEMPLATE_CATEGORY" val="custom"/>
  <p:tag name="KSO_WM_TEMPLATE_INDEX" val="20184545"/>
</p:tagLst>
</file>

<file path=ppt/tags/tag63.xml><?xml version="1.0" encoding="utf-8"?>
<p:tagLst xmlns:p="http://schemas.openxmlformats.org/presentationml/2006/main">
  <p:tag name="KSO_WM_BEAUTIFY_FLAG" val="#wm#"/>
  <p:tag name="KSO_WM_TEMPLATE_CATEGORY" val="custom"/>
  <p:tag name="KSO_WM_TEMPLATE_INDEX" val="20184545"/>
</p:tagLst>
</file>

<file path=ppt/tags/tag64.xml><?xml version="1.0" encoding="utf-8"?>
<p:tagLst xmlns:p="http://schemas.openxmlformats.org/presentationml/2006/main">
  <p:tag name="KSO_WM_BEAUTIFY_FLAG" val="#wm#"/>
  <p:tag name="KSO_WM_TEMPLATE_CATEGORY" val="custom"/>
  <p:tag name="KSO_WM_TEMPLATE_INDEX" val="20184545"/>
</p:tagLst>
</file>

<file path=ppt/tags/tag65.xml><?xml version="1.0" encoding="utf-8"?>
<p:tagLst xmlns:p="http://schemas.openxmlformats.org/presentationml/2006/main">
  <p:tag name="KSO_WM_BEAUTIFY_FLAG" val="#wm#"/>
  <p:tag name="KSO_WM_TEMPLATE_CATEGORY" val="custom"/>
  <p:tag name="KSO_WM_TEMPLATE_INDEX" val="20184545"/>
</p:tagLst>
</file>

<file path=ppt/tags/tag66.xml><?xml version="1.0" encoding="utf-8"?>
<p:tagLst xmlns:p="http://schemas.openxmlformats.org/presentationml/2006/main">
  <p:tag name="KSO_WM_BEAUTIFY_FLAG" val="#wm#"/>
  <p:tag name="KSO_WM_TEMPLATE_CATEGORY" val="custom"/>
  <p:tag name="KSO_WM_TEMPLATE_INDEX" val="20184545"/>
</p:tagLst>
</file>

<file path=ppt/tags/tag67.xml><?xml version="1.0" encoding="utf-8"?>
<p:tagLst xmlns:p="http://schemas.openxmlformats.org/presentationml/2006/main">
  <p:tag name="KSO_WM_BEAUTIFY_FLAG" val="#wm#"/>
  <p:tag name="KSO_WM_TEMPLATE_CATEGORY" val="custom"/>
  <p:tag name="KSO_WM_TEMPLATE_INDEX" val="20184545"/>
</p:tagLst>
</file>

<file path=ppt/tags/tag68.xml><?xml version="1.0" encoding="utf-8"?>
<p:tagLst xmlns:p="http://schemas.openxmlformats.org/presentationml/2006/main">
  <p:tag name="KSO_WM_BEAUTIFY_FLAG" val="#wm#"/>
  <p:tag name="KSO_WM_TEMPLATE_CATEGORY" val="custom"/>
  <p:tag name="KSO_WM_TEMPLATE_INDEX" val="20184545"/>
</p:tagLst>
</file>

<file path=ppt/tags/tag69.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TEMPLATE_CATEGORY" val="custom"/>
  <p:tag name="KSO_WM_TEMPLATE_INDEX" val="20184545"/>
  <p:tag name="KSO_WM_TAG_VERSION" val="1.0"/>
  <p:tag name="KSO_WM_SLIDE_ID" val="custom20184545_1"/>
  <p:tag name="KSO_WM_SLIDE_INDEX" val="1"/>
  <p:tag name="KSO_WM_SLIDE_ITEM_CNT" val="2"/>
  <p:tag name="KSO_WM_SLIDE_LAYOUT" val="a_b"/>
  <p:tag name="KSO_WM_SLIDE_LAYOUT_CNT" val="1_1"/>
  <p:tag name="KSO_WM_TEMPLATE_THUMBS_INDEX" val="1、2、12、14、10、11、13、20、"/>
  <p:tag name="KSO_WM_SLIDE_TYPE" val="title"/>
  <p:tag name="KSO_WM_BEAUTIFY_FLAG" val="#wm#"/>
  <p:tag name="KSO_WM_TEMPLATE_TOPIC_ID" val="2869567"/>
  <p:tag name="KSO_WM_TEMPLATE_OUTLINE_ID" val="6"/>
  <p:tag name="KSO_WM_TEMPLATE_SCENE_ID" val="1"/>
  <p:tag name="KSO_WM_TEMPLATE_JOB_ID" val="6"/>
  <p:tag name="KSO_WM_TEMPLATE_TOPIC_DEFAULT" val="0"/>
  <p:tag name="KSO_WM_SLIDE_SUBTYPE" val="pureTxt"/>
</p:tagLst>
</file>

<file path=ppt/tags/tag70.xml><?xml version="1.0" encoding="utf-8"?>
<p:tagLst xmlns:p="http://schemas.openxmlformats.org/presentationml/2006/main">
  <p:tag name="KSO_WM_BEAUTIFY_FLAG" val="#wm#"/>
  <p:tag name="KSO_WM_TEMPLATE_CATEGORY" val="custom"/>
  <p:tag name="KSO_WM_TEMPLATE_INDEX" val="20184545"/>
</p:tagLst>
</file>

<file path=ppt/tags/tag71.xml><?xml version="1.0" encoding="utf-8"?>
<p:tagLst xmlns:p="http://schemas.openxmlformats.org/presentationml/2006/main">
  <p:tag name="KSO_WM_BEAUTIFY_FLAG" val="#wm#"/>
  <p:tag name="KSO_WM_TEMPLATE_CATEGORY" val="custom"/>
  <p:tag name="KSO_WM_TEMPLATE_INDEX" val="20184545"/>
</p:tagLst>
</file>

<file path=ppt/tags/tag72.xml><?xml version="1.0" encoding="utf-8"?>
<p:tagLst xmlns:p="http://schemas.openxmlformats.org/presentationml/2006/main">
  <p:tag name="KSO_WM_BEAUTIFY_FLAG" val="#wm#"/>
  <p:tag name="KSO_WM_TEMPLATE_CATEGORY" val="custom"/>
  <p:tag name="KSO_WM_TEMPLATE_INDEX" val="20184545"/>
</p:tagLst>
</file>

<file path=ppt/tags/tag73.xml><?xml version="1.0" encoding="utf-8"?>
<p:tagLst xmlns:p="http://schemas.openxmlformats.org/presentationml/2006/main">
  <p:tag name="KSO_WM_BEAUTIFY_FLAG" val="#wm#"/>
  <p:tag name="KSO_WM_TEMPLATE_CATEGORY" val="custom"/>
  <p:tag name="KSO_WM_TEMPLATE_INDEX" val="20184545"/>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2_Office 主题​​">
  <a:themeElements>
    <a:clrScheme name="自定义 61">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fdkfyk5l">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7258</Words>
  <Application>WPS 演示</Application>
  <PresentationFormat>宽屏</PresentationFormat>
  <Paragraphs>553</Paragraphs>
  <Slides>67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66</vt:i4>
      </vt:variant>
      <vt:variant>
        <vt:lpstr>幻灯片标题</vt:lpstr>
      </vt:variant>
      <vt:variant>
        <vt:i4>67</vt:i4>
      </vt:variant>
    </vt:vector>
  </HeadingPairs>
  <TitlesOfParts>
    <vt:vector size="141" baseType="lpstr">
      <vt:lpstr>Arial</vt:lpstr>
      <vt:lpstr>宋体</vt:lpstr>
      <vt:lpstr>Wingdings</vt:lpstr>
      <vt:lpstr>黑体</vt:lpstr>
      <vt:lpstr>微软雅黑</vt:lpstr>
      <vt:lpstr>Arial Unicode MS</vt:lpstr>
      <vt:lpstr>Calibri</vt:lpstr>
      <vt:lpstr>2_Office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字符串选讲</vt:lpstr>
      <vt:lpstr>引言</vt:lpstr>
      <vt:lpstr>目录</vt:lpstr>
      <vt:lpstr>字符串匹配问题</vt:lpstr>
      <vt:lpstr>朴素算法的优化</vt:lpstr>
      <vt:lpstr>匹配过程</vt:lpstr>
      <vt:lpstr>字符串的boder</vt:lpstr>
      <vt:lpstr>代码实现</vt:lpstr>
      <vt:lpstr>预处理boder</vt:lpstr>
      <vt:lpstr>预处理boder</vt:lpstr>
      <vt:lpstr>时间复杂度分析</vt:lpstr>
      <vt:lpstr>kmp自动机</vt:lpstr>
      <vt:lpstr>NOI2014  动物园</vt:lpstr>
      <vt:lpstr>NOI2014  动物园</vt:lpstr>
      <vt:lpstr>BZOJ3942  Censoring</vt:lpstr>
      <vt:lpstr>BZOJ3942  Censoring</vt:lpstr>
      <vt:lpstr>Codeforces#526D  欧姆诺姆和项链</vt:lpstr>
      <vt:lpstr>Codeforces#526D  欧姆诺姆和项链</vt:lpstr>
      <vt:lpstr>练习题目</vt:lpstr>
      <vt:lpstr>字典树</vt:lpstr>
      <vt:lpstr>字典树</vt:lpstr>
      <vt:lpstr>字典树</vt:lpstr>
      <vt:lpstr>插入操作</vt:lpstr>
      <vt:lpstr>查找操作</vt:lpstr>
      <vt:lpstr>0/1 Trie树</vt:lpstr>
      <vt:lpstr>用0/1Trie写平衡树</vt:lpstr>
      <vt:lpstr>用0/1Trie写平衡树</vt:lpstr>
      <vt:lpstr>用0/1Trie写平衡树</vt:lpstr>
      <vt:lpstr>用0/1Trie写平衡树</vt:lpstr>
      <vt:lpstr>CSU1216  异或最大值</vt:lpstr>
      <vt:lpstr>CSU1216  异或最大值</vt:lpstr>
      <vt:lpstr>BZOJ3261  最大异或和</vt:lpstr>
      <vt:lpstr>BZOJ3261  最大异或和</vt:lpstr>
      <vt:lpstr>练习题目</vt:lpstr>
      <vt:lpstr>AC自动机</vt:lpstr>
      <vt:lpstr>朴素算法</vt:lpstr>
      <vt:lpstr>AC自动机</vt:lpstr>
      <vt:lpstr>代码实现</vt:lpstr>
      <vt:lpstr>AC自动机</vt:lpstr>
      <vt:lpstr>Trie图</vt:lpstr>
      <vt:lpstr>代码实现</vt:lpstr>
      <vt:lpstr>Fail树</vt:lpstr>
      <vt:lpstr>最初的问题</vt:lpstr>
      <vt:lpstr>BZOJ2434  阿狸的打字机</vt:lpstr>
      <vt:lpstr>BZOJ2434  阿狸的打字机</vt:lpstr>
      <vt:lpstr>BZOJ2434  阿狸的打字机</vt:lpstr>
      <vt:lpstr>Codeforces#163E  E-Government</vt:lpstr>
      <vt:lpstr>Codeforces#163E  E-Government</vt:lpstr>
      <vt:lpstr>湖师大附中集训  String</vt:lpstr>
      <vt:lpstr>湖师大附中集训  String</vt:lpstr>
      <vt:lpstr>湖师大附中集训  String</vt:lpstr>
      <vt:lpstr>51nod1587  半现串</vt:lpstr>
      <vt:lpstr>51nod1587  半现串</vt:lpstr>
      <vt:lpstr>BZOJ2553  禁忌</vt:lpstr>
      <vt:lpstr>BZOJ2553  禁忌</vt:lpstr>
      <vt:lpstr>BZOJ2553  禁忌</vt:lpstr>
      <vt:lpstr>练习题目</vt:lpstr>
      <vt:lpstr>最长回文串问题</vt:lpstr>
      <vt:lpstr>几种常见算法</vt:lpstr>
      <vt:lpstr>Manacher算法</vt:lpstr>
      <vt:lpstr>Manacher算法</vt:lpstr>
      <vt:lpstr>Manacher算法</vt:lpstr>
      <vt:lpstr>Manacher算法</vt:lpstr>
      <vt:lpstr>BZOJ2084  Antisymmetry</vt:lpstr>
      <vt:lpstr>BZOJ2084  Antisymmetry</vt:lpstr>
      <vt:lpstr>练习题目</vt:lpstr>
      <vt:lpstr>言射言射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chty_syq</dc:creator>
  <cp:lastModifiedBy>人不作枉少年</cp:lastModifiedBy>
  <cp:revision>148</cp:revision>
  <dcterms:created xsi:type="dcterms:W3CDTF">2018-07-02T00:49:00Z</dcterms:created>
  <dcterms:modified xsi:type="dcterms:W3CDTF">2018-07-14T02:26:03Z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