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9" r:id="rId11"/>
    <p:sldId id="265" r:id="rId12"/>
    <p:sldId id="266" r:id="rId13"/>
    <p:sldId id="268" r:id="rId14"/>
    <p:sldId id="271" r:id="rId15"/>
    <p:sldId id="272" r:id="rId16"/>
    <p:sldId id="287" r:id="rId17"/>
    <p:sldId id="289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9"/>
    <p:sldId id="284" r:id="rId30"/>
    <p:sldId id="285" r:id="rId31"/>
    <p:sldId id="304" r:id="rId32"/>
    <p:sldId id="286" r:id="rId33"/>
    <p:sldId id="28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6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" r="12552" b="5017"/>
          <a:stretch>
            <a:fillRect/>
          </a:stretch>
        </p:blipFill>
        <p:spPr>
          <a:xfrm>
            <a:off x="7215173" y="-1"/>
            <a:ext cx="4976828" cy="6858001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6" t="21381"/>
          <a:stretch>
            <a:fillRect/>
          </a:stretch>
        </p:blipFill>
        <p:spPr>
          <a:xfrm>
            <a:off x="0" y="0"/>
            <a:ext cx="2393849" cy="2482790"/>
          </a:xfrm>
          <a:prstGeom prst="rect">
            <a:avLst/>
          </a:prstGeom>
        </p:spPr>
      </p:pic>
      <p:sp>
        <p:nvSpPr>
          <p:cNvPr id="19" name="PA_椭圆 31"/>
          <p:cNvSpPr/>
          <p:nvPr>
            <p:custDataLst>
              <p:tags r:id="rId4"/>
            </p:custDataLst>
          </p:nvPr>
        </p:nvSpPr>
        <p:spPr>
          <a:xfrm>
            <a:off x="1992671" y="2607768"/>
            <a:ext cx="2212258" cy="2212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05643" y="2784415"/>
            <a:ext cx="5647757" cy="1909763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5644" y="4853556"/>
            <a:ext cx="6104956" cy="684601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bldLvl="0" animBg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8"/>
          <p:cNvSpPr/>
          <p:nvPr/>
        </p:nvSpPr>
        <p:spPr>
          <a:xfrm flipV="1">
            <a:off x="0" y="-1388"/>
            <a:ext cx="1364344" cy="1939726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 20"/>
          <p:cNvSpPr/>
          <p:nvPr/>
        </p:nvSpPr>
        <p:spPr>
          <a:xfrm flipV="1">
            <a:off x="1364343" y="-1388"/>
            <a:ext cx="1357083" cy="1461888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25"/>
          <p:cNvSpPr/>
          <p:nvPr/>
        </p:nvSpPr>
        <p:spPr>
          <a:xfrm flipV="1">
            <a:off x="4093030" y="-1388"/>
            <a:ext cx="1364339" cy="222923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27"/>
          <p:cNvSpPr/>
          <p:nvPr/>
        </p:nvSpPr>
        <p:spPr>
          <a:xfrm flipV="1">
            <a:off x="5457374" y="0"/>
            <a:ext cx="1364343" cy="1568673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29"/>
          <p:cNvSpPr/>
          <p:nvPr/>
        </p:nvSpPr>
        <p:spPr>
          <a:xfrm flipV="1">
            <a:off x="6821715" y="-1389"/>
            <a:ext cx="1364344" cy="2229231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31"/>
          <p:cNvSpPr/>
          <p:nvPr/>
        </p:nvSpPr>
        <p:spPr>
          <a:xfrm flipV="1">
            <a:off x="8186057" y="-1389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33"/>
          <p:cNvSpPr/>
          <p:nvPr/>
        </p:nvSpPr>
        <p:spPr>
          <a:xfrm flipV="1">
            <a:off x="9550401" y="-1388"/>
            <a:ext cx="1364344" cy="146188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35"/>
          <p:cNvSpPr/>
          <p:nvPr/>
        </p:nvSpPr>
        <p:spPr>
          <a:xfrm flipV="1">
            <a:off x="10914743" y="-1"/>
            <a:ext cx="1277257" cy="1932183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31"/>
          <p:cNvSpPr/>
          <p:nvPr/>
        </p:nvSpPr>
        <p:spPr>
          <a:xfrm flipV="1">
            <a:off x="2721427" y="-7541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59277"/>
            <a:ext cx="10515600" cy="1192211"/>
          </a:xfrm>
        </p:spPr>
        <p:txBody>
          <a:bodyPr anchor="t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2552701"/>
            <a:ext cx="10515600" cy="17811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9"/>
          <a:stretch>
            <a:fillRect/>
          </a:stretch>
        </p:blipFill>
        <p:spPr>
          <a:xfrm>
            <a:off x="0" y="944663"/>
            <a:ext cx="6096000" cy="49686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8600" y="2240359"/>
            <a:ext cx="7315200" cy="2377281"/>
          </a:xfrm>
        </p:spPr>
        <p:txBody>
          <a:bodyPr anchor="ctr">
            <a:normAutofit/>
          </a:bodyPr>
          <a:lstStyle>
            <a:lvl1pPr algn="r">
              <a:defRPr sz="9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0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4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8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19.bin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6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2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zh-CN" altLang="en-US" smtClean="0">
                <a:sym typeface="+mn-lt"/>
              </a:rPr>
              <a:t>树分治基础</a:t>
            </a:r>
            <a:endParaRPr lang="zh-CN" altLang="en-US" smtClean="0">
              <a:sym typeface="+mn-lt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658360" y="4853305"/>
            <a:ext cx="2546985" cy="684530"/>
          </a:xfrm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浙江大学  宋逸群</a:t>
            </a:r>
            <a:endParaRPr lang="zh-CN" altLang="en-US" sz="2000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BZOJ1468  Tree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给定一颗 </a:t>
            </a:r>
            <a:r>
              <a:rPr lang="en-US" altLang="zh-CN"/>
              <a:t>N </a:t>
            </a:r>
            <a:r>
              <a:rPr lang="zh-CN" altLang="en-US"/>
              <a:t>个点的树以及整数 </a:t>
            </a:r>
            <a:r>
              <a:rPr lang="en-US" altLang="zh-CN"/>
              <a:t>K </a:t>
            </a:r>
            <a:endParaRPr lang="en-US" altLang="zh-CN"/>
          </a:p>
          <a:p>
            <a:r>
              <a:rPr lang="zh-CN" altLang="en-US"/>
              <a:t>定义 </a:t>
            </a:r>
            <a:r>
              <a:rPr lang="en-US" altLang="zh-CN"/>
              <a:t>dis(a,b) </a:t>
            </a:r>
            <a:r>
              <a:rPr lang="zh-CN" altLang="en-US"/>
              <a:t>为 </a:t>
            </a:r>
            <a:r>
              <a:rPr lang="en-US" altLang="zh-CN"/>
              <a:t>a,b </a:t>
            </a:r>
            <a:r>
              <a:rPr lang="zh-CN" altLang="en-US"/>
              <a:t>两点间的最短路径长度</a:t>
            </a:r>
            <a:endParaRPr lang="zh-CN" altLang="en-US"/>
          </a:p>
          <a:p>
            <a:r>
              <a:rPr lang="zh-CN" altLang="en-US"/>
              <a:t>求所有满足 </a:t>
            </a:r>
            <a:r>
              <a:rPr lang="en-US" altLang="zh-CN"/>
              <a:t>dis(a,b)&lt;=K </a:t>
            </a:r>
            <a:r>
              <a:rPr lang="zh-CN" altLang="en-US"/>
              <a:t>的点对数目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数据范围：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24455" y="3626485"/>
          <a:ext cx="2314575" cy="421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117600" imgH="203200" progId="Equation.KSEE3">
                  <p:embed/>
                </p:oleObj>
              </mc:Choice>
              <mc:Fallback>
                <p:oleObj name="" r:id="rId1" imgW="11176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624455" y="3626485"/>
                        <a:ext cx="2314575" cy="421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BZOJ1468  Tree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对于每一个分治树结构，计算树中所有点的深度</a:t>
            </a:r>
            <a:endParaRPr lang="zh-CN" altLang="en-US"/>
          </a:p>
          <a:p>
            <a:r>
              <a:rPr lang="zh-CN" altLang="en-US"/>
              <a:t>然后答案用如下贪心方法计算：</a:t>
            </a:r>
            <a:endParaRPr lang="zh-CN" altLang="en-US"/>
          </a:p>
          <a:p>
            <a:r>
              <a:rPr lang="zh-CN" altLang="en-US"/>
              <a:t>将所有深度排序，指针 </a:t>
            </a:r>
            <a:r>
              <a:rPr lang="en-US" altLang="zh-CN"/>
              <a:t>L </a:t>
            </a:r>
            <a:r>
              <a:rPr lang="zh-CN" altLang="en-US"/>
              <a:t>从左边扫，</a:t>
            </a:r>
            <a:r>
              <a:rPr lang="en-US" altLang="zh-CN"/>
              <a:t>R </a:t>
            </a:r>
            <a:r>
              <a:rPr lang="zh-CN" altLang="en-US"/>
              <a:t>从右边扫</a:t>
            </a:r>
            <a:endParaRPr lang="zh-CN" altLang="en-US"/>
          </a:p>
          <a:p>
            <a:r>
              <a:rPr lang="zh-CN" altLang="en-US"/>
              <a:t>如果                                  ，</a:t>
            </a:r>
            <a:r>
              <a:rPr lang="en-US" altLang="zh-CN"/>
              <a:t>R </a:t>
            </a:r>
            <a:r>
              <a:rPr lang="zh-CN" altLang="en-US"/>
              <a:t>指针前移</a:t>
            </a:r>
            <a:endParaRPr lang="zh-CN" altLang="en-US"/>
          </a:p>
          <a:p>
            <a:r>
              <a:rPr lang="zh-CN" altLang="en-US"/>
              <a:t>否则统计答案，然后 </a:t>
            </a:r>
            <a:r>
              <a:rPr lang="en-US" altLang="zh-CN"/>
              <a:t>L </a:t>
            </a:r>
            <a:r>
              <a:rPr lang="zh-CN" altLang="en-US"/>
              <a:t>指针后移</a:t>
            </a:r>
            <a:endParaRPr lang="zh-CN" altLang="en-US"/>
          </a:p>
          <a:p>
            <a:r>
              <a:rPr lang="zh-CN" altLang="en-US"/>
              <a:t>这相当于对每一个 </a:t>
            </a:r>
            <a:r>
              <a:rPr lang="en-US" altLang="zh-CN"/>
              <a:t>L </a:t>
            </a:r>
            <a:r>
              <a:rPr lang="zh-CN" altLang="en-US"/>
              <a:t>指针统计答案，然后利用 </a:t>
            </a:r>
            <a:r>
              <a:rPr lang="en-US" altLang="zh-CN"/>
              <a:t>R </a:t>
            </a:r>
            <a:r>
              <a:rPr lang="zh-CN" altLang="en-US"/>
              <a:t>的单调性优化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不过这样的统计方案会产生一些不合法答案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71650" y="3195320"/>
          <a:ext cx="276796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1422400" imgH="203200" progId="Equation.KSEE3">
                  <p:embed/>
                </p:oleObj>
              </mc:Choice>
              <mc:Fallback>
                <p:oleObj name="" r:id="rId1" imgW="1422400" imgH="2032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71650" y="3195320"/>
                        <a:ext cx="276796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BZOJ1468  Tree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考虑两个点，若它们的 </a:t>
            </a:r>
            <a:r>
              <a:rPr lang="en-US" altLang="zh-CN"/>
              <a:t>LCA </a:t>
            </a:r>
            <a:r>
              <a:rPr lang="zh-CN" altLang="en-US"/>
              <a:t>不是根，那么它们的深度相加并不是路径长度</a:t>
            </a:r>
            <a:endParaRPr lang="zh-CN" altLang="en-US"/>
          </a:p>
          <a:p>
            <a:r>
              <a:rPr lang="zh-CN" altLang="en-US"/>
              <a:t>所以对于根的所有儿子的子树，给儿子结点深度赋值为 </a:t>
            </a:r>
            <a:r>
              <a:rPr lang="en-US" altLang="zh-CN"/>
              <a:t>1 </a:t>
            </a:r>
            <a:r>
              <a:rPr lang="zh-CN" altLang="en-US"/>
              <a:t>，然后减去以它们为根的子树的答案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由于用到了排序算法，时间复杂度为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62345" y="3491230"/>
          <a:ext cx="1398905" cy="44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723900" imgH="228600" progId="Equation.KSEE3">
                  <p:embed/>
                </p:oleObj>
              </mc:Choice>
              <mc:Fallback>
                <p:oleObj name="" r:id="rId1" imgW="7239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062345" y="3491230"/>
                        <a:ext cx="1398905" cy="442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BZOJ2152  聪聪可可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给定一棵 </a:t>
            </a:r>
            <a:r>
              <a:rPr lang="en-US" altLang="zh-CN"/>
              <a:t>n </a:t>
            </a:r>
            <a:r>
              <a:rPr lang="zh-CN" altLang="en-US"/>
              <a:t>个点的树，每条边上有一个数字</a:t>
            </a:r>
            <a:endParaRPr lang="zh-CN" altLang="en-US"/>
          </a:p>
          <a:p>
            <a:r>
              <a:rPr lang="zh-CN" altLang="en-US"/>
              <a:t>接下来由聪聪和可可分别随机选一个点</a:t>
            </a:r>
            <a:endParaRPr lang="zh-CN" altLang="en-US"/>
          </a:p>
          <a:p>
            <a:r>
              <a:rPr lang="zh-CN" altLang="en-US"/>
              <a:t>如果两个点之间所有边上数的和加起来恰好是 3 的倍数，则判聪聪赢，否则可可赢</a:t>
            </a:r>
            <a:endParaRPr lang="zh-CN" altLang="en-US"/>
          </a:p>
          <a:p>
            <a:r>
              <a:rPr lang="zh-CN" altLang="en-US"/>
              <a:t>求聪聪获胜的概率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数据范围：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67305" y="4435475"/>
          <a:ext cx="1333500" cy="358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660400" imgH="177165" progId="Equation.KSEE3">
                  <p:embed/>
                </p:oleObj>
              </mc:Choice>
              <mc:Fallback>
                <p:oleObj name="" r:id="rId1" imgW="660400" imgH="177165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67305" y="4435475"/>
                        <a:ext cx="1333500" cy="358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BZOJ2152  聪聪可可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计算完深度后对 </a:t>
            </a:r>
            <a:r>
              <a:rPr lang="en-US" altLang="zh-CN"/>
              <a:t>3 </a:t>
            </a:r>
            <a:r>
              <a:rPr lang="zh-CN" altLang="en-US"/>
              <a:t>取模，放入桶中</a:t>
            </a:r>
            <a:endParaRPr lang="zh-CN" altLang="en-US"/>
          </a:p>
          <a:p>
            <a:r>
              <a:rPr lang="zh-CN" altLang="en-US"/>
              <a:t>用            分别记录模为0、1、2的深度个数</a:t>
            </a:r>
            <a:endParaRPr lang="zh-CN" altLang="en-US"/>
          </a:p>
          <a:p>
            <a:r>
              <a:rPr lang="zh-CN" altLang="en-US"/>
              <a:t>那么答案就是</a:t>
            </a:r>
            <a:endParaRPr lang="zh-CN" altLang="en-US"/>
          </a:p>
          <a:p>
            <a:r>
              <a:rPr lang="zh-CN" altLang="en-US"/>
              <a:t>和上题一样，需要减去不合法的答案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92885" y="2281555"/>
          <a:ext cx="1012190" cy="41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495300" imgH="203200" progId="Equation.KSEE3">
                  <p:embed/>
                </p:oleObj>
              </mc:Choice>
              <mc:Fallback>
                <p:oleObj name="" r:id="rId1" imgW="495300" imgH="203200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92885" y="2281555"/>
                        <a:ext cx="1012190" cy="41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30220" y="2727960"/>
          <a:ext cx="28035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3" imgW="1435100" imgH="203200" progId="Equation.KSEE3">
                  <p:embed/>
                </p:oleObj>
              </mc:Choice>
              <mc:Fallback>
                <p:oleObj name="" r:id="rId3" imgW="1435100" imgH="203200" progId="Equation.KSEE3">
                  <p:embed/>
                  <p:pic>
                    <p:nvPicPr>
                      <p:cNvPr id="0" name="图片 7169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030220" y="2727960"/>
                        <a:ext cx="280352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Codeforces#715C   Digit Tree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给定一个有 N 个点的树，树上每一条边有一个 </a:t>
            </a:r>
            <a:r>
              <a:rPr lang="en-US" altLang="zh-CN"/>
              <a:t>1~9 </a:t>
            </a:r>
            <a:r>
              <a:rPr lang="zh-CN" altLang="en-US"/>
              <a:t>的边权</a:t>
            </a:r>
            <a:endParaRPr lang="zh-CN" altLang="en-US"/>
          </a:p>
          <a:p>
            <a:r>
              <a:rPr lang="zh-CN" altLang="en-US"/>
              <a:t>问其中有多少条路径满足他们的边权连成的数对 M 取余为 0</a:t>
            </a:r>
            <a:endParaRPr lang="zh-CN" altLang="en-US"/>
          </a:p>
          <a:p>
            <a:r>
              <a:rPr lang="zh-CN" altLang="en-US"/>
              <a:t>数据保证其中 gcd(M,10)=1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数据范围：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76830" y="3615055"/>
          <a:ext cx="2309495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" r:id="rId1" imgW="1104900" imgH="203200" progId="Equation.KSEE3">
                  <p:embed/>
                </p:oleObj>
              </mc:Choice>
              <mc:Fallback>
                <p:oleObj name="" r:id="rId1" imgW="1104900" imgH="203200" progId="Equation.KSEE3">
                  <p:embed/>
                  <p:pic>
                    <p:nvPicPr>
                      <p:cNvPr id="0" name="图片 14336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76830" y="3615055"/>
                        <a:ext cx="2309495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Codeforces#715C   Digit Tree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对于每一个分治树结构，考虑如何统计答案</a:t>
            </a:r>
            <a:endParaRPr lang="zh-CN" altLang="en-US"/>
          </a:p>
          <a:p>
            <a:r>
              <a:rPr lang="zh-CN" altLang="en-US"/>
              <a:t>对于路径                        ，我们可以两遍</a:t>
            </a:r>
            <a:r>
              <a:rPr lang="en-US" altLang="zh-CN"/>
              <a:t>DFS</a:t>
            </a:r>
            <a:r>
              <a:rPr lang="zh-CN" altLang="en-US"/>
              <a:t>处理出                    分别表示 x 到 root、root 到 y 连成的数对</a:t>
            </a:r>
            <a:r>
              <a:rPr lang="en-US" altLang="zh-CN"/>
              <a:t>M </a:t>
            </a:r>
            <a:r>
              <a:rPr lang="zh-CN" altLang="en-US"/>
              <a:t>取模的结果</a:t>
            </a:r>
            <a:endParaRPr lang="zh-CN" altLang="en-US"/>
          </a:p>
          <a:p>
            <a:r>
              <a:rPr lang="zh-CN" altLang="en-US"/>
              <a:t>那么在合并时，如果路径合法，则应满足以下条件：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用桶统计答案就行了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0460" y="2322830"/>
          <a:ext cx="189039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" r:id="rId1" imgW="901700" imgH="177165" progId="Equation.KSEE3">
                  <p:embed/>
                </p:oleObj>
              </mc:Choice>
              <mc:Fallback>
                <p:oleObj name="" r:id="rId1" imgW="901700" imgH="177165" progId="Equation.KSEE3">
                  <p:embed/>
                  <p:pic>
                    <p:nvPicPr>
                      <p:cNvPr id="0" name="图片 15360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410460" y="2322830"/>
                        <a:ext cx="1890395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41730" y="3567430"/>
          <a:ext cx="5140960" cy="105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" r:id="rId3" imgW="2349500" imgH="482600" progId="Equation.KSEE3">
                  <p:embed/>
                </p:oleObj>
              </mc:Choice>
              <mc:Fallback>
                <p:oleObj name="" r:id="rId3" imgW="2349500" imgH="482600" progId="Equation.KSEE3">
                  <p:embed/>
                  <p:pic>
                    <p:nvPicPr>
                      <p:cNvPr id="0" name="图片 15361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41730" y="3567430"/>
                        <a:ext cx="5140960" cy="1056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57515" y="2282190"/>
          <a:ext cx="1673225" cy="41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" r:id="rId5" imgW="825500" imgH="203200" progId="Equation.KSEE3">
                  <p:embed/>
                </p:oleObj>
              </mc:Choice>
              <mc:Fallback>
                <p:oleObj name="" r:id="rId5" imgW="825500" imgH="203200" progId="Equation.KSEE3">
                  <p:embed/>
                  <p:pic>
                    <p:nvPicPr>
                      <p:cNvPr id="0" name="图片 15362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057515" y="2282190"/>
                        <a:ext cx="1673225" cy="41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JZYZ</a:t>
            </a:r>
            <a:r>
              <a:rPr lang="zh-CN" altLang="en-US"/>
              <a:t>互测  路径规划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给定一棵 n 个点的无根树，树上的边有一个权值</a:t>
            </a:r>
            <a:endParaRPr lang="zh-CN" altLang="en-US"/>
          </a:p>
          <a:p>
            <a:r>
              <a:rPr lang="zh-CN" altLang="en-US"/>
              <a:t>要求找出一条路径使得该路径上边权的最小值乘边权和最大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数据范围：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29535" y="3143250"/>
          <a:ext cx="1322070" cy="41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647700" imgH="203200" progId="Equation.KSEE3">
                  <p:embed/>
                </p:oleObj>
              </mc:Choice>
              <mc:Fallback>
                <p:oleObj name="" r:id="rId1" imgW="647700" imgH="2032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629535" y="3143250"/>
                        <a:ext cx="1322070" cy="41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JZYZ</a:t>
            </a:r>
            <a:r>
              <a:rPr lang="zh-CN" altLang="en-US">
                <a:sym typeface="+mn-ea"/>
              </a:rPr>
              <a:t>互测  路径规划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在分治树结构中，我们维护每条从根出发路径的 </a:t>
            </a:r>
            <a:r>
              <a:rPr lang="en-US" altLang="zh-CN"/>
              <a:t>3 </a:t>
            </a:r>
            <a:r>
              <a:rPr lang="zh-CN" altLang="en-US"/>
              <a:t>个信息：</a:t>
            </a:r>
            <a:endParaRPr lang="zh-CN" altLang="en-US"/>
          </a:p>
          <a:p>
            <a:r>
              <a:rPr lang="zh-CN" altLang="en-US"/>
              <a:t>路径最小值、路径权值和、属于哪个根的儿子的子树</a:t>
            </a:r>
            <a:endParaRPr lang="zh-CN" altLang="en-US"/>
          </a:p>
          <a:p>
            <a:r>
              <a:rPr lang="zh-CN" altLang="en-US"/>
              <a:t>我们把这些路径按照路径最小值排序，从大到小扫一遍更新答案</a:t>
            </a:r>
            <a:endParaRPr lang="zh-CN" altLang="en-US"/>
          </a:p>
          <a:p>
            <a:r>
              <a:rPr lang="zh-CN" altLang="en-US"/>
              <a:t>更新答案时，维护当前扫过的的从根出发的权值和最大和次大的路径</a:t>
            </a:r>
            <a:endParaRPr lang="zh-CN" altLang="en-US"/>
          </a:p>
          <a:p>
            <a:r>
              <a:rPr lang="zh-CN" altLang="en-US"/>
              <a:t>若当前路径和最大路径不属于同一子树，用最大路径更新答案</a:t>
            </a:r>
            <a:endParaRPr lang="zh-CN" altLang="en-US"/>
          </a:p>
          <a:p>
            <a:r>
              <a:rPr lang="zh-CN" altLang="en-US"/>
              <a:t>否则用次大路径更新答案</a:t>
            </a:r>
            <a:endParaRPr lang="zh-CN" altLang="en-US"/>
          </a:p>
          <a:p>
            <a:r>
              <a:rPr lang="zh-CN" altLang="en-US"/>
              <a:t>时间复杂度                 ，由于排序上界很难达到，所以是可以通过的</a:t>
            </a:r>
            <a:endParaRPr lang="zh-CN" altLang="en-US"/>
          </a:p>
          <a:p>
            <a:r>
              <a:rPr lang="zh-CN" altLang="en-US"/>
              <a:t>然而此题还有更妙的做法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3830" y="4551045"/>
          <a:ext cx="1429385" cy="45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1" imgW="723900" imgH="228600" progId="Equation.KSEE3">
                  <p:embed/>
                </p:oleObj>
              </mc:Choice>
              <mc:Fallback>
                <p:oleObj name="" r:id="rId1" imgW="723900" imgH="228600" progId="Equation.KSEE3">
                  <p:embed/>
                  <p:pic>
                    <p:nvPicPr>
                      <p:cNvPr id="0" name="图片 9216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703830" y="4551045"/>
                        <a:ext cx="1429385" cy="45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JZYZ</a:t>
            </a:r>
            <a:r>
              <a:rPr lang="zh-CN" altLang="en-US">
                <a:sym typeface="+mn-ea"/>
              </a:rPr>
              <a:t>互测  路径规划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考虑这样一个问题：如果将两个连通块通过连一条边合并，那么新的直径的端点一定在原来的 4 个端点之中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所以我们把边权从大到小排序，每加入一条边，合并两个连通块，计算出新的直径，然后更新答案就行了    </a:t>
            </a:r>
            <a:endParaRPr lang="zh-CN" altLang="en-US"/>
          </a:p>
          <a:p>
            <a:r>
              <a:rPr lang="zh-CN" altLang="en-US"/>
              <a:t>合并过程可用并查集实现</a:t>
            </a:r>
            <a:endParaRPr lang="zh-CN" altLang="en-US"/>
          </a:p>
          <a:p>
            <a:r>
              <a:rPr lang="zh-CN" altLang="en-US"/>
              <a:t>时间复杂度：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72105" y="3872865"/>
          <a:ext cx="1261110" cy="38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" r:id="rId1" imgW="660400" imgH="203200" progId="Equation.KSEE3">
                  <p:embed/>
                </p:oleObj>
              </mc:Choice>
              <mc:Fallback>
                <p:oleObj name="" r:id="rId1" imgW="660400" imgH="203200" progId="Equation.KSEE3">
                  <p:embed/>
                  <p:pic>
                    <p:nvPicPr>
                      <p:cNvPr id="0" name="图片 10240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872105" y="3872865"/>
                        <a:ext cx="1261110" cy="387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基于点的分治</a:t>
            </a:r>
            <a:endParaRPr lang="zh-CN"/>
          </a:p>
          <a:p>
            <a:r>
              <a:rPr lang="zh-CN"/>
              <a:t>基于边的分治</a:t>
            </a:r>
            <a:endParaRPr lang="zh-CN" altLang="en-US"/>
          </a:p>
          <a:p>
            <a:r>
              <a:rPr lang="zh-CN" altLang="en-US"/>
              <a:t>基于链的分治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基于边的分治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在树中选取一条边，将原树分成两棵不相交的树，递归处理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也就是说，每次删除一条边，然后处理剩下的两棵子树</a:t>
            </a:r>
            <a:endParaRPr lang="zh-CN" altLang="en-US"/>
          </a:p>
          <a:p>
            <a:r>
              <a:rPr lang="zh-CN" altLang="en-US"/>
              <a:t>如何选边比较优秀？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7515" y="2401570"/>
            <a:ext cx="2717800" cy="1930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基于边的分治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我们选取的边要满足所分离出来的两棵子树的结点个数尽量平均</a:t>
            </a:r>
            <a:endParaRPr lang="zh-CN" altLang="en-US"/>
          </a:p>
          <a:p>
            <a:r>
              <a:rPr lang="zh-CN" altLang="en-US"/>
              <a:t>这条边称为</a:t>
            </a:r>
            <a:r>
              <a:rPr lang="zh-CN" altLang="en-US">
                <a:solidFill>
                  <a:srgbClr val="FFC000"/>
                </a:solidFill>
              </a:rPr>
              <a:t>中心边</a:t>
            </a:r>
            <a:endParaRPr lang="zh-CN" altLang="en-US">
              <a:solidFill>
                <a:srgbClr val="FFC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）先确定一个根，把无根树变成有根树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r>
              <a:rPr lang="en-US" altLang="zh-CN">
                <a:solidFill>
                  <a:schemeClr val="bg1"/>
                </a:solidFill>
              </a:rPr>
              <a:t>DFS</a:t>
            </a:r>
            <a:r>
              <a:rPr lang="zh-CN" altLang="en-US">
                <a:solidFill>
                  <a:schemeClr val="bg1"/>
                </a:solidFill>
              </a:rPr>
              <a:t>一遍确定每个结点的子树大小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）枚举每一条边，更新答案，边要满足两端点子树大小只差尽量小，只需要根据父子关系，用结点总数减一下就好了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时间复杂度分析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定理：如果一棵树中每个点的度均不大于     ，那么存在一条边使得分出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两棵子树的结点个数在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证明：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42735" y="1807845"/>
          <a:ext cx="3587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" r:id="rId1" imgW="165100" imgH="165100" progId="Equation.KSEE3">
                  <p:embed/>
                </p:oleObj>
              </mc:Choice>
              <mc:Fallback>
                <p:oleObj name="" r:id="rId1" imgW="165100" imgH="165100" progId="Equation.KSEE3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642735" y="1807845"/>
                        <a:ext cx="358775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61765" y="2128520"/>
          <a:ext cx="1531620" cy="69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862965" imgH="393700" progId="Equation.KSEE3">
                  <p:embed/>
                </p:oleObj>
              </mc:Choice>
              <mc:Fallback>
                <p:oleObj name="" r:id="rId3" imgW="862965" imgH="393700" progId="Equation.KSEE3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961765" y="2128520"/>
                        <a:ext cx="1531620" cy="699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4070" y="3184525"/>
          <a:ext cx="7131050" cy="2863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" r:id="rId5" imgW="3606165" imgH="1447800" progId="Equation.KSEE3">
                  <p:embed/>
                </p:oleObj>
              </mc:Choice>
              <mc:Fallback>
                <p:oleObj name="" r:id="rId5" imgW="3606165" imgH="1447800" progId="Equation.KSEE3">
                  <p:embed/>
                  <p:pic>
                    <p:nvPicPr>
                      <p:cNvPr id="0" name="图片 11265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084070" y="3184525"/>
                        <a:ext cx="7131050" cy="2863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时间复杂度分析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由上述定理可知，当 </a:t>
            </a:r>
            <a:r>
              <a:rPr lang="en-US" altLang="zh-CN"/>
              <a:t>D </a:t>
            </a:r>
            <a:r>
              <a:rPr lang="zh-CN" altLang="en-US"/>
              <a:t>是常数时边分治的递归深度是</a:t>
            </a:r>
            <a:endParaRPr lang="zh-CN" altLang="en-US"/>
          </a:p>
          <a:p>
            <a:r>
              <a:rPr lang="zh-CN" altLang="en-US"/>
              <a:t>然而遇到菊花图就跪了</a:t>
            </a:r>
            <a:endParaRPr lang="zh-CN" altLang="en-US"/>
          </a:p>
          <a:p>
            <a:r>
              <a:rPr lang="zh-CN" altLang="en-US"/>
              <a:t>我们考虑优化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84845" y="1861185"/>
          <a:ext cx="1047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" r:id="rId1" imgW="558800" imgH="203200" progId="Equation.KSEE3">
                  <p:embed/>
                </p:oleObj>
              </mc:Choice>
              <mc:Fallback>
                <p:oleObj name="" r:id="rId1" imgW="558800" imgH="203200" progId="Equation.KSEE3">
                  <p:embed/>
                  <p:pic>
                    <p:nvPicPr>
                      <p:cNvPr id="0" name="图片 1228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284845" y="1861185"/>
                        <a:ext cx="10477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边分治的优化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注意到算法的复杂度分析的决定性因素是每个点的度数</a:t>
            </a:r>
            <a:endParaRPr lang="zh-CN" altLang="en-US"/>
          </a:p>
          <a:p>
            <a:r>
              <a:rPr lang="zh-CN" altLang="en-US"/>
              <a:t>我们猜想是否可以通过等价的转换，使原图转化成一个每个点的度数是常数级别的新图呢？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5070" y="2985770"/>
            <a:ext cx="3880485" cy="31915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边分治的优化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可以看到通过巧妙的对每个结点到其儿子的路径中加入了白色结点，结点度数的最大值减小了</a:t>
            </a:r>
            <a:endParaRPr lang="zh-CN" altLang="en-US"/>
          </a:p>
          <a:p>
            <a:r>
              <a:rPr lang="zh-CN" altLang="en-US"/>
              <a:t>而且这种方法是可以推广的</a:t>
            </a:r>
            <a:endParaRPr lang="zh-CN" altLang="en-US"/>
          </a:p>
          <a:p>
            <a:r>
              <a:rPr lang="zh-CN" altLang="en-US"/>
              <a:t>白色结点代表的是不影响结果的中间结点</a:t>
            </a:r>
            <a:endParaRPr lang="zh-CN" altLang="en-US"/>
          </a:p>
          <a:p>
            <a:r>
              <a:rPr lang="zh-CN" altLang="en-US"/>
              <a:t>我们可以用这个方法来解决一般的问题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点分治和边分治的思想是一样的</a:t>
            </a:r>
            <a:endParaRPr lang="zh-CN" altLang="en-US"/>
          </a:p>
          <a:p>
            <a:r>
              <a:rPr lang="zh-CN" altLang="en-US"/>
              <a:t>边分治只用考虑两棵子树，思维难度较低，但代码较为复杂</a:t>
            </a:r>
            <a:endParaRPr lang="zh-CN" altLang="en-US"/>
          </a:p>
          <a:p>
            <a:r>
              <a:rPr lang="zh-CN" altLang="en-US"/>
              <a:t>点分治需要考虑多个子树，思维难度较高，但代码较为简单</a:t>
            </a:r>
            <a:endParaRPr lang="zh-CN" altLang="en-US"/>
          </a:p>
          <a:p>
            <a:r>
              <a:rPr lang="zh-CN" altLang="en-US"/>
              <a:t>大部分选手都选择了点分治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基于链的分治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大家都很熟悉树链剖分那一套理论</a:t>
            </a:r>
            <a:endParaRPr lang="zh-CN" altLang="en-US"/>
          </a:p>
          <a:p>
            <a:r>
              <a:rPr lang="zh-CN" altLang="en-US"/>
              <a:t>我们首先画出一棵树及其剖分，我们似乎看不出有什么特殊</a:t>
            </a:r>
            <a:endParaRPr lang="zh-CN" altLang="en-US"/>
          </a:p>
          <a:p>
            <a:r>
              <a:rPr lang="zh-CN" altLang="en-US"/>
              <a:t>我们不妨把它的样子稍加改变，按照点到根结点路径上的轻边个数分层摆放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3035" y="3340100"/>
            <a:ext cx="6485890" cy="28371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基于链的分治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这相当于每次删除一条链，然后处理剩下的部分</a:t>
            </a:r>
            <a:endParaRPr lang="zh-CN" altLang="en-US"/>
          </a:p>
          <a:p>
            <a:r>
              <a:rPr lang="zh-CN" altLang="en-US"/>
              <a:t>所以树链剖分算法可以看成基于链的分治</a:t>
            </a:r>
            <a:endParaRPr lang="zh-CN" altLang="en-US"/>
          </a:p>
          <a:p>
            <a:r>
              <a:rPr lang="zh-CN" altLang="en-US"/>
              <a:t>而且这种分治还有一个特点：</a:t>
            </a:r>
            <a:endParaRPr lang="zh-CN" altLang="en-US"/>
          </a:p>
          <a:p>
            <a:r>
              <a:rPr lang="zh-CN" altLang="en-US"/>
              <a:t>每次被删除结点的儿子必将作为下一次删除的链的头结点</a:t>
            </a:r>
            <a:endParaRPr lang="zh-CN" altLang="en-US"/>
          </a:p>
          <a:p>
            <a:r>
              <a:rPr lang="zh-CN" altLang="en-US"/>
              <a:t>这样，就给我们的维护带来了方便</a:t>
            </a:r>
            <a:endParaRPr lang="zh-CN" altLang="en-US"/>
          </a:p>
          <a:p>
            <a:r>
              <a:rPr lang="zh-CN" altLang="en-US"/>
              <a:t>每个点到根结点路径上的轻边个数是              的，这样算法的复杂度便有了保证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15990" y="4131945"/>
          <a:ext cx="122682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" r:id="rId1" imgW="660400" imgH="203200" progId="Equation.KSEE3">
                  <p:embed/>
                </p:oleObj>
              </mc:Choice>
              <mc:Fallback>
                <p:oleObj name="" r:id="rId1" imgW="660400" imgH="203200" progId="Equation.KSEE3">
                  <p:embed/>
                  <p:pic>
                    <p:nvPicPr>
                      <p:cNvPr id="0" name="图片 1331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015990" y="4131945"/>
                        <a:ext cx="122682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动态树分治</a:t>
            </a:r>
            <a:endParaRPr lang="zh-CN" altLang="en-US"/>
          </a:p>
        </p:txBody>
      </p:sp>
      <p:pic>
        <p:nvPicPr>
          <p:cNvPr id="4" name="图片 3" descr="692859AD6F7B9A42870C07F4D4091ED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875" y="1753870"/>
            <a:ext cx="3636645" cy="38125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树分治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由于树具有一般的图没有的特点，所以在竞赛中的应用更广</a:t>
            </a:r>
            <a:endParaRPr lang="zh-CN" altLang="en-US"/>
          </a:p>
          <a:p>
            <a:r>
              <a:rPr lang="zh-CN" altLang="en-US"/>
              <a:t>分治是指将一个问题分割成一些规模较小的相互独立的子问题，分而治之</a:t>
            </a:r>
            <a:endParaRPr lang="zh-CN" altLang="en-US"/>
          </a:p>
          <a:p>
            <a:r>
              <a:rPr lang="zh-CN" altLang="en-US"/>
              <a:t>分治算法常见于序列问题中，以其优秀的复杂度著称</a:t>
            </a:r>
            <a:endParaRPr lang="zh-CN" altLang="en-US"/>
          </a:p>
          <a:p>
            <a:r>
              <a:rPr lang="zh-CN" altLang="en-US"/>
              <a:t>我们尝试把分治算法应用于树结构</a:t>
            </a:r>
            <a:endParaRPr lang="zh-CN" altLang="en-US"/>
          </a:p>
          <a:p>
            <a:r>
              <a:rPr lang="zh-CN" altLang="en-US"/>
              <a:t>这样的算法称为树分治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练习题目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92D050"/>
                </a:solidFill>
              </a:rPr>
              <a:t>【</a:t>
            </a:r>
            <a:r>
              <a:rPr lang="en-US" altLang="zh-CN">
                <a:solidFill>
                  <a:srgbClr val="92D050"/>
                </a:solidFill>
              </a:rPr>
              <a:t>BZOJ</a:t>
            </a:r>
            <a:r>
              <a:rPr lang="zh-CN" altLang="en-US">
                <a:solidFill>
                  <a:srgbClr val="92D050"/>
                </a:solidFill>
              </a:rPr>
              <a:t>2599】Race（注意数组的清空问题）</a:t>
            </a:r>
            <a:endParaRPr lang="zh-CN" altLang="en-US"/>
          </a:p>
          <a:p>
            <a:r>
              <a:rPr lang="zh-CN" altLang="en-US">
                <a:solidFill>
                  <a:srgbClr val="00B0F0"/>
                </a:solidFill>
              </a:rPr>
              <a:t>【</a:t>
            </a:r>
            <a:r>
              <a:rPr lang="en-US" altLang="zh-CN">
                <a:solidFill>
                  <a:srgbClr val="00B0F0"/>
                </a:solidFill>
              </a:rPr>
              <a:t>BZOJ</a:t>
            </a:r>
            <a:r>
              <a:rPr lang="zh-CN" altLang="en-US">
                <a:solidFill>
                  <a:srgbClr val="00B0F0"/>
                </a:solidFill>
              </a:rPr>
              <a:t>3697】采药人的路径（点分治</a:t>
            </a:r>
            <a:r>
              <a:rPr lang="en-US" altLang="zh-CN">
                <a:solidFill>
                  <a:srgbClr val="00B0F0"/>
                </a:solidFill>
              </a:rPr>
              <a:t>+dp</a:t>
            </a:r>
            <a:r>
              <a:rPr lang="zh-CN" altLang="en-US">
                <a:solidFill>
                  <a:srgbClr val="00B0F0"/>
                </a:solidFill>
              </a:rPr>
              <a:t>）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【BZOJ1758】重建计划（点分治</a:t>
            </a:r>
            <a:r>
              <a:rPr lang="en-US" altLang="zh-CN">
                <a:solidFill>
                  <a:srgbClr val="00B0F0"/>
                </a:solidFill>
              </a:rPr>
              <a:t>+</a:t>
            </a:r>
            <a:r>
              <a:rPr lang="zh-CN" altLang="en-US">
                <a:solidFill>
                  <a:srgbClr val="00B0F0"/>
                </a:solidFill>
              </a:rPr>
              <a:t>分数规划）</a:t>
            </a:r>
            <a:endParaRPr lang="zh-CN" altLang="en-US"/>
          </a:p>
          <a:p>
            <a:r>
              <a:rPr lang="zh-CN" altLang="en-US">
                <a:solidFill>
                  <a:srgbClr val="DD63D6"/>
                </a:solidFill>
              </a:rPr>
              <a:t>【</a:t>
            </a:r>
            <a:r>
              <a:rPr lang="en-US" altLang="zh-CN">
                <a:solidFill>
                  <a:srgbClr val="DD63D6"/>
                </a:solidFill>
              </a:rPr>
              <a:t>SPOJ</a:t>
            </a:r>
            <a:r>
              <a:rPr lang="zh-CN" altLang="en-US">
                <a:solidFill>
                  <a:srgbClr val="DD63D6"/>
                </a:solidFill>
              </a:rPr>
              <a:t>1825】Free tour II（边分治）</a:t>
            </a:r>
            <a:endParaRPr lang="zh-CN" altLang="en-US">
              <a:solidFill>
                <a:srgbClr val="DD63D6"/>
              </a:solidFill>
            </a:endParaRPr>
          </a:p>
          <a:p>
            <a:r>
              <a:rPr lang="zh-CN" altLang="en-US">
                <a:solidFill>
                  <a:srgbClr val="DD63D6"/>
                </a:solidFill>
              </a:rPr>
              <a:t>【</a:t>
            </a:r>
            <a:r>
              <a:rPr lang="en-US" altLang="zh-CN">
                <a:solidFill>
                  <a:srgbClr val="DD63D6"/>
                </a:solidFill>
              </a:rPr>
              <a:t>SPOJ2666</a:t>
            </a:r>
            <a:r>
              <a:rPr lang="zh-CN" altLang="en-US">
                <a:solidFill>
                  <a:srgbClr val="DD63D6"/>
                </a:solidFill>
              </a:rPr>
              <a:t>】Query On a Tree Ⅳ（链分治）</a:t>
            </a:r>
            <a:endParaRPr lang="zh-CN" altLang="en-US">
              <a:solidFill>
                <a:srgbClr val="DD63D6"/>
              </a:solidFill>
            </a:endParaRPr>
          </a:p>
          <a:p>
            <a:r>
              <a:rPr lang="zh-CN" altLang="en-US">
                <a:solidFill>
                  <a:srgbClr val="FFC000"/>
                </a:solidFill>
              </a:rPr>
              <a:t>【BZOJ3451】Normal（点分治</a:t>
            </a:r>
            <a:r>
              <a:rPr lang="en-US" altLang="zh-CN">
                <a:solidFill>
                  <a:srgbClr val="FFC000"/>
                </a:solidFill>
              </a:rPr>
              <a:t>+FFT</a:t>
            </a:r>
            <a:r>
              <a:rPr lang="zh-CN" altLang="en-US">
                <a:solidFill>
                  <a:srgbClr val="FFC000"/>
                </a:solidFill>
              </a:rPr>
              <a:t>）</a:t>
            </a:r>
            <a:endParaRPr lang="zh-CN" altLang="en-US"/>
          </a:p>
          <a:p>
            <a:r>
              <a:rPr lang="zh-CN" altLang="en-US">
                <a:solidFill>
                  <a:srgbClr val="FFC000"/>
                </a:solidFill>
                <a:sym typeface="+mn-ea"/>
              </a:rPr>
              <a:t>【NOI2014】购票（斜率优化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+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树上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CDQ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分治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+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维护凸包）</a:t>
            </a:r>
            <a:endParaRPr lang="zh-CN" altLang="en-US">
              <a:solidFill>
                <a:srgbClr val="FFC000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言射言射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基于点的分治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首先选取一个点将无根树转为有根树，再递归处理每一颗以根结点的儿子为根的子树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也就是说，每次删去一个点，然后处理剩下的树</a:t>
            </a:r>
            <a:endParaRPr lang="zh-CN" altLang="en-US"/>
          </a:p>
          <a:p>
            <a:r>
              <a:rPr lang="zh-CN" altLang="en-US"/>
              <a:t>如何选点比较优秀呢？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NBJ~SU@6[$(D~F_BM[VDO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5980" y="2467610"/>
            <a:ext cx="2400935" cy="1709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树的重心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我们选取一个点，要求将其删去后，结点最多的树的结点个数最小，这个点被称为</a:t>
            </a:r>
            <a:r>
              <a:rPr lang="zh-CN" altLang="en-US">
                <a:solidFill>
                  <a:srgbClr val="FFC000"/>
                </a:solidFill>
              </a:rPr>
              <a:t>树的重心</a:t>
            </a:r>
            <a:endParaRPr lang="zh-CN" altLang="en-US"/>
          </a:p>
          <a:p>
            <a:r>
              <a:rPr lang="zh-CN" altLang="en-US"/>
              <a:t>求重心可以动态规划        实现</a:t>
            </a:r>
            <a:endParaRPr lang="zh-CN" altLang="en-US"/>
          </a:p>
          <a:p>
            <a:r>
              <a:rPr lang="zh-CN" altLang="en-US"/>
              <a:t>（1）</a:t>
            </a:r>
            <a:r>
              <a:rPr lang="en-US" altLang="zh-CN"/>
              <a:t>DFS </a:t>
            </a:r>
            <a:r>
              <a:rPr lang="zh-CN" altLang="en-US"/>
              <a:t>一次，算出以每个点为根的子树大小</a:t>
            </a:r>
            <a:endParaRPr lang="zh-CN" altLang="en-US"/>
          </a:p>
          <a:p>
            <a:r>
              <a:rPr lang="zh-CN" altLang="en-US"/>
              <a:t>（2）记录以每个结点为根的最大子树的大小</a:t>
            </a:r>
            <a:endParaRPr lang="zh-CN" altLang="en-US"/>
          </a:p>
          <a:p>
            <a:r>
              <a:rPr lang="zh-CN" altLang="en-US"/>
              <a:t>（3）如果以当前结点为根的最大子树大小比当前根更优，更新当前根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03980" y="2611120"/>
          <a:ext cx="673100" cy="39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42900" imgH="203200" progId="Equation.KSEE3">
                  <p:embed/>
                </p:oleObj>
              </mc:Choice>
              <mc:Fallback>
                <p:oleObj name="" r:id="rId1" imgW="342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903980" y="2611120"/>
                        <a:ext cx="673100" cy="399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树的重心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代码实现：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2409190"/>
            <a:ext cx="10009505" cy="3017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时间复杂度分析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对于树的分治算法来说，递归的深度往往决定着算法效率的高低</a:t>
            </a:r>
            <a:endParaRPr lang="zh-CN" altLang="en-US"/>
          </a:p>
          <a:p>
            <a:r>
              <a:rPr lang="zh-CN" altLang="en-US"/>
              <a:t>定理：存在一个点使得分出的子树的结点个数均不大于 </a:t>
            </a:r>
            <a:r>
              <a:rPr lang="en-US" altLang="zh-CN"/>
              <a:t>N/</a:t>
            </a:r>
            <a:r>
              <a:rPr lang="zh-CN" altLang="en-US"/>
              <a:t>2</a:t>
            </a:r>
            <a:endParaRPr lang="zh-CN" altLang="en-US"/>
          </a:p>
          <a:p>
            <a:r>
              <a:rPr lang="zh-CN" altLang="en-US"/>
              <a:t>证明：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所以每次分治树的大小都会减少一半，递归深度为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6440" y="2741295"/>
          <a:ext cx="8241665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3759200" imgH="1168400" progId="Equation.KSEE3">
                  <p:embed/>
                </p:oleObj>
              </mc:Choice>
              <mc:Fallback>
                <p:oleObj name="" r:id="rId1" imgW="3759200" imgH="1168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996440" y="2741295"/>
                        <a:ext cx="8241665" cy="256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20343" y="5498465"/>
          <a:ext cx="114363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558800" imgH="203200" progId="Equation.KSEE3">
                  <p:embed/>
                </p:oleObj>
              </mc:Choice>
              <mc:Fallback>
                <p:oleObj name="" r:id="rId3" imgW="5588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7820343" y="5498465"/>
                        <a:ext cx="1143635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基于点的分治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这样分治的好处是可以把树上路径问题转化为经过根的路径问题</a:t>
            </a:r>
            <a:endParaRPr lang="zh-CN" altLang="en-US"/>
          </a:p>
          <a:p>
            <a:r>
              <a:rPr lang="zh-CN" altLang="en-US"/>
              <a:t>那么接下来要做的就是处理联通块中经过根结点的路径</a:t>
            </a:r>
            <a:endParaRPr lang="zh-CN" altLang="en-US"/>
          </a:p>
          <a:p>
            <a:r>
              <a:rPr lang="zh-CN" altLang="en-US"/>
              <a:t>然后删除根结点，分别递归子树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根据主定理，递归层数是确定的</a:t>
            </a:r>
            <a:endParaRPr lang="zh-CN" altLang="en-US"/>
          </a:p>
          <a:p>
            <a:r>
              <a:rPr lang="zh-CN" altLang="en-US">
                <a:sym typeface="+mn-ea"/>
              </a:rPr>
              <a:t>处理联通块中经过根结点的路径的复杂度决定了整个算法的复杂度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若能在        以内的时间里完成，算法复杂度就是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0895" y="4562475"/>
          <a:ext cx="662305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342900" imgH="203200" progId="Equation.KSEE3">
                  <p:embed/>
                </p:oleObj>
              </mc:Choice>
              <mc:Fallback>
                <p:oleObj name="" r:id="rId1" imgW="3429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080895" y="4562475"/>
                        <a:ext cx="662305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95235" y="4578985"/>
          <a:ext cx="1275715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660400" imgH="203200" progId="Equation.KSEE3">
                  <p:embed/>
                </p:oleObj>
              </mc:Choice>
              <mc:Fallback>
                <p:oleObj name="" r:id="rId3" imgW="6604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7595235" y="4578985"/>
                        <a:ext cx="1275715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基于点的分治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代码实现：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360" y="2362200"/>
            <a:ext cx="7750175" cy="28536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4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TEMPLATE_THUMBS_INDEX" val="1、2、12、14、10、11、13、20"/>
  <p:tag name="KSO_WM_BEAUTIFY_FLAG" val="#wm#"/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5.xml><?xml version="1.0" encoding="utf-8"?>
<p:tagLst xmlns:p="http://schemas.openxmlformats.org/presentationml/2006/main">
  <p:tag name="KSO_WM_TEMPLATE_CATEGORY" val="custom"/>
  <p:tag name="KSO_WM_TEMPLATE_INDEX" val="20184545"/>
  <p:tag name="KSO_WM_UNIT_TYPE" val="a"/>
  <p:tag name="KSO_WM_UNIT_INDEX" val="1"/>
  <p:tag name="KSO_WM_UNIT_ID" val="custom20184545_1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RESENTATION_x000B_TEMPLATE"/>
</p:tagLst>
</file>

<file path=ppt/tags/tag6.xml><?xml version="1.0" encoding="utf-8"?>
<p:tagLst xmlns:p="http://schemas.openxmlformats.org/presentationml/2006/main">
  <p:tag name="KSO_WM_TEMPLATE_CATEGORY" val="custom"/>
  <p:tag name="KSO_WM_TEMPLATE_INDEX" val="20184545"/>
  <p:tag name="KSO_WM_UNIT_TYPE" val="b"/>
  <p:tag name="KSO_WM_UNIT_INDEX" val="1"/>
  <p:tag name="KSO_WM_UNIT_ID" val="custom20184545_1*b*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BEAUTIFY_FLAG" val="#wm#"/>
  <p:tag name="KSO_WM_TAG_VERSION" val="1.0"/>
</p:tagLst>
</file>

<file path=ppt/tags/tag7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SLIDE_ID" val="custom20184545_1"/>
  <p:tag name="KSO_WM_SLIDE_INDEX" val="1"/>
  <p:tag name="KSO_WM_SLIDE_ITEM_CNT" val="2"/>
  <p:tag name="KSO_WM_SLIDE_LAYOUT" val="a_b"/>
  <p:tag name="KSO_WM_SLIDE_LAYOUT_CNT" val="1_1"/>
  <p:tag name="KSO_WM_TEMPLATE_THUMBS_INDEX" val="1、2、12、14、10、11、13、20、"/>
  <p:tag name="KSO_WM_SLIDE_TYPE" val="title"/>
  <p:tag name="KSO_WM_BEAUTIFY_FLAG" val="#wm#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SLIDE_SUBTYPE" val="pureTxt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heme/theme1.xml><?xml version="1.0" encoding="utf-8"?>
<a:theme xmlns:a="http://schemas.openxmlformats.org/drawingml/2006/main" name="2_Office 主题​​">
  <a:themeElements>
    <a:clrScheme name="自定义 6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fdkfyk5l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2826</Words>
  <Application>WPS 演示</Application>
  <PresentationFormat>宽屏</PresentationFormat>
  <Paragraphs>244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23</vt:i4>
      </vt:variant>
      <vt:variant>
        <vt:lpstr>幻灯片标题</vt:lpstr>
      </vt:variant>
      <vt:variant>
        <vt:i4>31</vt:i4>
      </vt:variant>
    </vt:vector>
  </HeadingPairs>
  <TitlesOfParts>
    <vt:vector size="62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2_Office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树分治基础</vt:lpstr>
      <vt:lpstr>目录</vt:lpstr>
      <vt:lpstr>树分治</vt:lpstr>
      <vt:lpstr>基于点的分治</vt:lpstr>
      <vt:lpstr>树的重心</vt:lpstr>
      <vt:lpstr>树的重心</vt:lpstr>
      <vt:lpstr>时间复杂度分析</vt:lpstr>
      <vt:lpstr>基于点的分治</vt:lpstr>
      <vt:lpstr>基于点的分治</vt:lpstr>
      <vt:lpstr>BZOJ1468  Tree</vt:lpstr>
      <vt:lpstr>BZOJ1468  Tree</vt:lpstr>
      <vt:lpstr>BZOJ1468  Tree</vt:lpstr>
      <vt:lpstr>BZOJ2152  聪聪可可</vt:lpstr>
      <vt:lpstr>BZOJ2152  聪聪可可</vt:lpstr>
      <vt:lpstr>Codeforces#715C   Digit Tree</vt:lpstr>
      <vt:lpstr>Codeforces#715C   Digit Tree</vt:lpstr>
      <vt:lpstr>JZYZ互测  路径规划</vt:lpstr>
      <vt:lpstr>JZYZ互测  路径规划</vt:lpstr>
      <vt:lpstr>JZYZ互测  路径规划</vt:lpstr>
      <vt:lpstr>基于边的分治</vt:lpstr>
      <vt:lpstr>基于边的分治</vt:lpstr>
      <vt:lpstr>时间复杂度分析</vt:lpstr>
      <vt:lpstr>时间复杂度分析</vt:lpstr>
      <vt:lpstr>边分治的优化</vt:lpstr>
      <vt:lpstr>边分治的优化</vt:lpstr>
      <vt:lpstr>小结</vt:lpstr>
      <vt:lpstr>基于链的分治</vt:lpstr>
      <vt:lpstr>基于链的分治</vt:lpstr>
      <vt:lpstr>动态点分治</vt:lpstr>
      <vt:lpstr>练习题目</vt:lpstr>
      <vt:lpstr>言射言射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chty_syq</dc:creator>
  <cp:lastModifiedBy>人不作枉少年</cp:lastModifiedBy>
  <cp:revision>78</cp:revision>
  <dcterms:created xsi:type="dcterms:W3CDTF">2018-07-08T01:03:00Z</dcterms:created>
  <dcterms:modified xsi:type="dcterms:W3CDTF">2018-07-09T04:35:03Z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