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8" r:id="rId11"/>
    <p:sldId id="266" r:id="rId12"/>
    <p:sldId id="271" r:id="rId13"/>
    <p:sldId id="276" r:id="rId14"/>
    <p:sldId id="268" r:id="rId15"/>
    <p:sldId id="284" r:id="rId16"/>
    <p:sldId id="282" r:id="rId17"/>
    <p:sldId id="265" r:id="rId18"/>
    <p:sldId id="267" r:id="rId19"/>
    <p:sldId id="310" r:id="rId20"/>
    <p:sldId id="287" r:id="rId21"/>
    <p:sldId id="289" r:id="rId22"/>
    <p:sldId id="290" r:id="rId23"/>
    <p:sldId id="312" r:id="rId24"/>
    <p:sldId id="313" r:id="rId25"/>
    <p:sldId id="283" r:id="rId26"/>
    <p:sldId id="286" r:id="rId27"/>
    <p:sldId id="285" r:id="rId28"/>
    <p:sldId id="306" r:id="rId29"/>
    <p:sldId id="307" r:id="rId30"/>
    <p:sldId id="308" r:id="rId31"/>
    <p:sldId id="309" r:id="rId32"/>
    <p:sldId id="311" r:id="rId33"/>
    <p:sldId id="314" r:id="rId34"/>
    <p:sldId id="320" r:id="rId35"/>
    <p:sldId id="321" r:id="rId36"/>
    <p:sldId id="317" r:id="rId37"/>
    <p:sldId id="318" r:id="rId38"/>
    <p:sldId id="322" r:id="rId39"/>
    <p:sldId id="31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5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7215173" y="-1"/>
            <a:ext cx="4976828" cy="6858001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2393849" cy="2482790"/>
          </a:xfrm>
          <a:prstGeom prst="rect">
            <a:avLst/>
          </a:prstGeom>
        </p:spPr>
      </p:pic>
      <p:sp>
        <p:nvSpPr>
          <p:cNvPr id="19" name="PA_椭圆 31"/>
          <p:cNvSpPr/>
          <p:nvPr>
            <p:custDataLst>
              <p:tags r:id="rId4"/>
            </p:custDataLst>
          </p:nvPr>
        </p:nvSpPr>
        <p:spPr>
          <a:xfrm>
            <a:off x="1992671" y="2607768"/>
            <a:ext cx="2212258" cy="2212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05643" y="2784415"/>
            <a:ext cx="5647757" cy="190976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5644" y="4853556"/>
            <a:ext cx="6104956" cy="68460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388"/>
            <a:ext cx="1364344" cy="1939726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364343" y="-1388"/>
            <a:ext cx="1357083" cy="1461888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/>
        </p:nvSpPr>
        <p:spPr>
          <a:xfrm flipV="1">
            <a:off x="4093030" y="-1388"/>
            <a:ext cx="1364339" cy="222923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7"/>
          <p:cNvSpPr/>
          <p:nvPr/>
        </p:nvSpPr>
        <p:spPr>
          <a:xfrm flipV="1">
            <a:off x="5457374" y="0"/>
            <a:ext cx="1364343" cy="1568673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9"/>
          <p:cNvSpPr/>
          <p:nvPr/>
        </p:nvSpPr>
        <p:spPr>
          <a:xfrm flipV="1">
            <a:off x="6821715" y="-1389"/>
            <a:ext cx="1364344" cy="2229231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 flipV="1">
            <a:off x="8186057" y="-1389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3"/>
          <p:cNvSpPr/>
          <p:nvPr/>
        </p:nvSpPr>
        <p:spPr>
          <a:xfrm flipV="1">
            <a:off x="9550401" y="-1388"/>
            <a:ext cx="1364344" cy="146188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/>
          <p:cNvSpPr/>
          <p:nvPr/>
        </p:nvSpPr>
        <p:spPr>
          <a:xfrm flipV="1">
            <a:off x="10914743" y="-1"/>
            <a:ext cx="1277257" cy="1932183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1"/>
          <p:cNvSpPr/>
          <p:nvPr/>
        </p:nvSpPr>
        <p:spPr>
          <a:xfrm flipV="1">
            <a:off x="2721427" y="-7541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9277"/>
            <a:ext cx="10515600" cy="1192211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552701"/>
            <a:ext cx="10515600" cy="1781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944663"/>
            <a:ext cx="6096000" cy="4968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240359"/>
            <a:ext cx="7315200" cy="2377281"/>
          </a:xfrm>
        </p:spPr>
        <p:txBody>
          <a:bodyPr anchor="ctr">
            <a:normAutofit/>
          </a:bodyPr>
          <a:lstStyle>
            <a:lvl1pPr algn="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16.wmf"/><Relationship Id="rId15" Type="http://schemas.openxmlformats.org/officeDocument/2006/relationships/vmlDrawing" Target="../drawings/vmlDrawing7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6.xml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oleObject" Target="../embeddings/oleObject33.bin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7.wmf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22.xml"/><Relationship Id="rId15" Type="http://schemas.openxmlformats.org/officeDocument/2006/relationships/image" Target="../media/image34.wmf"/><Relationship Id="rId14" Type="http://schemas.openxmlformats.org/officeDocument/2006/relationships/oleObject" Target="../embeddings/oleObject38.bin"/><Relationship Id="rId13" Type="http://schemas.openxmlformats.org/officeDocument/2006/relationships/image" Target="../media/image33.wmf"/><Relationship Id="rId12" Type="http://schemas.openxmlformats.org/officeDocument/2006/relationships/oleObject" Target="../embeddings/oleObject37.bin"/><Relationship Id="rId11" Type="http://schemas.openxmlformats.org/officeDocument/2006/relationships/oleObject" Target="../embeddings/oleObject36.bin"/><Relationship Id="rId10" Type="http://schemas.openxmlformats.org/officeDocument/2006/relationships/oleObject" Target="../embeddings/oleObject35.bin"/><Relationship Id="rId1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image" Target="../media/image37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4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image" Target="../media/image42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39.wmf"/><Relationship Id="rId11" Type="http://schemas.openxmlformats.org/officeDocument/2006/relationships/vmlDrawing" Target="../drawings/vmlDrawing14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44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8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6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9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44.wmf"/><Relationship Id="rId1" Type="http://schemas.openxmlformats.org/officeDocument/2006/relationships/oleObject" Target="../embeddings/oleObject49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52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8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1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48.wmf"/><Relationship Id="rId1" Type="http://schemas.openxmlformats.org/officeDocument/2006/relationships/oleObject" Target="../embeddings/oleObject53.bin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51.wmf"/><Relationship Id="rId1" Type="http://schemas.openxmlformats.org/officeDocument/2006/relationships/oleObject" Target="../embeddings/oleObject56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0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3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57.bin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image" Target="../media/image55.wmf"/><Relationship Id="rId1" Type="http://schemas.openxmlformats.org/officeDocument/2006/relationships/oleObject" Target="../embeddings/oleObject60.bin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image" Target="../media/image57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61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.xml"/><Relationship Id="rId4" Type="http://schemas.openxmlformats.org/officeDocument/2006/relationships/image" Target="../media/image59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58.wmf"/><Relationship Id="rId1" Type="http://schemas.openxmlformats.org/officeDocument/2006/relationships/oleObject" Target="../embeddings/oleObject6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image" Target="../media/image60.wmf"/><Relationship Id="rId1" Type="http://schemas.openxmlformats.org/officeDocument/2006/relationships/oleObject" Target="../embeddings/oleObject6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64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1.wmf"/><Relationship Id="rId11" Type="http://schemas.openxmlformats.org/officeDocument/2006/relationships/vmlDrawing" Target="../drawings/vmlDrawing25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66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wmf"/><Relationship Id="rId8" Type="http://schemas.openxmlformats.org/officeDocument/2006/relationships/oleObject" Target="../embeddings/oleObject73.bin"/><Relationship Id="rId7" Type="http://schemas.openxmlformats.org/officeDocument/2006/relationships/image" Target="../media/image68.wmf"/><Relationship Id="rId6" Type="http://schemas.openxmlformats.org/officeDocument/2006/relationships/oleObject" Target="../embeddings/oleObject72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71.bin"/><Relationship Id="rId3" Type="http://schemas.openxmlformats.org/officeDocument/2006/relationships/image" Target="../media/image66.png"/><Relationship Id="rId2" Type="http://schemas.openxmlformats.org/officeDocument/2006/relationships/image" Target="../media/image65.wmf"/><Relationship Id="rId12" Type="http://schemas.openxmlformats.org/officeDocument/2006/relationships/vmlDrawing" Target="../drawings/vmlDrawing26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42.xml"/><Relationship Id="rId1" Type="http://schemas.openxmlformats.org/officeDocument/2006/relationships/oleObject" Target="../embeddings/oleObject70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wmf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.xml"/><Relationship Id="rId10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0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wmf"/><Relationship Id="rId15" Type="http://schemas.openxmlformats.org/officeDocument/2006/relationships/vmlDrawing" Target="../drawings/vmlDrawing5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4.xml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5.xml"/><Relationship Id="rId7" Type="http://schemas.openxmlformats.org/officeDocument/2006/relationships/image" Target="../media/image25.GIF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5400" smtClean="0">
                <a:sym typeface="+mn-lt"/>
              </a:rPr>
              <a:t>概率与期望</a:t>
            </a:r>
            <a:endParaRPr lang="zh-CN" altLang="en-US" sz="5400" smtClean="0">
              <a:sym typeface="+mn-lt"/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694555" y="4895215"/>
            <a:ext cx="2586355" cy="6845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浙江大学  宋逸群</a:t>
            </a:r>
            <a:endParaRPr lang="zh-CN" altLang="en-US" sz="2000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条件概率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在事件    发生的前提下，事件   发生的概率称为</a:t>
            </a:r>
            <a:r>
              <a:rPr lang="zh-CN" altLang="en-US" b="1">
                <a:solidFill>
                  <a:srgbClr val="FFFF00"/>
                </a:solidFill>
              </a:rPr>
              <a:t>条件概率</a:t>
            </a:r>
            <a:r>
              <a:rPr lang="zh-CN" altLang="en-US">
                <a:solidFill>
                  <a:schemeClr val="bg1"/>
                </a:solidFill>
              </a:rPr>
              <a:t>，记做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根据常识                            ，即</a:t>
            </a:r>
            <a:r>
              <a:rPr lang="en-US" altLang="zh-CN"/>
              <a:t>AB</a:t>
            </a:r>
            <a:r>
              <a:rPr lang="zh-CN" altLang="en-US"/>
              <a:t>同时发生的概率除以</a:t>
            </a:r>
            <a:r>
              <a:rPr lang="en-US" altLang="zh-CN"/>
              <a:t>A</a:t>
            </a:r>
            <a:r>
              <a:rPr lang="zh-CN" altLang="en-US"/>
              <a:t>单独发生的概率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例子：盒子里有</a:t>
            </a:r>
            <a:r>
              <a:rPr lang="en-US" altLang="zh-CN"/>
              <a:t>3</a:t>
            </a:r>
            <a:r>
              <a:rPr lang="zh-CN" altLang="en-US"/>
              <a:t>个白球和</a:t>
            </a:r>
            <a:r>
              <a:rPr lang="en-US" altLang="zh-CN"/>
              <a:t>2</a:t>
            </a:r>
            <a:r>
              <a:rPr lang="zh-CN" altLang="en-US"/>
              <a:t>个黑球，不放回地依次摸两个球，在第</a:t>
            </a:r>
            <a:r>
              <a:rPr lang="en-US" altLang="zh-CN"/>
              <a:t>1</a:t>
            </a:r>
            <a:r>
              <a:rPr lang="zh-CN" altLang="en-US"/>
              <a:t>次摸到白球的情况下，求第二次摸到白球的概率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4700" y="1834515"/>
          <a:ext cx="321945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52400" imgH="165100" progId="Equation.KSEE3">
                  <p:embed/>
                </p:oleObj>
              </mc:Choice>
              <mc:Fallback>
                <p:oleObj name="" r:id="rId1" imgW="152400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44700" y="1834515"/>
                        <a:ext cx="321945" cy="34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21275" y="1843405"/>
          <a:ext cx="321945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52400" imgH="165100" progId="Equation.KSEE3">
                  <p:embed/>
                </p:oleObj>
              </mc:Choice>
              <mc:Fallback>
                <p:oleObj name="" r:id="rId3" imgW="152400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121275" y="1843405"/>
                        <a:ext cx="321945" cy="34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50095" y="1837055"/>
          <a:ext cx="106489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545465" imgH="203200" progId="Equation.KSEE3">
                  <p:embed/>
                </p:oleObj>
              </mc:Choice>
              <mc:Fallback>
                <p:oleObj name="" r:id="rId7" imgW="545465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9650095" y="1837055"/>
                        <a:ext cx="106489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9660" y="2542540"/>
          <a:ext cx="2376170" cy="88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9" imgW="1130300" imgH="419100" progId="Equation.KSEE3">
                  <p:embed/>
                </p:oleObj>
              </mc:Choice>
              <mc:Fallback>
                <p:oleObj name="" r:id="rId9" imgW="1130300" imgH="419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59660" y="2542540"/>
                        <a:ext cx="2376170" cy="881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1885" y="4566920"/>
          <a:ext cx="5441315" cy="86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1" imgW="2882900" imgH="457200" progId="Equation.KSEE3">
                  <p:embed/>
                </p:oleObj>
              </mc:Choice>
              <mc:Fallback>
                <p:oleObj name="" r:id="rId11" imgW="2882900" imgH="457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11885" y="4566920"/>
                        <a:ext cx="5441315" cy="862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蒙提霍尔问题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参赛者面前有三扇关闭着的门，其中一扇的后面是汽车，选中后面有车的那扇门就可以赢得该汽车，而另外两扇门后面则各藏有一只山羊</a:t>
            </a:r>
            <a:endParaRPr lang="zh-CN" altLang="en-US"/>
          </a:p>
          <a:p>
            <a:r>
              <a:rPr lang="zh-CN" altLang="en-US"/>
              <a:t>当参赛者选定了一扇门，但未去开启它的时候，主持人会开启剩下两扇门中的一扇，露出其中一只山羊</a:t>
            </a:r>
            <a:endParaRPr lang="zh-CN" altLang="en-US"/>
          </a:p>
          <a:p>
            <a:r>
              <a:rPr lang="zh-CN" altLang="en-US"/>
              <a:t>主持人其后会问参赛者要不要更换选择，选另一扇仍然关着的门</a:t>
            </a:r>
            <a:endParaRPr lang="zh-CN" altLang="en-US"/>
          </a:p>
          <a:p>
            <a:r>
              <a:rPr lang="zh-CN" altLang="en-US"/>
              <a:t>如果你是参赛者，你将如何选择？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看似正确的想法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换和不换都是一样的</a:t>
            </a:r>
            <a:endParaRPr lang="zh-CN" altLang="en-US"/>
          </a:p>
          <a:p>
            <a:r>
              <a:rPr lang="zh-CN" altLang="en-US"/>
              <a:t>当一扇藏有山羊的门被打开时，剩下的两扇门中，汽车在任意一道门的概率都是</a:t>
            </a:r>
            <a:r>
              <a:rPr lang="en-US" altLang="zh-CN"/>
              <a:t>1/2</a:t>
            </a:r>
            <a:r>
              <a:rPr lang="zh-CN" altLang="en-US"/>
              <a:t>，所以换与不换都是一样的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然而事实真的如此吗？</a:t>
            </a:r>
            <a:endParaRPr lang="zh-CN" altLang="en-US"/>
          </a:p>
          <a:p>
            <a:r>
              <a:rPr lang="zh-CN" altLang="en-US"/>
              <a:t>根据计算机模拟的结果，更换的话结果更优，为2</a:t>
            </a:r>
            <a:r>
              <a:rPr lang="en-US" altLang="zh-CN"/>
              <a:t>/3</a:t>
            </a: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问题出在哪里</a:t>
            </a:r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r>
              <a:rPr lang="zh-CN" altLang="en-US"/>
              <a:t>等概率事件是有条件的，即所有事件是随机的</a:t>
            </a:r>
            <a:endParaRPr lang="zh-CN" altLang="en-US"/>
          </a:p>
          <a:p>
            <a:r>
              <a:rPr lang="zh-CN" altLang="en-US"/>
              <a:t>在主持人开了这扇门之前，主持人已经事先知道了那扇门背后是山羊，所以她的动作不是随机的</a:t>
            </a:r>
            <a:endParaRPr lang="zh-CN" altLang="en-US"/>
          </a:p>
          <a:p>
            <a:r>
              <a:rPr lang="zh-CN" altLang="en-US"/>
              <a:t>也就是说</a:t>
            </a:r>
            <a:r>
              <a:rPr lang="en-US" altLang="zh-CN"/>
              <a:t>“</a:t>
            </a:r>
            <a:r>
              <a:rPr lang="zh-CN" altLang="en-US"/>
              <a:t>主持人随机打开一扇门结果是山羊</a:t>
            </a:r>
            <a:r>
              <a:rPr lang="en-US" altLang="zh-CN"/>
              <a:t>”</a:t>
            </a:r>
            <a:r>
              <a:rPr lang="zh-CN" altLang="en-US"/>
              <a:t>和</a:t>
            </a:r>
            <a:r>
              <a:rPr lang="en-US" altLang="zh-CN"/>
              <a:t>“</a:t>
            </a:r>
            <a:r>
              <a:rPr lang="zh-CN" altLang="en-US"/>
              <a:t>主持人打开一扇有山羊的门</a:t>
            </a:r>
            <a:r>
              <a:rPr lang="en-US" altLang="zh-CN"/>
              <a:t>”</a:t>
            </a:r>
            <a:r>
              <a:rPr lang="zh-CN" altLang="en-US"/>
              <a:t>是不一样的</a:t>
            </a:r>
            <a:endParaRPr lang="zh-CN" altLang="en-US"/>
          </a:p>
          <a:p>
            <a:r>
              <a:rPr lang="zh-CN" altLang="en-US"/>
              <a:t>剩下的两扇门一个是汽车、一个是山羊不是等概率事件，所以不应该是1/2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正确的想法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一共有三种等可能的情况：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）参赛者挑山羊一号，主持人挑山羊二号，更换赢得汽车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）参赛者挑山羊二号，主持人挑山羊一号，更换赢得汽车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）参赛者挑汽车，主持人挑任意一头山羊，更换结果失败</a:t>
            </a:r>
            <a:endParaRPr lang="zh-CN" altLang="en-US"/>
          </a:p>
          <a:p>
            <a:r>
              <a:rPr lang="zh-CN" altLang="en-US"/>
              <a:t>故更换的话赢得汽车的概率为</a:t>
            </a:r>
            <a:r>
              <a:rPr lang="en-US" altLang="zh-CN"/>
              <a:t>2/3</a:t>
            </a:r>
            <a:endParaRPr lang="en-US" altLang="zh-CN"/>
          </a:p>
          <a:p>
            <a:r>
              <a:rPr lang="zh-CN" altLang="en-US"/>
              <a:t>不更换的话赢得汽车的概率为</a:t>
            </a:r>
            <a:r>
              <a:rPr lang="en-US" altLang="zh-CN"/>
              <a:t>1/3</a:t>
            </a:r>
            <a:endParaRPr lang="en-US" altLang="zh-CN"/>
          </a:p>
          <a:p>
            <a:r>
              <a:rPr lang="zh-CN" altLang="en-US"/>
              <a:t>所以应该更换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理论解释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自己先选中的门背后是汽车的概率是1/3</a:t>
            </a:r>
            <a:endParaRPr lang="zh-CN" altLang="en-US"/>
          </a:p>
          <a:p>
            <a:r>
              <a:rPr lang="zh-CN" altLang="en-US"/>
              <a:t>而剩下的两扇门背后有汽车的概率是2/3</a:t>
            </a:r>
            <a:endParaRPr lang="zh-CN" altLang="en-US"/>
          </a:p>
          <a:p>
            <a:r>
              <a:rPr lang="zh-CN" altLang="en-US"/>
              <a:t>但是主持人只能选择背后是山羊的那扇门</a:t>
            </a:r>
            <a:endParaRPr lang="zh-CN" altLang="en-US"/>
          </a:p>
          <a:p>
            <a:r>
              <a:rPr lang="zh-CN" altLang="en-US"/>
              <a:t>因而最后一扇门背后是汽车的概率是2/3</a:t>
            </a:r>
            <a:endParaRPr lang="zh-CN" altLang="en-US"/>
          </a:p>
          <a:p>
            <a:r>
              <a:rPr lang="zh-CN" altLang="en-US"/>
              <a:t>所以应该换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数学期望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对于随机变量   及其取值的概率，我们可以列出表格，例如掷骰子问题：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上表称为随机变量的</a:t>
            </a:r>
            <a:r>
              <a:rPr lang="zh-CN" altLang="en-US" b="1">
                <a:solidFill>
                  <a:srgbClr val="FFFF00"/>
                </a:solidFill>
              </a:rPr>
              <a:t>分布列</a:t>
            </a:r>
            <a:endParaRPr lang="zh-CN" altLang="en-US" b="1"/>
          </a:p>
          <a:p>
            <a:r>
              <a:rPr lang="en-US" altLang="zh-CN"/>
              <a:t>X</a:t>
            </a:r>
            <a:r>
              <a:rPr lang="zh-CN" altLang="en-US"/>
              <a:t>的取值与对应概率的乘积之和称为</a:t>
            </a:r>
            <a:r>
              <a:rPr lang="en-US" altLang="zh-CN"/>
              <a:t>X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FFFF00"/>
                </a:solidFill>
              </a:rPr>
              <a:t>数学期望</a:t>
            </a:r>
            <a:r>
              <a:rPr lang="zh-CN" altLang="en-US"/>
              <a:t>，记做</a:t>
            </a:r>
            <a:endParaRPr lang="zh-CN" altLang="en-US"/>
          </a:p>
          <a:p>
            <a:r>
              <a:rPr lang="zh-CN" altLang="en-US"/>
              <a:t>数学期望反应的是离散型随机变量取值的平均水平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上例中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2908" y="1843405"/>
          <a:ext cx="374650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177165" imgH="165100" progId="Equation.KSEE3">
                  <p:embed/>
                </p:oleObj>
              </mc:Choice>
              <mc:Fallback>
                <p:oleObj name="" r:id="rId3" imgW="177165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942908" y="1843405"/>
                        <a:ext cx="374650" cy="34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280160" y="2328545"/>
          <a:ext cx="904113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90"/>
                <a:gridCol w="1291590"/>
                <a:gridCol w="1291590"/>
                <a:gridCol w="1291590"/>
                <a:gridCol w="1291590"/>
                <a:gridCol w="1291590"/>
                <a:gridCol w="12915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35935" y="2764473"/>
          <a:ext cx="380365" cy="2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254000" imgH="177165" progId="Equation.KSEE3">
                  <p:embed/>
                </p:oleObj>
              </mc:Choice>
              <mc:Fallback>
                <p:oleObj name="" r:id="rId5" imgW="254000" imgH="1771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5935" y="2764473"/>
                        <a:ext cx="380365" cy="26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30065" y="2761933"/>
          <a:ext cx="380365" cy="2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254000" imgH="177165" progId="Equation.KSEE3">
                  <p:embed/>
                </p:oleObj>
              </mc:Choice>
              <mc:Fallback>
                <p:oleObj name="" r:id="rId7" imgW="254000" imgH="1771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30065" y="2761933"/>
                        <a:ext cx="380365" cy="26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4035" y="2764473"/>
          <a:ext cx="380365" cy="2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8" imgW="254000" imgH="177165" progId="Equation.KSEE3">
                  <p:embed/>
                </p:oleObj>
              </mc:Choice>
              <mc:Fallback>
                <p:oleObj name="" r:id="rId8" imgW="254000" imgH="1771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4035" y="2764473"/>
                        <a:ext cx="380365" cy="26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02450" y="2761933"/>
          <a:ext cx="380365" cy="2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254000" imgH="177165" progId="Equation.KSEE3">
                  <p:embed/>
                </p:oleObj>
              </mc:Choice>
              <mc:Fallback>
                <p:oleObj name="" r:id="rId9" imgW="254000" imgH="1771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02450" y="2761933"/>
                        <a:ext cx="380365" cy="26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91500" y="2764473"/>
          <a:ext cx="380365" cy="2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0" imgW="254000" imgH="177165" progId="Equation.KSEE3">
                  <p:embed/>
                </p:oleObj>
              </mc:Choice>
              <mc:Fallback>
                <p:oleObj name="" r:id="rId10" imgW="254000" imgH="1771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91500" y="2764473"/>
                        <a:ext cx="380365" cy="26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85630" y="2761933"/>
          <a:ext cx="380365" cy="2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254000" imgH="177165" progId="Equation.KSEE3">
                  <p:embed/>
                </p:oleObj>
              </mc:Choice>
              <mc:Fallback>
                <p:oleObj name="" r:id="rId11" imgW="254000" imgH="1771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85630" y="2761933"/>
                        <a:ext cx="380365" cy="26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36623" y="3662680"/>
          <a:ext cx="8331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2" imgW="393700" imgH="203200" progId="Equation.KSEE3">
                  <p:embed/>
                </p:oleObj>
              </mc:Choice>
              <mc:Fallback>
                <p:oleObj name="" r:id="rId12" imgW="3937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3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536623" y="3662680"/>
                        <a:ext cx="8331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9461" y="4804728"/>
          <a:ext cx="6934835" cy="835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4" imgW="3276600" imgH="393700" progId="Equation.KSEE3">
                  <p:embed/>
                </p:oleObj>
              </mc:Choice>
              <mc:Fallback>
                <p:oleObj name="" r:id="rId14" imgW="32766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5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29461" y="4804728"/>
                        <a:ext cx="6934835" cy="835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6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数学期望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线性性质：无论何时，期望总是线性可加的</a:t>
            </a:r>
            <a:endParaRPr lang="zh-CN" altLang="en-US"/>
          </a:p>
          <a:p>
            <a:r>
              <a:rPr lang="zh-CN" altLang="en-US"/>
              <a:t>有限个随机变量之和的数学期望等于每个随机变量的数学期望之和</a:t>
            </a:r>
            <a:endParaRPr lang="zh-CN" altLang="en-US"/>
          </a:p>
          <a:p>
            <a:r>
              <a:rPr lang="zh-CN" altLang="en-US"/>
              <a:t>有了这个性质，我们可以大大简化计算 </a:t>
            </a:r>
            <a:endParaRPr lang="zh-CN" altLang="en-US"/>
          </a:p>
          <a:p>
            <a:r>
              <a:rPr lang="zh-CN" altLang="en-US"/>
              <a:t>例子：考虑一个事件，每次尝试都有</a:t>
            </a:r>
            <a:r>
              <a:rPr lang="en-US" altLang="zh-CN"/>
              <a:t>P</a:t>
            </a:r>
            <a:r>
              <a:rPr lang="zh-CN" altLang="en-US"/>
              <a:t>的概率做成，问期望尝试多少次，可以把事情做成</a:t>
            </a:r>
            <a:endParaRPr lang="zh-CN" altLang="en-US"/>
          </a:p>
          <a:p>
            <a:r>
              <a:rPr lang="zh-CN" altLang="en-US"/>
              <a:t>我们定义“完成度”：完全完成是1，完全不完成是0，那么每次尝试，完成度的期望都是</a:t>
            </a:r>
            <a:r>
              <a:rPr lang="en-US" altLang="zh-CN"/>
              <a:t>P</a:t>
            </a:r>
            <a:r>
              <a:rPr lang="zh-CN" altLang="en-US"/>
              <a:t>，假设期望尝试c次，则根据期望的线性性质有</a:t>
            </a:r>
            <a:endParaRPr lang="zh-CN" altLang="en-US"/>
          </a:p>
          <a:p>
            <a:r>
              <a:rPr lang="zh-CN" altLang="en-US">
                <a:solidFill>
                  <a:srgbClr val="FFC000"/>
                </a:solidFill>
              </a:rPr>
              <a:t>我们好像发现了世界的奥秘</a:t>
            </a:r>
            <a:endParaRPr lang="zh-CN" altLang="en-US">
              <a:solidFill>
                <a:srgbClr val="FFC000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20860" y="4079240"/>
          <a:ext cx="2253615" cy="86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028700" imgH="393700" progId="Equation.KSEE3">
                  <p:embed/>
                </p:oleObj>
              </mc:Choice>
              <mc:Fallback>
                <p:oleObj name="" r:id="rId1" imgW="10287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9420860" y="4079240"/>
                        <a:ext cx="2253615" cy="862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期望的线性证明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要证明期望是线性的，即证明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21910" y="1797050"/>
          <a:ext cx="363664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1562100" imgH="203200" progId="Equation.KSEE3">
                  <p:embed/>
                </p:oleObj>
              </mc:Choice>
              <mc:Fallback>
                <p:oleObj name="" r:id="rId1" imgW="1562100" imgH="2032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121910" y="1797050"/>
                        <a:ext cx="3636645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895" y="2359025"/>
          <a:ext cx="7585075" cy="292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3" imgW="3429000" imgH="1320165" progId="Equation.KSEE3">
                  <p:embed/>
                </p:oleObj>
              </mc:Choice>
              <mc:Fallback>
                <p:oleObj name="" r:id="rId3" imgW="3429000" imgH="1320165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64895" y="2359025"/>
                        <a:ext cx="7585075" cy="292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全期望公式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类似于全概率公式，把所有情况划分成若干类，分别计算期望，然后按照每类情况的概率加权即可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0615" y="2487295"/>
          <a:ext cx="4615815" cy="907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2197100" imgH="431800" progId="Equation.KSEE3">
                  <p:embed/>
                </p:oleObj>
              </mc:Choice>
              <mc:Fallback>
                <p:oleObj name="" r:id="rId1" imgW="2197100" imgH="431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10615" y="2487295"/>
                        <a:ext cx="4615815" cy="907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离散型概率</a:t>
            </a:r>
            <a:endParaRPr lang="zh-CN" altLang="en-US"/>
          </a:p>
          <a:p>
            <a:pPr lvl="1"/>
            <a:r>
              <a:rPr lang="zh-CN" altLang="en-US"/>
              <a:t>随机离散型变量</a:t>
            </a:r>
            <a:endParaRPr lang="zh-CN" altLang="en-US"/>
          </a:p>
          <a:p>
            <a:pPr lvl="1"/>
            <a:r>
              <a:rPr lang="zh-CN" altLang="en-US"/>
              <a:t>计数法则</a:t>
            </a:r>
            <a:endParaRPr lang="zh-CN" altLang="en-US"/>
          </a:p>
          <a:p>
            <a:pPr lvl="1"/>
            <a:r>
              <a:rPr lang="zh-CN" altLang="en-US"/>
              <a:t>条件概率</a:t>
            </a:r>
            <a:endParaRPr lang="zh-CN" altLang="en-US"/>
          </a:p>
          <a:p>
            <a:pPr lvl="1"/>
            <a:r>
              <a:rPr lang="zh-CN" altLang="en-US"/>
              <a:t>全概率公式</a:t>
            </a:r>
            <a:endParaRPr lang="zh-CN" altLang="en-US"/>
          </a:p>
          <a:p>
            <a:r>
              <a:rPr lang="zh-CN" altLang="en-US"/>
              <a:t>数学期望</a:t>
            </a:r>
            <a:endParaRPr lang="zh-CN" altLang="en-US"/>
          </a:p>
          <a:p>
            <a:pPr lvl="1"/>
            <a:r>
              <a:rPr lang="zh-CN" altLang="en-US"/>
              <a:t>线性证明</a:t>
            </a:r>
            <a:endParaRPr lang="zh-CN" altLang="en-US"/>
          </a:p>
          <a:p>
            <a:pPr lvl="1"/>
            <a:r>
              <a:rPr lang="zh-CN" altLang="en-US"/>
              <a:t>全期望公式</a:t>
            </a:r>
            <a:endParaRPr lang="zh-CN" altLang="en-US"/>
          </a:p>
          <a:p>
            <a:r>
              <a:rPr lang="zh-CN" altLang="en-US"/>
              <a:t>连续型概率</a:t>
            </a:r>
            <a:endParaRPr lang="zh-CN" altLang="en-US"/>
          </a:p>
          <a:p>
            <a:r>
              <a:rPr lang="zh-CN" altLang="en-US"/>
              <a:t>练习题目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  </a:t>
            </a:r>
            <a:r>
              <a:rPr lang="en-US" altLang="zh-CN"/>
              <a:t>HZK</a:t>
            </a:r>
            <a:r>
              <a:rPr lang="zh-CN" altLang="en-US"/>
              <a:t>的线段树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HaZaKing</a:t>
            </a:r>
            <a:r>
              <a:rPr lang="zh-CN" altLang="en-US"/>
              <a:t>最近迷上了线段树，但他写线段树的成功率为</a:t>
            </a:r>
            <a:r>
              <a:rPr lang="en-US" altLang="zh-CN"/>
              <a:t>1/n</a:t>
            </a:r>
            <a:endParaRPr lang="en-US" altLang="zh-CN"/>
          </a:p>
          <a:p>
            <a:r>
              <a:rPr lang="zh-CN" altLang="en-US"/>
              <a:t>为了提高成功率，</a:t>
            </a:r>
            <a:r>
              <a:rPr lang="en-US" altLang="zh-CN"/>
              <a:t>HZK</a:t>
            </a:r>
            <a:r>
              <a:rPr lang="zh-CN" altLang="en-US"/>
              <a:t>要不停地写线段树直到连续成功</a:t>
            </a:r>
            <a:r>
              <a:rPr lang="en-US" altLang="zh-CN"/>
              <a:t>N</a:t>
            </a:r>
            <a:r>
              <a:rPr lang="zh-CN" altLang="en-US"/>
              <a:t>次</a:t>
            </a:r>
            <a:endParaRPr lang="zh-CN" altLang="en-US"/>
          </a:p>
          <a:p>
            <a:r>
              <a:rPr lang="zh-CN" altLang="en-US"/>
              <a:t>求</a:t>
            </a:r>
            <a:r>
              <a:rPr lang="en-US" altLang="zh-CN"/>
              <a:t>HZK</a:t>
            </a:r>
            <a:r>
              <a:rPr lang="zh-CN" altLang="en-US"/>
              <a:t>尝试写线段树的次数的数学期望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例题  </a:t>
            </a:r>
            <a:r>
              <a:rPr lang="en-US" altLang="zh-CN">
                <a:sym typeface="+mn-ea"/>
              </a:rPr>
              <a:t>HZK</a:t>
            </a:r>
            <a:r>
              <a:rPr lang="zh-CN" altLang="en-US">
                <a:sym typeface="+mn-ea"/>
              </a:rPr>
              <a:t>的线段树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     表示连续成功   次所需的期望次数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根据全期望公式有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得到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递推计算即可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27480" y="1801495"/>
          <a:ext cx="44704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215900" imgH="228600" progId="Equation.KSEE3">
                  <p:embed/>
                </p:oleObj>
              </mc:Choice>
              <mc:Fallback>
                <p:oleObj name="" r:id="rId1" imgW="215900" imgH="228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27480" y="1801495"/>
                        <a:ext cx="44704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32530" y="1898333"/>
          <a:ext cx="264160" cy="28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27000" imgH="139700" progId="Equation.KSEE3">
                  <p:embed/>
                </p:oleObj>
              </mc:Choice>
              <mc:Fallback>
                <p:oleObj name="" r:id="rId3" imgW="127000" imgH="1397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732530" y="1898333"/>
                        <a:ext cx="264160" cy="289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9180" y="2521585"/>
          <a:ext cx="5483860" cy="86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5" imgW="2501900" imgH="393700" progId="Equation.KSEE3">
                  <p:embed/>
                </p:oleObj>
              </mc:Choice>
              <mc:Fallback>
                <p:oleObj name="" r:id="rId5" imgW="2501900" imgH="3937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599180" y="2521585"/>
                        <a:ext cx="5483860" cy="862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11325" y="3635375"/>
          <a:ext cx="3762375" cy="51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" r:id="rId7" imgW="1676400" imgH="228600" progId="Equation.KSEE3">
                  <p:embed/>
                </p:oleObj>
              </mc:Choice>
              <mc:Fallback>
                <p:oleObj name="" r:id="rId7" imgW="1676400" imgH="228600" progId="Equation.KSEE3">
                  <p:embed/>
                  <p:pic>
                    <p:nvPicPr>
                      <p:cNvPr id="0" name="图片 6146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11325" y="3635375"/>
                        <a:ext cx="3762375" cy="513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SHOI2002  百事世界杯之旅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在2002年6月之前购买的百事任何饮料的瓶盖上都会有一个</a:t>
            </a:r>
            <a:r>
              <a:rPr lang="en-US" altLang="zh-CN"/>
              <a:t>ZXY</a:t>
            </a:r>
            <a:r>
              <a:rPr lang="zh-CN" altLang="en-US"/>
              <a:t>大佬的头像</a:t>
            </a:r>
            <a:endParaRPr lang="zh-CN" altLang="en-US"/>
          </a:p>
          <a:p>
            <a:r>
              <a:rPr lang="zh-CN" altLang="en-US"/>
              <a:t>只要凑齐所有头像，就能看到</a:t>
            </a:r>
            <a:r>
              <a:rPr lang="en-US" altLang="zh-CN"/>
              <a:t>ZXY</a:t>
            </a:r>
            <a:r>
              <a:rPr lang="zh-CN" altLang="en-US"/>
              <a:t>大佬的女装照</a:t>
            </a:r>
            <a:endParaRPr lang="zh-CN" altLang="en-US"/>
          </a:p>
          <a:p>
            <a:r>
              <a:rPr lang="zh-CN" altLang="en-US"/>
              <a:t>假设有n个不同的头像，每个头像出现的概率相同</a:t>
            </a:r>
            <a:endParaRPr lang="zh-CN" altLang="en-US"/>
          </a:p>
          <a:p>
            <a:r>
              <a:rPr lang="zh-CN" altLang="en-US"/>
              <a:t>平均需要买几瓶饮料才能凑齐所有的头像呢？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数据范围：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7948" y="4067175"/>
          <a:ext cx="100711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469900" imgH="203200" progId="Equation.KSEE3">
                  <p:embed/>
                </p:oleObj>
              </mc:Choice>
              <mc:Fallback>
                <p:oleObj name="" r:id="rId1" imgW="469900" imgH="2032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27948" y="4067175"/>
                        <a:ext cx="1007110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SHOI2002  百事世界杯之旅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      表示收集第 </a:t>
            </a:r>
            <a:r>
              <a:rPr lang="en-US" altLang="zh-CN"/>
              <a:t>i </a:t>
            </a:r>
            <a:r>
              <a:rPr lang="zh-CN" altLang="en-US"/>
              <a:t>种新头像所需的期望步数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则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86205" y="1817688"/>
          <a:ext cx="605790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292100" imgH="203200" progId="Equation.KSEE3">
                  <p:embed/>
                </p:oleObj>
              </mc:Choice>
              <mc:Fallback>
                <p:oleObj name="" r:id="rId1" imgW="292100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386205" y="1817688"/>
                        <a:ext cx="605790" cy="42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52245" y="2470150"/>
          <a:ext cx="619379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3" imgW="2667000" imgH="393700" progId="Equation.KSEE3">
                  <p:embed/>
                </p:oleObj>
              </mc:Choice>
              <mc:Fallback>
                <p:oleObj name="" r:id="rId3" imgW="2667000" imgH="3937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52245" y="2470150"/>
                        <a:ext cx="619379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1880" y="3524885"/>
          <a:ext cx="4956810" cy="10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5" imgW="2005965" imgH="431800" progId="Equation.KSEE3">
                  <p:embed/>
                </p:oleObj>
              </mc:Choice>
              <mc:Fallback>
                <p:oleObj name="" r:id="rId5" imgW="2005965" imgH="431800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71880" y="3524885"/>
                        <a:ext cx="4956810" cy="106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BZOJ1076  奖励关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你正在玩你最喜欢的电子游戏，并且刚刚进入一个奖励关</a:t>
            </a:r>
            <a:endParaRPr lang="zh-CN" altLang="en-US"/>
          </a:p>
          <a:p>
            <a:r>
              <a:rPr lang="zh-CN" altLang="en-US"/>
              <a:t>在这个奖励关里系统将依次随机抛出k次宝物，每次你都可以选择吃或不吃</a:t>
            </a:r>
            <a:endParaRPr lang="zh-CN" altLang="en-US"/>
          </a:p>
          <a:p>
            <a:r>
              <a:rPr lang="zh-CN" altLang="en-US"/>
              <a:t>宝物一共有n种，系统每次抛出这n种宝物的概率都相同且相互独立</a:t>
            </a:r>
            <a:endParaRPr lang="zh-CN" altLang="en-US"/>
          </a:p>
          <a:p>
            <a:r>
              <a:rPr lang="zh-CN" altLang="en-US"/>
              <a:t>获取第i种宝物将得到Pi分，但并不是每种宝物都是可以随意获取的</a:t>
            </a:r>
            <a:endParaRPr lang="zh-CN" altLang="en-US"/>
          </a:p>
          <a:p>
            <a:r>
              <a:rPr lang="zh-CN" altLang="en-US"/>
              <a:t>第i种宝物有一个前提宝物集合Si，只有当Si中所有宝物都至少吃过一次，才能吃第i种宝物，注意Pi可以是负数，但如果它是很多高分宝物的前提，损失短期利益而吃掉这个负分宝物将获得更大的长期利益</a:t>
            </a:r>
            <a:endParaRPr lang="zh-CN" altLang="en-US"/>
          </a:p>
          <a:p>
            <a:r>
              <a:rPr lang="zh-CN" altLang="en-US"/>
              <a:t>假设你采取最优策略，平均情况你一共能在奖励关得到多少分值？</a:t>
            </a:r>
            <a:endParaRPr lang="zh-CN" altLang="en-US"/>
          </a:p>
          <a:p>
            <a:r>
              <a:rPr lang="zh-CN" altLang="en-US"/>
              <a:t>数据范围：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58415" y="5231765"/>
          <a:ext cx="1882775" cy="4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01700" imgH="203200" progId="Equation.KSEE3">
                  <p:embed/>
                </p:oleObj>
              </mc:Choice>
              <mc:Fallback>
                <p:oleObj name="" r:id="rId1" imgW="9017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58415" y="5231765"/>
                        <a:ext cx="1882775" cy="424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BZOJ1076  奖励关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7050"/>
            <a:ext cx="10515600" cy="4351338"/>
          </a:xfrm>
        </p:spPr>
        <p:txBody>
          <a:bodyPr/>
          <a:p>
            <a:r>
              <a:rPr lang="zh-CN" altLang="en-US"/>
              <a:t>设</a:t>
            </a:r>
            <a:endParaRPr lang="zh-CN" altLang="en-US"/>
          </a:p>
          <a:p>
            <a:r>
              <a:rPr lang="zh-CN" altLang="en-US"/>
              <a:t>根据全期望公式可得状态转移方程：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其中          表示 </a:t>
            </a:r>
            <a:r>
              <a:rPr lang="en-US" altLang="zh-CN"/>
              <a:t>j </a:t>
            </a:r>
            <a:r>
              <a:rPr lang="zh-CN" altLang="en-US"/>
              <a:t>的前置宝物状态</a:t>
            </a:r>
            <a:endParaRPr lang="zh-CN" altLang="en-US"/>
          </a:p>
          <a:p>
            <a:r>
              <a:rPr lang="zh-CN" altLang="en-US"/>
              <a:t>这样倒着推就行了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7165" y="1797050"/>
          <a:ext cx="9517380" cy="43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699000" imgH="215900" progId="Equation.KSEE3">
                  <p:embed/>
                </p:oleObj>
              </mc:Choice>
              <mc:Fallback>
                <p:oleObj name="" r:id="rId1" imgW="46990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47165" y="1797050"/>
                        <a:ext cx="9517380" cy="436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2200" y="2703195"/>
          <a:ext cx="9816465" cy="880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4953000" imgH="444500" progId="Equation.KSEE3">
                  <p:embed/>
                </p:oleObj>
              </mc:Choice>
              <mc:Fallback>
                <p:oleObj name="" r:id="rId3" imgW="4953000" imgH="444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92200" y="2703195"/>
                        <a:ext cx="9816465" cy="880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9430" y="3665855"/>
          <a:ext cx="804545" cy="38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419100" imgH="203200" progId="Equation.KSEE3">
                  <p:embed/>
                </p:oleObj>
              </mc:Choice>
              <mc:Fallback>
                <p:oleObj name="" r:id="rId5" imgW="4191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89430" y="3665855"/>
                        <a:ext cx="804545" cy="38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BZOJ4872  分手是祝愿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000"/>
              <a:t>B君在玩一个游戏，这个游戏由</a:t>
            </a:r>
            <a:r>
              <a:rPr lang="en-US" altLang="zh-CN" sz="2000"/>
              <a:t>n</a:t>
            </a:r>
            <a:r>
              <a:rPr lang="zh-CN" altLang="en-US" sz="2000"/>
              <a:t>个灯和n个开关组成</a:t>
            </a:r>
            <a:endParaRPr lang="zh-CN" altLang="en-US" sz="2000"/>
          </a:p>
          <a:p>
            <a:r>
              <a:rPr lang="zh-CN" altLang="en-US" sz="2000"/>
              <a:t>给定这n个灯的初始状态，下标为从1到n的正整数</a:t>
            </a:r>
            <a:endParaRPr lang="zh-CN" altLang="en-US" sz="2000"/>
          </a:p>
          <a:p>
            <a:r>
              <a:rPr lang="zh-CN" altLang="en-US" sz="2000"/>
              <a:t>每个灯有两个状态亮和灭，我们用1来表示这个灯是亮的，用0表示这个灯是灭的，游戏的目标是使所有灯都灭掉，但是当操作第 </a:t>
            </a:r>
            <a:r>
              <a:rPr lang="en-US" altLang="zh-CN" sz="2000"/>
              <a:t>i </a:t>
            </a:r>
            <a:r>
              <a:rPr lang="zh-CN" altLang="en-US" sz="2000"/>
              <a:t>个开关时，所有编号为 i 的约数的灯的状态都会被改变，即从亮变成灭，或者是从灭变成亮</a:t>
            </a:r>
            <a:endParaRPr lang="zh-CN" altLang="en-US" sz="2000"/>
          </a:p>
          <a:p>
            <a:r>
              <a:rPr lang="zh-CN" altLang="en-US" sz="2000"/>
              <a:t>B 君发现这个游戏很难，于是想到了这样的一个策略，每次等概率随机操作一个开关，直到所有灯都灭掉</a:t>
            </a:r>
            <a:endParaRPr lang="zh-CN" altLang="en-US" sz="2000"/>
          </a:p>
          <a:p>
            <a:r>
              <a:rPr lang="zh-CN" altLang="en-US" sz="2000"/>
              <a:t>这个策略需要的操作次数很多， B 君想到这样的一个优化，如果当前局面，可以通过操作小于等于 k 个开关使所有灯都灭掉，那么他将不再随机，直接选择操作次数最小的操作方法操作这些开关</a:t>
            </a:r>
            <a:endParaRPr lang="zh-CN" altLang="en-US" sz="2000"/>
          </a:p>
          <a:p>
            <a:r>
              <a:rPr lang="zh-CN" altLang="en-US" sz="2000"/>
              <a:t>B 君想知道按照这个策略的操作次数的期望</a:t>
            </a:r>
            <a:endParaRPr lang="zh-CN" altLang="en-US" sz="2000"/>
          </a:p>
          <a:p>
            <a:r>
              <a:rPr lang="zh-CN" altLang="en-US" sz="2000"/>
              <a:t>数据范围：</a:t>
            </a:r>
            <a:endParaRPr lang="zh-CN" altLang="en-US" sz="20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33625" y="5490210"/>
          <a:ext cx="1274445" cy="488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596900" imgH="228600" progId="Equation.KSEE3">
                  <p:embed/>
                </p:oleObj>
              </mc:Choice>
              <mc:Fallback>
                <p:oleObj name="" r:id="rId1" imgW="5969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33625" y="5490210"/>
                        <a:ext cx="1274445" cy="488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BZOJ4872  分手是祝愿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首先有一个显然的结论：当前亮着的编号最大的灯，只能由自己熄灭</a:t>
            </a:r>
            <a:endParaRPr lang="zh-CN" altLang="en-US"/>
          </a:p>
          <a:p>
            <a:r>
              <a:rPr lang="zh-CN" altLang="en-US"/>
              <a:t>所以我们可以模拟一遍，算出当前必须摁灭的开关的数量cnt，我们称这cnt个操作是正确的</a:t>
            </a:r>
            <a:endParaRPr lang="zh-CN" altLang="en-US"/>
          </a:p>
          <a:p>
            <a:r>
              <a:rPr lang="zh-CN" altLang="en-US"/>
              <a:t>设      表示使 i 个正确操作变成 i−1 个正确操作的期望步数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得到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至于 </a:t>
            </a:r>
            <a:r>
              <a:rPr lang="en-US" altLang="zh-CN"/>
              <a:t>k </a:t>
            </a:r>
            <a:r>
              <a:rPr lang="zh-CN" altLang="en-US"/>
              <a:t>的限制，特判一下就好了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30338" y="3068955"/>
          <a:ext cx="561340" cy="38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292100" imgH="203200" progId="Equation.KSEE3">
                  <p:embed/>
                </p:oleObj>
              </mc:Choice>
              <mc:Fallback>
                <p:oleObj name="" r:id="rId1" imgW="2921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30338" y="3068955"/>
                        <a:ext cx="561340" cy="38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3155" y="3430270"/>
          <a:ext cx="4606290" cy="84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2159000" imgH="393700" progId="Equation.KSEE3">
                  <p:embed/>
                </p:oleObj>
              </mc:Choice>
              <mc:Fallback>
                <p:oleObj name="" r:id="rId3" imgW="21590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13155" y="3430270"/>
                        <a:ext cx="4606290" cy="840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1495" y="4215130"/>
          <a:ext cx="309499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1459865" imgH="393700" progId="Equation.KSEE3">
                  <p:embed/>
                </p:oleObj>
              </mc:Choice>
              <mc:Fallback>
                <p:oleObj name="" r:id="rId5" imgW="1459865" imgH="3937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801495" y="4215130"/>
                        <a:ext cx="309499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BZOJ3143  </a:t>
            </a:r>
            <a:r>
              <a:rPr lang="zh-CN" altLang="en-US"/>
              <a:t>游走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一个无向连通图，顶点从1编号到N，边从1编号到M</a:t>
            </a:r>
            <a:endParaRPr lang="zh-CN" altLang="en-US"/>
          </a:p>
          <a:p>
            <a:r>
              <a:rPr lang="zh-CN" altLang="en-US"/>
              <a:t>初始时小Z在1号顶点，每一步小Z以相等的概率随机选 择当前顶点的某条边，沿着这条边走到下一个顶点，获得等于这条边的编号的分数</a:t>
            </a:r>
            <a:endParaRPr lang="zh-CN" altLang="en-US"/>
          </a:p>
          <a:p>
            <a:r>
              <a:rPr lang="zh-CN" altLang="en-US"/>
              <a:t>当小Z 到达N号顶点时游走结束，总分为所有获得的分数之和 </a:t>
            </a:r>
            <a:endParaRPr lang="zh-CN" altLang="en-US"/>
          </a:p>
          <a:p>
            <a:r>
              <a:rPr lang="zh-CN" altLang="en-US"/>
              <a:t>现在，请你对这M条边进行编号，使得小Z获得的总分的期望值最小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数据范围：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4455" y="4434840"/>
          <a:ext cx="1040130" cy="37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495300" imgH="177165" progId="Equation.KSEE3">
                  <p:embed/>
                </p:oleObj>
              </mc:Choice>
              <mc:Fallback>
                <p:oleObj name="" r:id="rId1" imgW="4953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24455" y="4434840"/>
                        <a:ext cx="1040130" cy="37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BZOJ3143  </a:t>
            </a:r>
            <a:r>
              <a:rPr lang="zh-CN" altLang="en-US">
                <a:sym typeface="+mn-ea"/>
              </a:rPr>
              <a:t>游走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如果我们能计算出经过每条边的期望次数，那么贪心编号即可</a:t>
            </a:r>
            <a:endParaRPr lang="zh-CN" altLang="en-US"/>
          </a:p>
          <a:p>
            <a:r>
              <a:rPr lang="zh-CN" altLang="en-US"/>
              <a:t>如果我们能计算出每个点的期望经过次数，那么就可以计算出每条边经过的期望次数</a:t>
            </a:r>
            <a:endParaRPr lang="zh-CN" altLang="en-US"/>
          </a:p>
          <a:p>
            <a:r>
              <a:rPr lang="zh-CN" altLang="en-US"/>
              <a:t>设    为第 i 个点的经过次数的期望值，则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00188" y="3050858"/>
          <a:ext cx="293370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152400" imgH="228600" progId="Equation.KSEE3">
                  <p:embed/>
                </p:oleObj>
              </mc:Choice>
              <mc:Fallback>
                <p:oleObj name="" r:id="rId1" imgW="1524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500188" y="3050858"/>
                        <a:ext cx="293370" cy="43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2200" y="3538855"/>
          <a:ext cx="5090160" cy="290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3" imgW="2400300" imgH="1371600" progId="Equation.KSEE3">
                  <p:embed/>
                </p:oleObj>
              </mc:Choice>
              <mc:Fallback>
                <p:oleObj name="" r:id="rId3" imgW="2400300" imgH="13716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92200" y="3538855"/>
                        <a:ext cx="5090160" cy="2908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离散型随机变量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掷一枚骰子，出现的点数可能是</a:t>
            </a:r>
            <a:r>
              <a:rPr lang="en-US" altLang="zh-CN" dirty="0"/>
              <a:t>1,2,3,4,5,6</a:t>
            </a:r>
            <a:endParaRPr lang="en-US" altLang="zh-CN" dirty="0"/>
          </a:p>
          <a:p>
            <a:r>
              <a:rPr lang="zh-CN" altLang="en-US" dirty="0"/>
              <a:t>掷一枚硬币，可能出现正面朝上或反面朝上，我们可以用</a:t>
            </a:r>
            <a:r>
              <a:rPr lang="en-US" altLang="zh-CN" dirty="0"/>
              <a:t>0</a:t>
            </a:r>
            <a:r>
              <a:rPr lang="zh-CN" altLang="en-US" dirty="0"/>
              <a:t>代表正面朝上，</a:t>
            </a:r>
            <a:r>
              <a:rPr lang="en-US" altLang="zh-CN" dirty="0"/>
              <a:t>1</a:t>
            </a:r>
            <a:r>
              <a:rPr lang="zh-CN" altLang="en-US" dirty="0"/>
              <a:t>代表反面朝上</a:t>
            </a:r>
            <a:endParaRPr lang="zh-CN" altLang="en-US" dirty="0"/>
          </a:p>
          <a:p>
            <a:r>
              <a:rPr lang="zh-CN" altLang="en-US" dirty="0"/>
              <a:t>在掷骰子和掷硬币的随机试验中，我们确定了一个类似于函数的对应关系，使得每一个试验结果都能用数字表示，在这个对应关系下，数字随试验结果的变化而变化。像这种随着试验结果变化的量称为</a:t>
            </a:r>
            <a:r>
              <a:rPr lang="zh-CN" altLang="en-US" b="1" dirty="0">
                <a:solidFill>
                  <a:srgbClr val="FFFF00"/>
                </a:solidFill>
              </a:rPr>
              <a:t>随机变量</a:t>
            </a:r>
            <a:endParaRPr lang="zh-CN" altLang="en-US" b="1" dirty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随机变量常用</a:t>
            </a:r>
            <a:r>
              <a:rPr lang="zh-CN" altLang="en-US" dirty="0" smtClean="0">
                <a:solidFill>
                  <a:schemeClr val="bg1"/>
                </a:solidFill>
              </a:rPr>
              <a:t>字母               表示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82035" y="4187190"/>
          <a:ext cx="127571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609600" imgH="203200" progId="Equation.KSEE3">
                  <p:embed/>
                </p:oleObj>
              </mc:Choice>
              <mc:Fallback>
                <p:oleObj name="" r:id="rId1" imgW="6096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582035" y="4187190"/>
                        <a:ext cx="127571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BZOJ3143  </a:t>
            </a:r>
            <a:r>
              <a:rPr lang="zh-CN" altLang="en-US">
                <a:sym typeface="+mn-ea"/>
              </a:rPr>
              <a:t>游走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高斯消元求出所有的 x 之后，设每条边的经过次数的期望值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问题就解决了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95423" y="1796733"/>
          <a:ext cx="317500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165100" imgH="228600" progId="Equation.KSEE3">
                  <p:embed/>
                </p:oleObj>
              </mc:Choice>
              <mc:Fallback>
                <p:oleObj name="" r:id="rId1" imgW="1651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9095423" y="1796733"/>
                        <a:ext cx="317500" cy="43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7170" y="2486660"/>
          <a:ext cx="5437505" cy="951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3" imgW="2540000" imgH="444500" progId="Equation.KSEE3">
                  <p:embed/>
                </p:oleObj>
              </mc:Choice>
              <mc:Fallback>
                <p:oleObj name="" r:id="rId3" imgW="2540000" imgH="4445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87170" y="2486660"/>
                        <a:ext cx="5437505" cy="951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）利用全期望公式确定递推关系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）有决策、满足最优子结构的期望问题考虑动态规划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）尝试建立方程组，利用高斯消元解决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连续性概率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在离散概率中，可能发生的事情种类（样本空间）是有限的，我们可以直接枚举所有情况进行计算</a:t>
            </a:r>
            <a:endParaRPr lang="zh-CN" altLang="en-US"/>
          </a:p>
          <a:p>
            <a:r>
              <a:rPr lang="zh-CN" altLang="en-US"/>
              <a:t>在连续型概率中，样本空间是无限的</a:t>
            </a:r>
            <a:endParaRPr lang="zh-CN" altLang="en-US"/>
          </a:p>
          <a:p>
            <a:r>
              <a:rPr lang="zh-CN" altLang="en-US"/>
              <a:t>我们不能枚举所有的情况，所以开始寄希望于微积分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4585" y="3576955"/>
          <a:ext cx="7614920" cy="115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r:id="rId1" imgW="3670300" imgH="558800" progId="Equation.KSEE3">
                  <p:embed/>
                </p:oleObj>
              </mc:Choice>
              <mc:Fallback>
                <p:oleObj name="" r:id="rId1" imgW="3670300" imgH="5588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24585" y="3576955"/>
                        <a:ext cx="7614920" cy="1159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  数轴取点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从数轴 [0,1] 上随机取一个实数 x，求 x 的</a:t>
            </a:r>
            <a:r>
              <a:rPr lang="zh-CN" altLang="en-US"/>
              <a:t>数学</a:t>
            </a:r>
            <a:r>
              <a:rPr lang="en-US" altLang="zh-CN"/>
              <a:t>期望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例题  数轴取点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考虑黎曼积分的思想：将定义域分为很多份，对每一份构成矩形来求面积</a:t>
            </a:r>
            <a:endParaRPr lang="zh-CN" altLang="en-US"/>
          </a:p>
          <a:p>
            <a:r>
              <a:rPr lang="zh-CN" altLang="en-US"/>
              <a:t>我们在 [0,1] 做 n 个等距的点，并且规定只能在这些点上取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那么取到每个点的概率都是    ，第 </a:t>
            </a:r>
            <a:r>
              <a:rPr lang="en-US" altLang="zh-CN"/>
              <a:t>i </a:t>
            </a:r>
            <a:r>
              <a:rPr lang="zh-CN" altLang="en-US"/>
              <a:t>个点的价值为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因此期望为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当点取到无限多时，上面的结果已经无限接近于真实情况</a:t>
            </a:r>
            <a:endParaRPr lang="zh-CN" altLang="en-US"/>
          </a:p>
          <a:p>
            <a:r>
              <a:rPr lang="zh-CN" altLang="en-US"/>
              <a:t>故最后的答案是： 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7110" y="2956560"/>
          <a:ext cx="32448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" r:id="rId1" imgW="152400" imgH="393700" progId="Equation.KSEE3">
                  <p:embed/>
                </p:oleObj>
              </mc:Choice>
              <mc:Fallback>
                <p:oleObj name="" r:id="rId1" imgW="152400" imgH="393700" progId="Equation.KSEE3">
                  <p:embed/>
                  <p:pic>
                    <p:nvPicPr>
                      <p:cNvPr id="0" name="图片 1331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817110" y="2956560"/>
                        <a:ext cx="32448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85748" y="2952750"/>
          <a:ext cx="3251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52400" imgH="393700" progId="Equation.KSEE3">
                  <p:embed/>
                </p:oleObj>
              </mc:Choice>
              <mc:Fallback>
                <p:oleObj name="" r:id="rId3" imgW="152400" imgH="393700" progId="Equation.KSEE3">
                  <p:embed/>
                  <p:pic>
                    <p:nvPicPr>
                      <p:cNvPr id="0" name="图片 13312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885748" y="2952750"/>
                        <a:ext cx="3251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84145" y="3879850"/>
          <a:ext cx="2853055" cy="89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" r:id="rId5" imgW="1384300" imgH="431800" progId="Equation.KSEE3">
                  <p:embed/>
                </p:oleObj>
              </mc:Choice>
              <mc:Fallback>
                <p:oleObj name="" r:id="rId5" imgW="1384300" imgH="431800" progId="Equation.KSEE3">
                  <p:embed/>
                  <p:pic>
                    <p:nvPicPr>
                      <p:cNvPr id="0" name="图片 1331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84145" y="3879850"/>
                        <a:ext cx="2853055" cy="890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21710" y="5435600"/>
          <a:ext cx="3084830" cy="65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" r:id="rId7" imgW="1320165" imgH="279400" progId="Equation.KSEE3">
                  <p:embed/>
                </p:oleObj>
              </mc:Choice>
              <mc:Fallback>
                <p:oleObj name="" r:id="rId7" imgW="1320165" imgH="279400" progId="Equation.KSEE3">
                  <p:embed/>
                  <p:pic>
                    <p:nvPicPr>
                      <p:cNvPr id="0" name="图片 13315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521710" y="5435600"/>
                        <a:ext cx="3084830" cy="65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JZYZ</a:t>
            </a:r>
            <a:r>
              <a:rPr lang="zh-CN" altLang="en-US"/>
              <a:t>互测  百步飞剑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百步飞剑出，剑气屏光柱，十步已可杀</a:t>
            </a:r>
            <a:endParaRPr lang="zh-CN" altLang="en-US"/>
          </a:p>
          <a:p>
            <a:r>
              <a:rPr lang="zh-CN" altLang="en-US"/>
              <a:t>作为剑圣传人的天明显然没有领会到百步飞剑的要诀</a:t>
            </a:r>
            <a:endParaRPr lang="zh-CN" altLang="en-US"/>
          </a:p>
          <a:p>
            <a:r>
              <a:rPr lang="zh-CN" altLang="en-US"/>
              <a:t>每当天明使用百步飞剑时，剑就会随机地出现在二维平面中</a:t>
            </a:r>
            <a:endParaRPr lang="zh-CN" altLang="en-US"/>
          </a:p>
          <a:p>
            <a:r>
              <a:rPr lang="zh-CN" altLang="en-US"/>
              <a:t>已知二维平面中有无限多条距离为 d 的平行直线，剑的长度为 L</a:t>
            </a:r>
            <a:endParaRPr lang="zh-CN" altLang="en-US"/>
          </a:p>
          <a:p>
            <a:r>
              <a:rPr lang="zh-CN" altLang="en-US"/>
              <a:t>求天明使用百步飞剑时，剑与直线相交的概率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JZYZ</a:t>
            </a:r>
            <a:r>
              <a:rPr lang="zh-CN" altLang="en-US">
                <a:sym typeface="+mn-ea"/>
              </a:rPr>
              <a:t>互测  百步飞剑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设针的中点为 </a:t>
            </a:r>
            <a:r>
              <a:rPr lang="en-US" altLang="zh-CN" dirty="0">
                <a:sym typeface="+mn-ea"/>
              </a:rPr>
              <a:t>P 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P </a:t>
            </a:r>
            <a:r>
              <a:rPr lang="zh-CN" altLang="en-US" dirty="0">
                <a:sym typeface="+mn-ea"/>
              </a:rPr>
              <a:t>与最近的直线的距离为 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，针与</a:t>
            </a:r>
            <a:r>
              <a:rPr lang="zh-CN" altLang="en-US">
                <a:sym typeface="+mn-ea"/>
              </a:rPr>
              <a:t>直线</a:t>
            </a:r>
            <a:r>
              <a:rPr lang="zh-CN" altLang="en-US" smtClean="0">
                <a:sym typeface="+mn-ea"/>
              </a:rPr>
              <a:t>的倾角为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则针与直线相交的条件为：</a:t>
            </a:r>
            <a:endParaRPr lang="zh-CN" altLang="en-US" dirty="0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且                              ，做出对应的图像：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那么概率就是两线与坐标轴围成的面积相除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68230" y="1854200"/>
          <a:ext cx="260985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" r:id="rId1" imgW="127000" imgH="177165" progId="Equation.KSEE3">
                  <p:embed/>
                </p:oleObj>
              </mc:Choice>
              <mc:Fallback>
                <p:oleObj name="" r:id="rId1" imgW="127000" imgH="177165" progId="Equation.KSEE3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9968230" y="1854200"/>
                        <a:ext cx="260985" cy="363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图片 26" descr="TF92VQ]V@{O7SYI~C37}$A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745" y="2820670"/>
            <a:ext cx="3745865" cy="3194050"/>
          </a:xfrm>
          <a:prstGeom prst="rect">
            <a:avLst/>
          </a:prstGeom>
        </p:spPr>
      </p:pic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5850" y="4970145"/>
          <a:ext cx="2446655" cy="175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" r:id="rId4" imgW="1168400" imgH="838200" progId="Equation.KSEE3">
                  <p:embed/>
                </p:oleObj>
              </mc:Choice>
              <mc:Fallback>
                <p:oleObj name="" r:id="rId4" imgW="1168400" imgH="838200" progId="Equation.KSEE3">
                  <p:embed/>
                  <p:pic>
                    <p:nvPicPr>
                      <p:cNvPr id="0" name="图片 12289"/>
                      <p:cNvPicPr/>
                      <p:nvPr/>
                    </p:nvPicPr>
                    <p:blipFill>
                      <a:blip r:embed="rId5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85850" y="4970145"/>
                        <a:ext cx="2446655" cy="175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3130" y="2465070"/>
          <a:ext cx="1600835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" r:id="rId6" imgW="685800" imgH="393700" progId="Equation.KSEE3">
                  <p:embed/>
                </p:oleObj>
              </mc:Choice>
              <mc:Fallback>
                <p:oleObj name="" r:id="rId6" imgW="685800" imgH="393700" progId="Equation.KSEE3">
                  <p:embed/>
                  <p:pic>
                    <p:nvPicPr>
                      <p:cNvPr id="0" name="图片 12290"/>
                      <p:cNvPicPr/>
                      <p:nvPr/>
                    </p:nvPicPr>
                    <p:blipFill>
                      <a:blip r:embed="rId7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723130" y="2465070"/>
                        <a:ext cx="1600835" cy="91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7805" y="3467735"/>
          <a:ext cx="2508885" cy="80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" r:id="rId8" imgW="1231265" imgH="393700" progId="Equation.KSEE3">
                  <p:embed/>
                </p:oleObj>
              </mc:Choice>
              <mc:Fallback>
                <p:oleObj name="" r:id="rId8" imgW="1231265" imgH="393700" progId="Equation.KSEE3">
                  <p:embed/>
                  <p:pic>
                    <p:nvPicPr>
                      <p:cNvPr id="0" name="图片 12291"/>
                      <p:cNvPicPr/>
                      <p:nvPr/>
                    </p:nvPicPr>
                    <p:blipFill>
                      <a:blip r:embed="rId9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87805" y="3467735"/>
                        <a:ext cx="2508885" cy="802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练习题目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92D050"/>
                </a:solidFill>
              </a:rPr>
              <a:t>【</a:t>
            </a:r>
            <a:r>
              <a:rPr lang="en-US" altLang="zh-CN">
                <a:solidFill>
                  <a:srgbClr val="92D050"/>
                </a:solidFill>
              </a:rPr>
              <a:t>NOIP2016</a:t>
            </a:r>
            <a:r>
              <a:rPr lang="zh-CN" altLang="en-US">
                <a:solidFill>
                  <a:srgbClr val="92D050"/>
                </a:solidFill>
              </a:rPr>
              <a:t>】换教室</a:t>
            </a:r>
            <a:endParaRPr lang="zh-CN" altLang="en-US"/>
          </a:p>
          <a:p>
            <a:r>
              <a:rPr lang="zh-CN" altLang="en-US">
                <a:solidFill>
                  <a:srgbClr val="00B0F0"/>
                </a:solidFill>
              </a:rPr>
              <a:t>【SHOI2014】概率充电器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【HNOI2015】亚瑟王</a:t>
            </a:r>
            <a:endParaRPr lang="zh-CN" altLang="en-US"/>
          </a:p>
          <a:p>
            <a:r>
              <a:rPr lang="zh-CN" altLang="en-US">
                <a:solidFill>
                  <a:srgbClr val="F04CFE"/>
                </a:solidFill>
              </a:rPr>
              <a:t>【</a:t>
            </a:r>
            <a:r>
              <a:rPr lang="en-US" altLang="zh-CN">
                <a:solidFill>
                  <a:srgbClr val="F04CFE"/>
                </a:solidFill>
              </a:rPr>
              <a:t>BZOJ3811</a:t>
            </a:r>
            <a:r>
              <a:rPr lang="zh-CN" altLang="en-US">
                <a:solidFill>
                  <a:srgbClr val="F04CFE"/>
                </a:solidFill>
              </a:rPr>
              <a:t>】玛里苟斯（结合线性基）</a:t>
            </a:r>
            <a:endParaRPr lang="zh-CN" altLang="en-US">
              <a:solidFill>
                <a:srgbClr val="F04CFE"/>
              </a:solidFill>
            </a:endParaRPr>
          </a:p>
          <a:p>
            <a:r>
              <a:rPr lang="zh-CN" altLang="en-US">
                <a:solidFill>
                  <a:srgbClr val="F04CFE"/>
                </a:solidFill>
              </a:rPr>
              <a:t>【</a:t>
            </a:r>
            <a:r>
              <a:rPr lang="en-US" altLang="zh-CN">
                <a:solidFill>
                  <a:srgbClr val="F04CFE"/>
                </a:solidFill>
              </a:rPr>
              <a:t>BZOJ2553</a:t>
            </a:r>
            <a:r>
              <a:rPr lang="zh-CN" altLang="en-US">
                <a:solidFill>
                  <a:srgbClr val="F04CFE"/>
                </a:solidFill>
              </a:rPr>
              <a:t>】禁忌（结合</a:t>
            </a:r>
            <a:r>
              <a:rPr lang="en-US" altLang="zh-CN">
                <a:solidFill>
                  <a:srgbClr val="F04CFE"/>
                </a:solidFill>
              </a:rPr>
              <a:t>AC</a:t>
            </a:r>
            <a:r>
              <a:rPr lang="zh-CN" altLang="en-US">
                <a:solidFill>
                  <a:srgbClr val="F04CFE"/>
                </a:solidFill>
              </a:rPr>
              <a:t>自动机）</a:t>
            </a:r>
            <a:endParaRPr lang="zh-CN" altLang="en-US"/>
          </a:p>
          <a:p>
            <a:r>
              <a:rPr lang="zh-CN" altLang="en-US">
                <a:solidFill>
                  <a:srgbClr val="FFC000"/>
                </a:solidFill>
              </a:rPr>
              <a:t>【</a:t>
            </a:r>
            <a:r>
              <a:rPr lang="en-US" altLang="zh-CN">
                <a:solidFill>
                  <a:srgbClr val="FFC000"/>
                </a:solidFill>
              </a:rPr>
              <a:t>BZOJ3451</a:t>
            </a:r>
            <a:r>
              <a:rPr lang="zh-CN" altLang="en-US">
                <a:solidFill>
                  <a:srgbClr val="FFC000"/>
                </a:solidFill>
              </a:rPr>
              <a:t>】Normal（结合点分治</a:t>
            </a:r>
            <a:r>
              <a:rPr lang="en-US" altLang="zh-CN">
                <a:solidFill>
                  <a:srgbClr val="FFC000"/>
                </a:solidFill>
              </a:rPr>
              <a:t>FFT</a:t>
            </a:r>
            <a:r>
              <a:rPr lang="zh-CN" altLang="en-US">
                <a:solidFill>
                  <a:srgbClr val="FFC000"/>
                </a:solidFill>
              </a:rPr>
              <a:t>）</a:t>
            </a:r>
            <a:endParaRPr lang="zh-CN" altLang="en-US">
              <a:solidFill>
                <a:srgbClr val="FFC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言射言射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离散型随机变量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利用随机变量可以表示一些事件</a:t>
            </a:r>
            <a:endParaRPr lang="zh-CN" altLang="en-US"/>
          </a:p>
          <a:p>
            <a:r>
              <a:rPr lang="zh-CN" altLang="en-US"/>
              <a:t>例如掷骰子试验中，掷出的点数    是一个随机变量，取值范围是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  表示掷出的点数是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           表示掷出的点数小于</a:t>
            </a:r>
            <a:r>
              <a:rPr lang="en-US" altLang="zh-CN">
                <a:sym typeface="+mn-ea"/>
              </a:rPr>
              <a:t>3</a:t>
            </a:r>
            <a:endParaRPr lang="zh-CN" altLang="en-US"/>
          </a:p>
          <a:p>
            <a:r>
              <a:rPr lang="zh-CN" altLang="en-US"/>
              <a:t>像这种所有取值可以一一列出的随机变量称为</a:t>
            </a:r>
            <a:r>
              <a:rPr lang="zh-CN" altLang="en-US" b="1">
                <a:solidFill>
                  <a:srgbClr val="FFFF00"/>
                </a:solidFill>
              </a:rPr>
              <a:t>离散型随机变量</a:t>
            </a:r>
            <a:endParaRPr lang="zh-CN" altLang="en-US" b="1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离散型随机变量取某一值的概率称为</a:t>
            </a:r>
            <a:r>
              <a:rPr lang="zh-CN" altLang="en-US" b="1">
                <a:solidFill>
                  <a:srgbClr val="FFFF00"/>
                </a:solidFill>
              </a:rPr>
              <a:t>离散型概率</a:t>
            </a:r>
            <a:endParaRPr lang="zh-CN" altLang="en-US" b="1">
              <a:solidFill>
                <a:srgbClr val="FFFF00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例如上例中            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14645" y="2299653"/>
          <a:ext cx="3714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7165" imgH="165100" progId="Equation.KSEE3">
                  <p:embed/>
                </p:oleObj>
              </mc:Choice>
              <mc:Fallback>
                <p:oleObj name="" r:id="rId1" imgW="1771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5414645" y="2299653"/>
                        <a:ext cx="37147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96133" y="2273300"/>
          <a:ext cx="159512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762000" imgH="203200" progId="Equation.KSEE3">
                  <p:embed/>
                </p:oleObj>
              </mc:Choice>
              <mc:Fallback>
                <p:oleObj name="" r:id="rId3" imgW="762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9696133" y="2273300"/>
                        <a:ext cx="159512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8395" y="2745740"/>
          <a:ext cx="10636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508000" imgH="203200" progId="Equation.KSEE3">
                  <p:embed/>
                </p:oleObj>
              </mc:Choice>
              <mc:Fallback>
                <p:oleObj name="" r:id="rId5" imgW="508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128395" y="2745740"/>
                        <a:ext cx="106362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64430" y="2734310"/>
          <a:ext cx="10636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508000" imgH="203200" progId="Equation.KSEE3">
                  <p:embed/>
                </p:oleObj>
              </mc:Choice>
              <mc:Fallback>
                <p:oleObj name="" r:id="rId7" imgW="508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4964430" y="2734310"/>
                        <a:ext cx="106362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40013" y="4338638"/>
          <a:ext cx="5212080" cy="82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2489200" imgH="393700" progId="Equation.KSEE3">
                  <p:embed/>
                </p:oleObj>
              </mc:Choice>
              <mc:Fallback>
                <p:oleObj name="" r:id="rId9" imgW="24892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640013" y="4338638"/>
                        <a:ext cx="5212080" cy="824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离散型概率的计算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考虑事件所有可能发生的情况种数为   ，我们把它称为</a:t>
            </a:r>
            <a:r>
              <a:rPr lang="zh-CN" altLang="en-US" b="1">
                <a:solidFill>
                  <a:srgbClr val="FFFF00"/>
                </a:solidFill>
              </a:rPr>
              <a:t>样本空间</a:t>
            </a:r>
            <a:endParaRPr lang="zh-CN" altLang="en-US" b="1">
              <a:solidFill>
                <a:srgbClr val="FFFF00"/>
              </a:solidFill>
            </a:endParaRPr>
          </a:p>
          <a:p>
            <a:r>
              <a:rPr lang="zh-CN" altLang="en-US"/>
              <a:t>使得         成立的情况种数为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则有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03290" y="1852613"/>
          <a:ext cx="29273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39700" imgH="177165" progId="Equation.KSEE3">
                  <p:embed/>
                </p:oleObj>
              </mc:Choice>
              <mc:Fallback>
                <p:oleObj name="" r:id="rId1" imgW="139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6003290" y="1852613"/>
                        <a:ext cx="29273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2763" y="2285048"/>
          <a:ext cx="77216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368300" imgH="177165" progId="Equation.KSEE3">
                  <p:embed/>
                </p:oleObj>
              </mc:Choice>
              <mc:Fallback>
                <p:oleObj name="" r:id="rId3" imgW="368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782763" y="2285048"/>
                        <a:ext cx="772160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58715" y="2294890"/>
          <a:ext cx="292735" cy="346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139700" imgH="165100" progId="Equation.KSEE3">
                  <p:embed/>
                </p:oleObj>
              </mc:Choice>
              <mc:Fallback>
                <p:oleObj name="" r:id="rId5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4958715" y="2294890"/>
                        <a:ext cx="292735" cy="346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1813" y="2977833"/>
          <a:ext cx="1728470" cy="82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825500" imgH="393700" progId="Equation.KSEE3">
                  <p:embed/>
                </p:oleObj>
              </mc:Choice>
              <mc:Fallback>
                <p:oleObj name="" r:id="rId7" imgW="8255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801813" y="2977833"/>
                        <a:ext cx="1728470" cy="824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例题：Link的游戏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Link很喜欢提交vijos某道题</a:t>
            </a:r>
            <a:endParaRPr lang="zh-CN" altLang="en-US"/>
          </a:p>
          <a:p>
            <a:r>
              <a:rPr lang="zh-CN" altLang="en-US"/>
              <a:t>他的程序随机生成答案</a:t>
            </a:r>
            <a:endParaRPr lang="zh-CN" altLang="en-US"/>
          </a:p>
          <a:p>
            <a:r>
              <a:rPr lang="zh-CN" altLang="en-US"/>
              <a:t>已知对于每个测试点，正确的几率是0.5</a:t>
            </a:r>
            <a:endParaRPr lang="zh-CN" altLang="en-US"/>
          </a:p>
          <a:p>
            <a:r>
              <a:rPr lang="zh-CN" altLang="en-US"/>
              <a:t>共有10个测试点</a:t>
            </a:r>
            <a:endParaRPr lang="zh-CN" altLang="en-US"/>
          </a:p>
          <a:p>
            <a:r>
              <a:rPr lang="zh-CN" altLang="en-US"/>
              <a:t>求Link通过9个测试点的概率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例题：Link的游戏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考虑所有可能情况共                 种</a:t>
            </a:r>
            <a:endParaRPr lang="zh-CN" altLang="en-US"/>
          </a:p>
          <a:p>
            <a:r>
              <a:rPr lang="zh-CN" altLang="en-US"/>
              <a:t>其中恰好错一个的情况有</a:t>
            </a:r>
            <a:r>
              <a:rPr lang="en-US" altLang="zh-CN"/>
              <a:t>10</a:t>
            </a:r>
            <a:r>
              <a:rPr lang="zh-CN" altLang="en-US"/>
              <a:t>种，所以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90010" y="1786890"/>
          <a:ext cx="13950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660400" imgH="203200" progId="Equation.KSEE3">
                  <p:embed/>
                </p:oleObj>
              </mc:Choice>
              <mc:Fallback>
                <p:oleObj name="" r:id="rId1" imgW="6604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890010" y="1786890"/>
                        <a:ext cx="13950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6490" y="2710815"/>
          <a:ext cx="4595495" cy="74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2413000" imgH="393700" progId="Equation.KSEE3">
                  <p:embed/>
                </p:oleObj>
              </mc:Choice>
              <mc:Fallback>
                <p:oleObj name="" r:id="rId3" imgW="2413000" imgH="393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26490" y="2710815"/>
                        <a:ext cx="4595495" cy="749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乘法法则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考虑将一个事件   拆成若干个小事件    ，事件</a:t>
            </a:r>
            <a:r>
              <a:rPr lang="en-US" altLang="zh-CN"/>
              <a:t>A</a:t>
            </a:r>
            <a:r>
              <a:rPr lang="zh-CN" altLang="en-US"/>
              <a:t>发生的条件是所有小事件都必须发生，则</a:t>
            </a:r>
            <a:endParaRPr lang="zh-CN" altLang="en-US"/>
          </a:p>
          <a:p>
            <a:endParaRPr lang="zh-CN" altLang="en-US"/>
          </a:p>
          <a:p>
            <a:r>
              <a:rPr lang="zh-CN" altLang="zh-CN"/>
              <a:t>例子：抛两枚质地均匀的硬币，均证明朝上的概率为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例子：抛   </a:t>
            </a:r>
            <a:r>
              <a:rPr lang="zh-CN" altLang="zh-CN">
                <a:sym typeface="+mn-ea"/>
              </a:rPr>
              <a:t>枚质地均匀的硬币，均证明朝上的概率为</a:t>
            </a:r>
            <a:endParaRPr lang="zh-CN" altLang="zh-CN"/>
          </a:p>
          <a:p>
            <a:endParaRPr lang="zh-CN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44215" y="1834515"/>
          <a:ext cx="321945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52400" imgH="165100" progId="Equation.KSEE3">
                  <p:embed/>
                </p:oleObj>
              </mc:Choice>
              <mc:Fallback>
                <p:oleObj name="" r:id="rId1" imgW="152400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244215" y="1834515"/>
                        <a:ext cx="321945" cy="34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62015" y="1776095"/>
          <a:ext cx="321945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52400" imgH="228600" progId="Equation.KSEE3">
                  <p:embed/>
                </p:oleObj>
              </mc:Choice>
              <mc:Fallback>
                <p:oleObj name="" r:id="rId3" imgW="1524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962015" y="1776095"/>
                        <a:ext cx="321945" cy="48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62910" y="2174875"/>
          <a:ext cx="40290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2108200" imgH="228600" progId="Equation.KSEE3">
                  <p:embed/>
                </p:oleObj>
              </mc:Choice>
              <mc:Fallback>
                <p:oleObj name="" r:id="rId5" imgW="21082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962910" y="2174875"/>
                        <a:ext cx="402907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58480" y="2886075"/>
          <a:ext cx="1139190" cy="72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7" imgW="622300" imgH="393700" progId="Equation.KSEE3">
                  <p:embed/>
                </p:oleObj>
              </mc:Choice>
              <mc:Fallback>
                <p:oleObj name="" r:id="rId7" imgW="6223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158480" y="2886075"/>
                        <a:ext cx="1139190" cy="720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75853" y="4059555"/>
          <a:ext cx="269240" cy="296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127000" imgH="139700" progId="Equation.KSEE3">
                  <p:embed/>
                </p:oleObj>
              </mc:Choice>
              <mc:Fallback>
                <p:oleObj name="" r:id="rId9" imgW="127000" imgH="139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75853" y="4059555"/>
                        <a:ext cx="269240" cy="296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75295" y="3786505"/>
          <a:ext cx="5842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1" imgW="304800" imgH="393700" progId="Equation.KSEE3">
                  <p:embed/>
                </p:oleObj>
              </mc:Choice>
              <mc:Fallback>
                <p:oleObj name="" r:id="rId11" imgW="304800" imgH="3937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075295" y="3786505"/>
                        <a:ext cx="58420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全概率公式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若将样本空间 </a:t>
            </a:r>
            <a:r>
              <a:rPr lang="en-US" altLang="zh-CN"/>
              <a:t>S </a:t>
            </a:r>
            <a:r>
              <a:rPr lang="zh-CN" altLang="en-US"/>
              <a:t>分成若干个不想交的部分                  ，则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例子：刘世纪参加</a:t>
            </a:r>
            <a:r>
              <a:rPr lang="en-US" altLang="zh-CN"/>
              <a:t>NOI</a:t>
            </a:r>
            <a:r>
              <a:rPr lang="zh-CN" altLang="en-US"/>
              <a:t>获得金牌、银牌、铜牌和铁牌的概率分别为</a:t>
            </a:r>
            <a:r>
              <a:rPr lang="en-US" altLang="zh-CN"/>
              <a:t>0.1</a:t>
            </a:r>
            <a:r>
              <a:rPr lang="zh-CN" altLang="en-US"/>
              <a:t>，</a:t>
            </a:r>
            <a:r>
              <a:rPr lang="en-US" altLang="zh-CN"/>
              <a:t>0.3</a:t>
            </a:r>
            <a:r>
              <a:rPr lang="zh-CN" altLang="en-US"/>
              <a:t>，</a:t>
            </a:r>
            <a:r>
              <a:rPr lang="en-US" altLang="zh-CN"/>
              <a:t>0.4</a:t>
            </a:r>
            <a:r>
              <a:rPr lang="zh-CN" altLang="en-US"/>
              <a:t>和</a:t>
            </a:r>
            <a:r>
              <a:rPr lang="en-US" altLang="zh-CN"/>
              <a:t>0.2</a:t>
            </a:r>
            <a:r>
              <a:rPr lang="zh-CN" altLang="en-US"/>
              <a:t>，在这</a:t>
            </a:r>
            <a:r>
              <a:rPr lang="en-US" altLang="zh-CN"/>
              <a:t>4</a:t>
            </a:r>
            <a:r>
              <a:rPr lang="zh-CN" altLang="en-US"/>
              <a:t>种情况下他能签到学校的概率分别为</a:t>
            </a:r>
            <a:r>
              <a:rPr lang="en-US" altLang="zh-CN"/>
              <a:t>1.0</a:t>
            </a:r>
            <a:r>
              <a:rPr lang="zh-CN" altLang="en-US"/>
              <a:t>，</a:t>
            </a:r>
            <a:r>
              <a:rPr lang="en-US" altLang="zh-CN"/>
              <a:t>0.8</a:t>
            </a:r>
            <a:r>
              <a:rPr lang="zh-CN" altLang="en-US"/>
              <a:t>，</a:t>
            </a:r>
            <a:r>
              <a:rPr lang="en-US" altLang="zh-CN"/>
              <a:t>0.5</a:t>
            </a:r>
            <a:r>
              <a:rPr lang="zh-CN" altLang="en-US"/>
              <a:t>和</a:t>
            </a:r>
            <a:r>
              <a:rPr lang="en-US" altLang="zh-CN"/>
              <a:t>0.1</a:t>
            </a:r>
            <a:r>
              <a:rPr lang="zh-CN" altLang="en-US"/>
              <a:t>，求刘世纪能签到学校的概率</a:t>
            </a:r>
            <a:endParaRPr lang="zh-CN" altLang="en-US"/>
          </a:p>
          <a:p>
            <a:r>
              <a:rPr lang="zh-CN" altLang="en-US"/>
              <a:t>显然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C000"/>
                </a:solidFill>
              </a:rPr>
              <a:t>经过科学的计算我们发现：刘神稳了</a:t>
            </a:r>
            <a:endParaRPr lang="zh-CN" altLang="en-US">
              <a:solidFill>
                <a:srgbClr val="FFC000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31635" y="1825625"/>
          <a:ext cx="14046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749300" imgH="228600" progId="Equation.KSEE3">
                  <p:embed/>
                </p:oleObj>
              </mc:Choice>
              <mc:Fallback>
                <p:oleObj name="" r:id="rId1" imgW="7493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731635" y="1825625"/>
                        <a:ext cx="14046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8395" y="2325370"/>
          <a:ext cx="893572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4102100" imgH="228600" progId="Equation.KSEE3">
                  <p:embed/>
                </p:oleObj>
              </mc:Choice>
              <mc:Fallback>
                <p:oleObj name="" r:id="rId3" imgW="41021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28395" y="2325370"/>
                        <a:ext cx="8935720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50060" y="4313555"/>
          <a:ext cx="6565265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3073400" imgH="177165" progId="Equation.KSEE3">
                  <p:embed/>
                </p:oleObj>
              </mc:Choice>
              <mc:Fallback>
                <p:oleObj name="" r:id="rId5" imgW="3073400" imgH="177165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50060" y="4313555"/>
                        <a:ext cx="6565265" cy="37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QQ图片201806291811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930" y="4897120"/>
            <a:ext cx="1200785" cy="106108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TEMPLATE_THUMBS_INDEX" val="1、2、12、14、10、11、13、20"/>
  <p:tag name="KSO_WM_BEAUTIFY_FLAG" val="#wm#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5.xml><?xml version="1.0" encoding="utf-8"?>
<p:tagLst xmlns:p="http://schemas.openxmlformats.org/presentationml/2006/main">
  <p:tag name="KSO_WM_TEMPLATE_CATEGORY" val="custom"/>
  <p:tag name="KSO_WM_TEMPLATE_INDEX" val="20184545"/>
  <p:tag name="KSO_WM_UNIT_TYPE" val="a"/>
  <p:tag name="KSO_WM_UNIT_INDEX" val="1"/>
  <p:tag name="KSO_WM_UNIT_ID" val="custom20184545_1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RESENTATION_x000B_TEMPLATE"/>
</p:tagLst>
</file>

<file path=ppt/tags/tag6.xml><?xml version="1.0" encoding="utf-8"?>
<p:tagLst xmlns:p="http://schemas.openxmlformats.org/presentationml/2006/main">
  <p:tag name="KSO_WM_TEMPLATE_CATEGORY" val="custom"/>
  <p:tag name="KSO_WM_TEMPLATE_INDEX" val="20184545"/>
  <p:tag name="KSO_WM_UNIT_TYPE" val="b"/>
  <p:tag name="KSO_WM_UNIT_INDEX" val="1"/>
  <p:tag name="KSO_WM_UNIT_ID" val="custom20184545_1*b*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SLIDE_ID" val="custom20184545_1"/>
  <p:tag name="KSO_WM_SLIDE_INDEX" val="1"/>
  <p:tag name="KSO_WM_SLIDE_ITEM_CNT" val="2"/>
  <p:tag name="KSO_WM_SLIDE_LAYOUT" val="a_b"/>
  <p:tag name="KSO_WM_SLIDE_LAYOUT_CNT" val="1_1"/>
  <p:tag name="KSO_WM_TEMPLATE_THUMBS_INDEX" val="1、2、12、14、10、11、13、20、"/>
  <p:tag name="KSO_WM_SLIDE_TYPE" val="title"/>
  <p:tag name="KSO_WM_BEAUTIFY_FLAG" val="#wm#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SUBTYPE" val="pureTxt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heme/theme1.xml><?xml version="1.0" encoding="utf-8"?>
<a:theme xmlns:a="http://schemas.openxmlformats.org/drawingml/2006/main" name="2_Office 主题​​">
  <a:themeElements>
    <a:clrScheme name="自定义 6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fdkfyk5l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4067</Words>
  <Application>WPS 演示</Application>
  <PresentationFormat>自定义</PresentationFormat>
  <Paragraphs>334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73</vt:i4>
      </vt:variant>
      <vt:variant>
        <vt:lpstr>幻灯片标题</vt:lpstr>
      </vt:variant>
      <vt:variant>
        <vt:i4>38</vt:i4>
      </vt:variant>
    </vt:vector>
  </HeadingPairs>
  <TitlesOfParts>
    <vt:vector size="119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2_Office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概率与期望</vt:lpstr>
      <vt:lpstr>目录</vt:lpstr>
      <vt:lpstr>离散型随机变量</vt:lpstr>
      <vt:lpstr>离散型随机变量</vt:lpstr>
      <vt:lpstr>离散型概率的计算</vt:lpstr>
      <vt:lpstr>例题：Link的游戏</vt:lpstr>
      <vt:lpstr>例题：Link的游戏</vt:lpstr>
      <vt:lpstr>乘法法则</vt:lpstr>
      <vt:lpstr>全概率公式</vt:lpstr>
      <vt:lpstr>条件概率</vt:lpstr>
      <vt:lpstr>蒙提霍尔问题</vt:lpstr>
      <vt:lpstr>看似正确的想法</vt:lpstr>
      <vt:lpstr>问题出在哪里</vt:lpstr>
      <vt:lpstr>正确的想法</vt:lpstr>
      <vt:lpstr>理论解释</vt:lpstr>
      <vt:lpstr>数学期望</vt:lpstr>
      <vt:lpstr>数学期望</vt:lpstr>
      <vt:lpstr>期望的线性证明</vt:lpstr>
      <vt:lpstr>全期望公式</vt:lpstr>
      <vt:lpstr>例题  HZK的线段树</vt:lpstr>
      <vt:lpstr>例题  HZK的线段树</vt:lpstr>
      <vt:lpstr>SHOI2002  百事世界杯之旅</vt:lpstr>
      <vt:lpstr>SHOI2002  百事世界杯之旅</vt:lpstr>
      <vt:lpstr>BZOJ1076  奖励关</vt:lpstr>
      <vt:lpstr>BZOJ1076  奖励关</vt:lpstr>
      <vt:lpstr>BZOJ4872  分手是祝愿</vt:lpstr>
      <vt:lpstr>BZOJ4872  分手是祝愿</vt:lpstr>
      <vt:lpstr>BZOJ3143  游走</vt:lpstr>
      <vt:lpstr>BZOJ3143  游走</vt:lpstr>
      <vt:lpstr>BZOJ3143  游走</vt:lpstr>
      <vt:lpstr>方法总结</vt:lpstr>
      <vt:lpstr>连续性概率</vt:lpstr>
      <vt:lpstr>例题  数轴取点</vt:lpstr>
      <vt:lpstr>例题  数轴取点</vt:lpstr>
      <vt:lpstr>JZYZ互测  百步飞剑</vt:lpstr>
      <vt:lpstr>JZYZ互测  百步飞剑</vt:lpstr>
      <vt:lpstr>练习题目</vt:lpstr>
      <vt:lpstr>言射言射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概率与期望</dc:title>
  <dc:creator>Student01</dc:creator>
  <cp:lastModifiedBy>人不作枉少年</cp:lastModifiedBy>
  <cp:revision>147</cp:revision>
  <dcterms:created xsi:type="dcterms:W3CDTF">2018-06-27T07:36:00Z</dcterms:created>
  <dcterms:modified xsi:type="dcterms:W3CDTF">2018-07-17T00:47:18Z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