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0" r:id="rId7"/>
    <p:sldId id="375" r:id="rId8"/>
    <p:sldId id="376" r:id="rId9"/>
    <p:sldId id="328" r:id="rId10"/>
    <p:sldId id="329" r:id="rId11"/>
    <p:sldId id="377" r:id="rId12"/>
    <p:sldId id="378" r:id="rId13"/>
    <p:sldId id="496" r:id="rId14"/>
    <p:sldId id="497" r:id="rId15"/>
    <p:sldId id="261" r:id="rId16"/>
    <p:sldId id="262" r:id="rId17"/>
    <p:sldId id="263" r:id="rId18"/>
    <p:sldId id="641" r:id="rId19"/>
    <p:sldId id="266" r:id="rId20"/>
    <p:sldId id="267" r:id="rId21"/>
    <p:sldId id="449" r:id="rId22"/>
    <p:sldId id="450" r:id="rId23"/>
    <p:sldId id="451" r:id="rId24"/>
    <p:sldId id="495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551" r:id="rId33"/>
    <p:sldId id="275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427" r:id="rId46"/>
    <p:sldId id="428" r:id="rId47"/>
    <p:sldId id="289" r:id="rId48"/>
    <p:sldId id="290" r:id="rId49"/>
    <p:sldId id="291" r:id="rId50"/>
    <p:sldId id="302" r:id="rId51"/>
    <p:sldId id="303" r:id="rId52"/>
    <p:sldId id="313" r:id="rId53"/>
    <p:sldId id="314" r:id="rId54"/>
    <p:sldId id="324" r:id="rId55"/>
    <p:sldId id="325" r:id="rId56"/>
    <p:sldId id="326" r:id="rId57"/>
    <p:sldId id="300" r:id="rId58"/>
    <p:sldId id="493" r:id="rId59"/>
    <p:sldId id="301" r:id="rId60"/>
    <p:sldId id="552" r:id="rId61"/>
    <p:sldId id="553" r:id="rId62"/>
    <p:sldId id="554" r:id="rId63"/>
    <p:sldId id="555" r:id="rId64"/>
    <p:sldId id="696" r:id="rId65"/>
    <p:sldId id="698" r:id="rId66"/>
    <p:sldId id="699" r:id="rId67"/>
    <p:sldId id="700" r:id="rId68"/>
    <p:sldId id="702" r:id="rId69"/>
    <p:sldId id="292" r:id="rId70"/>
    <p:sldId id="293" r:id="rId71"/>
    <p:sldId id="294" r:id="rId72"/>
    <p:sldId id="295" r:id="rId73"/>
    <p:sldId id="296" r:id="rId74"/>
    <p:sldId id="297" r:id="rId75"/>
    <p:sldId id="298" r:id="rId76"/>
    <p:sldId id="639" r:id="rId77"/>
    <p:sldId id="557" r:id="rId7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CE9"/>
    <a:srgbClr val="D95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5.xml"/><Relationship Id="rId79" Type="http://schemas.openxmlformats.org/officeDocument/2006/relationships/presProps" Target="presProps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52.wmf"/><Relationship Id="rId4" Type="http://schemas.openxmlformats.org/officeDocument/2006/relationships/image" Target="../media/image11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11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7.vml.rels><?xml version="1.0" encoding="UTF-8" standalone="yes"?>
<Relationships xmlns="http://schemas.openxmlformats.org/package/2006/relationships"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11.w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11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4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1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4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4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0.wmf"/><Relationship Id="rId3" Type="http://schemas.openxmlformats.org/officeDocument/2006/relationships/image" Target="../media/image11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7" Type="http://schemas.openxmlformats.org/officeDocument/2006/relationships/image" Target="../media/image11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5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5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7" Type="http://schemas.openxmlformats.org/officeDocument/2006/relationships/image" Target="../media/image148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1.wmf"/><Relationship Id="rId1" Type="http://schemas.openxmlformats.org/officeDocument/2006/relationships/image" Target="../media/image143.wmf"/></Relationships>
</file>

<file path=ppt/drawings/_rels/vmlDrawing5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5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2.wmf"/><Relationship Id="rId4" Type="http://schemas.openxmlformats.org/officeDocument/2006/relationships/image" Target="../media/image161.wmf"/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7" Type="http://schemas.openxmlformats.org/officeDocument/2006/relationships/image" Target="../media/image171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6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5.wmf"/><Relationship Id="rId4" Type="http://schemas.openxmlformats.org/officeDocument/2006/relationships/image" Target="../media/image167.wmf"/><Relationship Id="rId3" Type="http://schemas.openxmlformats.org/officeDocument/2006/relationships/image" Target="../media/image168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6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6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7.wmf"/><Relationship Id="rId3" Type="http://schemas.openxmlformats.org/officeDocument/2006/relationships/image" Target="../media/image183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6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11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19" name="PA_椭圆 31"/>
          <p:cNvSpPr/>
          <p:nvPr>
            <p:custDataLst>
              <p:tags r:id="rId4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3" y="2784415"/>
            <a:ext cx="5647757" cy="190976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7"/>
            <a:ext cx="10515600" cy="1192211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2701"/>
            <a:ext cx="10515600" cy="1781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6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1.wmf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8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6.wmf"/><Relationship Id="rId13" Type="http://schemas.openxmlformats.org/officeDocument/2006/relationships/notesSlide" Target="../notesSlides/notesSlide2.xml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9.xml"/><Relationship Id="rId1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wmf"/><Relationship Id="rId13" Type="http://schemas.openxmlformats.org/officeDocument/2006/relationships/vmlDrawing" Target="../drawings/vmlDrawing12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1.xml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2.wmf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5.xml"/><Relationship Id="rId11" Type="http://schemas.openxmlformats.org/officeDocument/2006/relationships/oleObject" Target="../embeddings/oleObject45.bin"/><Relationship Id="rId10" Type="http://schemas.openxmlformats.org/officeDocument/2006/relationships/oleObject" Target="../embeddings/oleObject44.bin"/><Relationship Id="rId1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7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6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6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49.wmf"/><Relationship Id="rId13" Type="http://schemas.openxmlformats.org/officeDocument/2006/relationships/vmlDrawing" Target="../drawings/vmlDrawing18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7.xml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49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3" Type="http://schemas.openxmlformats.org/officeDocument/2006/relationships/image" Target="../media/image54.GIF"/><Relationship Id="rId2" Type="http://schemas.openxmlformats.org/officeDocument/2006/relationships/image" Target="../media/image53.wmf"/><Relationship Id="rId1" Type="http://schemas.openxmlformats.org/officeDocument/2006/relationships/oleObject" Target="../embeddings/oleObject54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0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9.x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5.wmf"/><Relationship Id="rId1" Type="http://schemas.openxmlformats.org/officeDocument/2006/relationships/oleObject" Target="../embeddings/oleObject5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8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2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2.x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1.wmf"/><Relationship Id="rId1" Type="http://schemas.openxmlformats.org/officeDocument/2006/relationships/oleObject" Target="../embeddings/oleObject60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64.wmf"/><Relationship Id="rId1" Type="http://schemas.openxmlformats.org/officeDocument/2006/relationships/oleObject" Target="../embeddings/oleObject63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5.wmf"/><Relationship Id="rId16" Type="http://schemas.openxmlformats.org/officeDocument/2006/relationships/notesSlide" Target="../notesSlides/notesSlide3.xml"/><Relationship Id="rId15" Type="http://schemas.openxmlformats.org/officeDocument/2006/relationships/vmlDrawing" Target="../drawings/vmlDrawing24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34.xml"/><Relationship Id="rId12" Type="http://schemas.openxmlformats.org/officeDocument/2006/relationships/image" Target="../media/image69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6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9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70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image" Target="../media/image73.wmf"/><Relationship Id="rId1" Type="http://schemas.openxmlformats.org/officeDocument/2006/relationships/oleObject" Target="../embeddings/oleObject72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4.wmf"/><Relationship Id="rId15" Type="http://schemas.openxmlformats.org/officeDocument/2006/relationships/vmlDrawing" Target="../drawings/vmlDrawing27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38.xml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73.bin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80.wmf"/><Relationship Id="rId1" Type="http://schemas.openxmlformats.org/officeDocument/2006/relationships/oleObject" Target="../embeddings/oleObject79.bin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9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image" Target="../media/image82.wmf"/><Relationship Id="rId1" Type="http://schemas.openxmlformats.org/officeDocument/2006/relationships/oleObject" Target="../embeddings/oleObject81.bin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1.xml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83.wmf"/><Relationship Id="rId1" Type="http://schemas.openxmlformats.org/officeDocument/2006/relationships/oleObject" Target="../embeddings/oleObject82.bin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image" Target="../media/image85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84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88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11.wmf"/><Relationship Id="rId11" Type="http://schemas.openxmlformats.org/officeDocument/2006/relationships/vmlDrawing" Target="../drawings/vmlDrawing32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86.bin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4" Type="http://schemas.openxmlformats.org/officeDocument/2006/relationships/image" Target="../media/image90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89.wmf"/><Relationship Id="rId1" Type="http://schemas.openxmlformats.org/officeDocument/2006/relationships/oleObject" Target="../embeddings/oleObject90.bin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5.xml"/><Relationship Id="rId2" Type="http://schemas.openxmlformats.org/officeDocument/2006/relationships/image" Target="../media/image91.wmf"/><Relationship Id="rId1" Type="http://schemas.openxmlformats.org/officeDocument/2006/relationships/oleObject" Target="../embeddings/oleObject92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6.xml"/><Relationship Id="rId2" Type="http://schemas.openxmlformats.org/officeDocument/2006/relationships/image" Target="../media/image92.wmf"/><Relationship Id="rId1" Type="http://schemas.openxmlformats.org/officeDocument/2006/relationships/oleObject" Target="../embeddings/oleObject93.bin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4" Type="http://schemas.openxmlformats.org/officeDocument/2006/relationships/image" Target="../media/image94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3.wmf"/><Relationship Id="rId1" Type="http://schemas.openxmlformats.org/officeDocument/2006/relationships/oleObject" Target="../embeddings/oleObject94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7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8.xml"/><Relationship Id="rId2" Type="http://schemas.openxmlformats.org/officeDocument/2006/relationships/image" Target="../media/image95.wmf"/><Relationship Id="rId1" Type="http://schemas.openxmlformats.org/officeDocument/2006/relationships/oleObject" Target="../embeddings/oleObject96.bin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4" Type="http://schemas.openxmlformats.org/officeDocument/2006/relationships/image" Target="../media/image97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96.wmf"/><Relationship Id="rId1" Type="http://schemas.openxmlformats.org/officeDocument/2006/relationships/oleObject" Target="../embeddings/oleObject97.bin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98.wmf"/><Relationship Id="rId1" Type="http://schemas.openxmlformats.org/officeDocument/2006/relationships/oleObject" Target="../embeddings/oleObject99.bin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100.wmf"/><Relationship Id="rId1" Type="http://schemas.openxmlformats.org/officeDocument/2006/relationships/oleObject" Target="../embeddings/oleObject101.bin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103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03.wmf"/><Relationship Id="rId13" Type="http://schemas.openxmlformats.org/officeDocument/2006/relationships/vmlDrawing" Target="../drawings/vmlDrawing42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53.xml"/><Relationship Id="rId10" Type="http://schemas.openxmlformats.org/officeDocument/2006/relationships/image" Target="../media/image106.wmf"/><Relationship Id="rId1" Type="http://schemas.openxmlformats.org/officeDocument/2006/relationships/oleObject" Target="../embeddings/oleObject104.bin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4.xml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07.wmf"/><Relationship Id="rId1" Type="http://schemas.openxmlformats.org/officeDocument/2006/relationships/oleObject" Target="../embeddings/oleObject109.bin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09.wmf"/><Relationship Id="rId1" Type="http://schemas.openxmlformats.org/officeDocument/2006/relationships/oleObject" Target="../embeddings/oleObject111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6.xml"/><Relationship Id="rId2" Type="http://schemas.openxmlformats.org/officeDocument/2006/relationships/image" Target="../media/image111.wmf"/><Relationship Id="rId1" Type="http://schemas.openxmlformats.org/officeDocument/2006/relationships/oleObject" Target="../embeddings/oleObject113.bin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7.xml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12.wmf"/><Relationship Id="rId1" Type="http://schemas.openxmlformats.org/officeDocument/2006/relationships/oleObject" Target="../embeddings/oleObject114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14.wmf"/><Relationship Id="rId11" Type="http://schemas.openxmlformats.org/officeDocument/2006/relationships/vmlDrawing" Target="../drawings/vmlDrawing47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16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18.wmf"/><Relationship Id="rId11" Type="http://schemas.openxmlformats.org/officeDocument/2006/relationships/vmlDrawing" Target="../drawings/vmlDrawing48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20.bin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9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2" Type="http://schemas.openxmlformats.org/officeDocument/2006/relationships/image" Target="../media/image121.wmf"/><Relationship Id="rId1" Type="http://schemas.openxmlformats.org/officeDocument/2006/relationships/oleObject" Target="../embeddings/oleObject124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22.wmf"/><Relationship Id="rId11" Type="http://schemas.openxmlformats.org/officeDocument/2006/relationships/vmlDrawing" Target="../drawings/vmlDrawing50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25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3.bin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132.bin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30.bin"/><Relationship Id="rId20" Type="http://schemas.openxmlformats.org/officeDocument/2006/relationships/vmlDrawing" Target="../drawings/vmlDrawing51.vml"/><Relationship Id="rId2" Type="http://schemas.openxmlformats.org/officeDocument/2006/relationships/image" Target="../media/image126.wmf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62.xml"/><Relationship Id="rId17" Type="http://schemas.openxmlformats.org/officeDocument/2006/relationships/image" Target="../media/image132.wmf"/><Relationship Id="rId16" Type="http://schemas.openxmlformats.org/officeDocument/2006/relationships/oleObject" Target="../embeddings/oleObject137.bin"/><Relationship Id="rId15" Type="http://schemas.openxmlformats.org/officeDocument/2006/relationships/image" Target="../media/image11.wmf"/><Relationship Id="rId14" Type="http://schemas.openxmlformats.org/officeDocument/2006/relationships/oleObject" Target="../embeddings/oleObject136.bin"/><Relationship Id="rId13" Type="http://schemas.openxmlformats.org/officeDocument/2006/relationships/image" Target="../media/image131.wmf"/><Relationship Id="rId12" Type="http://schemas.openxmlformats.org/officeDocument/2006/relationships/oleObject" Target="../embeddings/oleObject135.bin"/><Relationship Id="rId11" Type="http://schemas.openxmlformats.org/officeDocument/2006/relationships/oleObject" Target="../embeddings/oleObject134.bin"/><Relationship Id="rId10" Type="http://schemas.openxmlformats.org/officeDocument/2006/relationships/image" Target="../media/image130.wmf"/><Relationship Id="rId1" Type="http://schemas.openxmlformats.org/officeDocument/2006/relationships/oleObject" Target="../embeddings/oleObject129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32.wmf"/><Relationship Id="rId12" Type="http://schemas.openxmlformats.org/officeDocument/2006/relationships/notesSlide" Target="../notesSlides/notesSlide5.xml"/><Relationship Id="rId11" Type="http://schemas.openxmlformats.org/officeDocument/2006/relationships/vmlDrawing" Target="../drawings/vmlDrawing52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38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3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64.xml"/><Relationship Id="rId5" Type="http://schemas.openxmlformats.org/officeDocument/2006/relationships/image" Target="../media/image138.png"/><Relationship Id="rId4" Type="http://schemas.openxmlformats.org/officeDocument/2006/relationships/image" Target="../media/image137.wmf"/><Relationship Id="rId3" Type="http://schemas.openxmlformats.org/officeDocument/2006/relationships/oleObject" Target="../embeddings/oleObject143.bin"/><Relationship Id="rId2" Type="http://schemas.openxmlformats.org/officeDocument/2006/relationships/image" Target="../media/image136.wmf"/><Relationship Id="rId1" Type="http://schemas.openxmlformats.org/officeDocument/2006/relationships/oleObject" Target="../embeddings/oleObject142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image" Target="../media/image142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40.wmf"/><Relationship Id="rId3" Type="http://schemas.openxmlformats.org/officeDocument/2006/relationships/oleObject" Target="../embeddings/oleObject145.bin"/><Relationship Id="rId2" Type="http://schemas.openxmlformats.org/officeDocument/2006/relationships/image" Target="../media/image139.wmf"/><Relationship Id="rId11" Type="http://schemas.openxmlformats.org/officeDocument/2006/relationships/vmlDrawing" Target="../drawings/vmlDrawing54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4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2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49.bin"/><Relationship Id="rId2" Type="http://schemas.openxmlformats.org/officeDocument/2006/relationships/image" Target="../media/image143.wmf"/><Relationship Id="rId19" Type="http://schemas.openxmlformats.org/officeDocument/2006/relationships/vmlDrawing" Target="../drawings/vmlDrawing55.v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66.xml"/><Relationship Id="rId16" Type="http://schemas.openxmlformats.org/officeDocument/2006/relationships/image" Target="../media/image149.wmf"/><Relationship Id="rId15" Type="http://schemas.openxmlformats.org/officeDocument/2006/relationships/oleObject" Target="../embeddings/oleObject155.bin"/><Relationship Id="rId14" Type="http://schemas.openxmlformats.org/officeDocument/2006/relationships/image" Target="../media/image148.wmf"/><Relationship Id="rId13" Type="http://schemas.openxmlformats.org/officeDocument/2006/relationships/oleObject" Target="../embeddings/oleObject154.bin"/><Relationship Id="rId12" Type="http://schemas.openxmlformats.org/officeDocument/2006/relationships/image" Target="../media/image147.wmf"/><Relationship Id="rId11" Type="http://schemas.openxmlformats.org/officeDocument/2006/relationships/oleObject" Target="../embeddings/oleObject153.bin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148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0.bin"/><Relationship Id="rId8" Type="http://schemas.openxmlformats.org/officeDocument/2006/relationships/image" Target="../media/image153.wmf"/><Relationship Id="rId7" Type="http://schemas.openxmlformats.org/officeDocument/2006/relationships/oleObject" Target="../embeddings/oleObject159.bin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51.wmf"/><Relationship Id="rId3" Type="http://schemas.openxmlformats.org/officeDocument/2006/relationships/oleObject" Target="../embeddings/oleObject157.bin"/><Relationship Id="rId2" Type="http://schemas.openxmlformats.org/officeDocument/2006/relationships/image" Target="../media/image150.wmf"/><Relationship Id="rId16" Type="http://schemas.openxmlformats.org/officeDocument/2006/relationships/vmlDrawing" Target="../drawings/vmlDrawing56.v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67.xml"/><Relationship Id="rId13" Type="http://schemas.openxmlformats.org/officeDocument/2006/relationships/image" Target="../media/image155.wmf"/><Relationship Id="rId12" Type="http://schemas.openxmlformats.org/officeDocument/2006/relationships/oleObject" Target="../embeddings/oleObject162.bin"/><Relationship Id="rId11" Type="http://schemas.openxmlformats.org/officeDocument/2006/relationships/image" Target="../media/image154.wmf"/><Relationship Id="rId10" Type="http://schemas.openxmlformats.org/officeDocument/2006/relationships/oleObject" Target="../embeddings/oleObject161.bin"/><Relationship Id="rId1" Type="http://schemas.openxmlformats.org/officeDocument/2006/relationships/oleObject" Target="../embeddings/oleObject156.bin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64.bin"/><Relationship Id="rId2" Type="http://schemas.openxmlformats.org/officeDocument/2006/relationships/image" Target="../media/image156.wmf"/><Relationship Id="rId1" Type="http://schemas.openxmlformats.org/officeDocument/2006/relationships/oleObject" Target="../embeddings/oleObject163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9.bin"/><Relationship Id="rId8" Type="http://schemas.openxmlformats.org/officeDocument/2006/relationships/image" Target="../media/image161.wmf"/><Relationship Id="rId7" Type="http://schemas.openxmlformats.org/officeDocument/2006/relationships/oleObject" Target="../embeddings/oleObject168.bin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59.wmf"/><Relationship Id="rId3" Type="http://schemas.openxmlformats.org/officeDocument/2006/relationships/oleObject" Target="../embeddings/oleObject166.bin"/><Relationship Id="rId2" Type="http://schemas.openxmlformats.org/officeDocument/2006/relationships/image" Target="../media/image158.wmf"/><Relationship Id="rId13" Type="http://schemas.openxmlformats.org/officeDocument/2006/relationships/vmlDrawing" Target="../drawings/vmlDrawing58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9.xml"/><Relationship Id="rId10" Type="http://schemas.openxmlformats.org/officeDocument/2006/relationships/image" Target="../media/image162.wmf"/><Relationship Id="rId1" Type="http://schemas.openxmlformats.org/officeDocument/2006/relationships/oleObject" Target="../embeddings/oleObject165.bin"/></Relationships>
</file>

<file path=ppt/slides/_rels/slide6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image" Target="../media/image164.wmf"/><Relationship Id="rId3" Type="http://schemas.openxmlformats.org/officeDocument/2006/relationships/oleObject" Target="../embeddings/oleObject171.bin"/><Relationship Id="rId2" Type="http://schemas.openxmlformats.org/officeDocument/2006/relationships/image" Target="../media/image163.wmf"/><Relationship Id="rId1" Type="http://schemas.openxmlformats.org/officeDocument/2006/relationships/oleObject" Target="../embeddings/oleObject170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6.bin"/><Relationship Id="rId8" Type="http://schemas.openxmlformats.org/officeDocument/2006/relationships/image" Target="../media/image168.wmf"/><Relationship Id="rId7" Type="http://schemas.openxmlformats.org/officeDocument/2006/relationships/oleObject" Target="../embeddings/oleObject175.bin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66.wmf"/><Relationship Id="rId3" Type="http://schemas.openxmlformats.org/officeDocument/2006/relationships/oleObject" Target="../embeddings/oleObject173.bin"/><Relationship Id="rId2" Type="http://schemas.openxmlformats.org/officeDocument/2006/relationships/image" Target="../media/image165.wmf"/><Relationship Id="rId19" Type="http://schemas.openxmlformats.org/officeDocument/2006/relationships/vmlDrawing" Target="../drawings/vmlDrawing60.v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71.xml"/><Relationship Id="rId16" Type="http://schemas.openxmlformats.org/officeDocument/2006/relationships/image" Target="../media/image172.wmf"/><Relationship Id="rId15" Type="http://schemas.openxmlformats.org/officeDocument/2006/relationships/oleObject" Target="../embeddings/oleObject179.bin"/><Relationship Id="rId14" Type="http://schemas.openxmlformats.org/officeDocument/2006/relationships/image" Target="../media/image171.wmf"/><Relationship Id="rId13" Type="http://schemas.openxmlformats.org/officeDocument/2006/relationships/oleObject" Target="../embeddings/oleObject178.bin"/><Relationship Id="rId12" Type="http://schemas.openxmlformats.org/officeDocument/2006/relationships/image" Target="../media/image170.wmf"/><Relationship Id="rId11" Type="http://schemas.openxmlformats.org/officeDocument/2006/relationships/oleObject" Target="../embeddings/oleObject177.bin"/><Relationship Id="rId10" Type="http://schemas.openxmlformats.org/officeDocument/2006/relationships/image" Target="../media/image169.wmf"/><Relationship Id="rId1" Type="http://schemas.openxmlformats.org/officeDocument/2006/relationships/oleObject" Target="../embeddings/oleObject172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4.bin"/><Relationship Id="rId8" Type="http://schemas.openxmlformats.org/officeDocument/2006/relationships/image" Target="../media/image167.wmf"/><Relationship Id="rId7" Type="http://schemas.openxmlformats.org/officeDocument/2006/relationships/oleObject" Target="../embeddings/oleObject183.bin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181.bin"/><Relationship Id="rId2" Type="http://schemas.openxmlformats.org/officeDocument/2006/relationships/image" Target="../media/image173.wmf"/><Relationship Id="rId13" Type="http://schemas.openxmlformats.org/officeDocument/2006/relationships/vmlDrawing" Target="../drawings/vmlDrawing61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2.xml"/><Relationship Id="rId10" Type="http://schemas.openxmlformats.org/officeDocument/2006/relationships/image" Target="../media/image175.wmf"/><Relationship Id="rId1" Type="http://schemas.openxmlformats.org/officeDocument/2006/relationships/oleObject" Target="../embeddings/oleObject180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9.bin"/><Relationship Id="rId8" Type="http://schemas.openxmlformats.org/officeDocument/2006/relationships/image" Target="../media/image179.wmf"/><Relationship Id="rId7" Type="http://schemas.openxmlformats.org/officeDocument/2006/relationships/oleObject" Target="../embeddings/oleObject188.bin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77.wmf"/><Relationship Id="rId3" Type="http://schemas.openxmlformats.org/officeDocument/2006/relationships/oleObject" Target="../embeddings/oleObject186.bin"/><Relationship Id="rId2" Type="http://schemas.openxmlformats.org/officeDocument/2006/relationships/image" Target="../media/image176.wmf"/><Relationship Id="rId15" Type="http://schemas.openxmlformats.org/officeDocument/2006/relationships/vmlDrawing" Target="../drawings/vmlDrawing62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73.xml"/><Relationship Id="rId12" Type="http://schemas.openxmlformats.org/officeDocument/2006/relationships/image" Target="../media/image181.wmf"/><Relationship Id="rId11" Type="http://schemas.openxmlformats.org/officeDocument/2006/relationships/oleObject" Target="../embeddings/oleObject190.bin"/><Relationship Id="rId10" Type="http://schemas.openxmlformats.org/officeDocument/2006/relationships/image" Target="../media/image180.wmf"/><Relationship Id="rId1" Type="http://schemas.openxmlformats.org/officeDocument/2006/relationships/oleObject" Target="../embeddings/oleObject185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3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4.x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83.wmf"/><Relationship Id="rId3" Type="http://schemas.openxmlformats.org/officeDocument/2006/relationships/oleObject" Target="../embeddings/oleObject192.bin"/><Relationship Id="rId2" Type="http://schemas.openxmlformats.org/officeDocument/2006/relationships/image" Target="../media/image182.wmf"/><Relationship Id="rId1" Type="http://schemas.openxmlformats.org/officeDocument/2006/relationships/oleObject" Target="../embeddings/oleObject191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image" Target="../media/image187.wmf"/><Relationship Id="rId7" Type="http://schemas.openxmlformats.org/officeDocument/2006/relationships/oleObject" Target="../embeddings/oleObject197.bin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186.wmf"/><Relationship Id="rId3" Type="http://schemas.openxmlformats.org/officeDocument/2006/relationships/oleObject" Target="../embeddings/oleObject195.bin"/><Relationship Id="rId2" Type="http://schemas.openxmlformats.org/officeDocument/2006/relationships/image" Target="../media/image185.wmf"/><Relationship Id="rId11" Type="http://schemas.openxmlformats.org/officeDocument/2006/relationships/vmlDrawing" Target="../drawings/vmlDrawing64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94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201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189.wmf"/><Relationship Id="rId3" Type="http://schemas.openxmlformats.org/officeDocument/2006/relationships/oleObject" Target="../embeddings/oleObject199.bin"/><Relationship Id="rId2" Type="http://schemas.openxmlformats.org/officeDocument/2006/relationships/image" Target="../media/image188.wmf"/><Relationship Id="rId11" Type="http://schemas.openxmlformats.org/officeDocument/2006/relationships/vmlDrawing" Target="../drawings/vmlDrawing65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98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6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7.xml"/><Relationship Id="rId6" Type="http://schemas.openxmlformats.org/officeDocument/2006/relationships/image" Target="../media/image194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193.wmf"/><Relationship Id="rId3" Type="http://schemas.openxmlformats.org/officeDocument/2006/relationships/oleObject" Target="../embeddings/oleObject203.bin"/><Relationship Id="rId2" Type="http://schemas.openxmlformats.org/officeDocument/2006/relationships/image" Target="../media/image192.wmf"/><Relationship Id="rId10" Type="http://schemas.openxmlformats.org/officeDocument/2006/relationships/notesSlide" Target="../notesSlides/notesSlide6.xml"/><Relationship Id="rId1" Type="http://schemas.openxmlformats.org/officeDocument/2006/relationships/oleObject" Target="../embeddings/oleObject202.bin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7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8.x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196.wmf"/><Relationship Id="rId3" Type="http://schemas.openxmlformats.org/officeDocument/2006/relationships/oleObject" Target="../embeddings/oleObject206.bin"/><Relationship Id="rId2" Type="http://schemas.openxmlformats.org/officeDocument/2006/relationships/image" Target="../media/image195.wmf"/><Relationship Id="rId1" Type="http://schemas.openxmlformats.org/officeDocument/2006/relationships/oleObject" Target="../embeddings/oleObject205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8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9.x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199.wmf"/><Relationship Id="rId3" Type="http://schemas.openxmlformats.org/officeDocument/2006/relationships/oleObject" Target="../embeddings/oleObject209.bin"/><Relationship Id="rId2" Type="http://schemas.openxmlformats.org/officeDocument/2006/relationships/image" Target="../media/image198.wmf"/><Relationship Id="rId10" Type="http://schemas.openxmlformats.org/officeDocument/2006/relationships/notesSlide" Target="../notesSlides/notesSlide7.xml"/><Relationship Id="rId1" Type="http://schemas.openxmlformats.org/officeDocument/2006/relationships/oleObject" Target="../embeddings/oleObject208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5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 smtClean="0">
                <a:sym typeface="+mn-lt"/>
              </a:rPr>
              <a:t>数论函数篇</a:t>
            </a:r>
            <a:endParaRPr lang="zh-CN" altLang="en-US" smtClean="0">
              <a:sym typeface="+mn-lt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658360" y="4853305"/>
            <a:ext cx="2546985" cy="684530"/>
          </a:xfrm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浙江大学  宋逸群</a:t>
            </a:r>
            <a:endParaRPr lang="zh-CN" altLang="en-US" sz="2000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4000">
                <a:sym typeface="+mn-ea"/>
              </a:rPr>
              <a:t>线筛约数个数函数</a:t>
            </a:r>
            <a:endParaRPr lang="zh-CN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为了线筛         ，我们需要知道             ，即</a:t>
            </a:r>
            <a:r>
              <a:rPr lang="en-US" altLang="zh-CN" sz="2400"/>
              <a:t>i</a:t>
            </a:r>
            <a:r>
              <a:rPr lang="zh-CN" altLang="en-US" sz="2400"/>
              <a:t>的最小质因子的个数</a:t>
            </a:r>
            <a:endParaRPr lang="zh-CN" altLang="en-US" sz="2400"/>
          </a:p>
          <a:p>
            <a:r>
              <a:rPr lang="zh-CN" altLang="en-US" sz="2400"/>
              <a:t>万幸的是这个数组可以伴随着线筛完成：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7605" y="1816100"/>
          <a:ext cx="639445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292100" imgH="203200" progId="Equation.KSEE3">
                  <p:embed/>
                </p:oleObj>
              </mc:Choice>
              <mc:Fallback>
                <p:oleObj name="" r:id="rId1" imgW="2921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427605" y="1816100"/>
                        <a:ext cx="639445" cy="44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7485" y="1823720"/>
          <a:ext cx="94551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444500" imgH="203200" progId="Equation.KSEE3">
                  <p:embed/>
                </p:oleObj>
              </mc:Choice>
              <mc:Fallback>
                <p:oleObj name="" r:id="rId3" imgW="4445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277485" y="1823720"/>
                        <a:ext cx="945515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2360" y="2738120"/>
          <a:ext cx="6500495" cy="133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3403600" imgH="698500" progId="Equation.KSEE3">
                  <p:embed/>
                </p:oleObj>
              </mc:Choice>
              <mc:Fallback>
                <p:oleObj name="" r:id="rId5" imgW="3403600" imgH="6985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02360" y="2738120"/>
                        <a:ext cx="6500495" cy="1334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线筛约数和函数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对于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根据约数和定理：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下面讨论</a:t>
            </a:r>
            <a:r>
              <a:rPr lang="en-US" altLang="zh-CN" sz="2400"/>
              <a:t>	                    </a:t>
            </a:r>
            <a:r>
              <a:rPr lang="zh-CN" altLang="en-US" sz="2400"/>
              <a:t>的情况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39900" y="1798955"/>
          <a:ext cx="3342005" cy="70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688465" imgH="355600" progId="Equation.KSEE3">
                  <p:embed/>
                </p:oleObj>
              </mc:Choice>
              <mc:Fallback>
                <p:oleObj name="" r:id="rId1" imgW="1688465" imgH="355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39900" y="1798955"/>
                        <a:ext cx="3342005" cy="704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18535" y="2442210"/>
          <a:ext cx="610108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2831465" imgH="469900" progId="Equation.KSEE3">
                  <p:embed/>
                </p:oleObj>
              </mc:Choice>
              <mc:Fallback>
                <p:oleObj name="" r:id="rId3" imgW="2831465" imgH="469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518535" y="2442210"/>
                        <a:ext cx="6101080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3630" y="3358198"/>
          <a:ext cx="790638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5" imgW="3848100" imgH="457200" progId="Equation.KSEE3">
                  <p:embed/>
                </p:oleObj>
              </mc:Choice>
              <mc:Fallback>
                <p:oleObj name="" r:id="rId5" imgW="3848100" imgH="457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03630" y="3358198"/>
                        <a:ext cx="7906385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0463" y="4560888"/>
          <a:ext cx="2035810" cy="417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990600" imgH="203200" progId="Equation.KSEE3">
                  <p:embed/>
                </p:oleObj>
              </mc:Choice>
              <mc:Fallback>
                <p:oleObj name="" r:id="rId7" imgW="9906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430463" y="4560888"/>
                        <a:ext cx="2035810" cy="417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ym typeface="+mn-ea"/>
              </a:rPr>
              <a:t>线筛约数和函数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当                         时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09713" y="1837373"/>
          <a:ext cx="2035810" cy="417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990600" imgH="203200" progId="Equation.KSEE3">
                  <p:embed/>
                </p:oleObj>
              </mc:Choice>
              <mc:Fallback>
                <p:oleObj name="" r:id="rId1" imgW="9906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509713" y="1837373"/>
                        <a:ext cx="2035810" cy="417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4248" y="2217103"/>
          <a:ext cx="8084820" cy="420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5" imgW="3860800" imgH="2005965" progId="Equation.KSEE3">
                  <p:embed/>
                </p:oleObj>
              </mc:Choice>
              <mc:Fallback>
                <p:oleObj name="" r:id="rId5" imgW="3860800" imgH="2005965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964248" y="2217103"/>
                        <a:ext cx="8084820" cy="420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狄利克雷卷积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对于两个数论函数</a:t>
            </a:r>
            <a:r>
              <a:rPr lang="en-US" altLang="zh-CN" sz="2400"/>
              <a:t>		      ,</a:t>
            </a:r>
            <a:r>
              <a:rPr lang="zh-CN" altLang="en-US" sz="2400"/>
              <a:t>定义它们的狄利克雷卷积为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zh-CN" sz="2400"/>
              <a:t>例如</a:t>
            </a:r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时间复杂度：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59175" y="1813560"/>
          <a:ext cx="143510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62000" imgH="215900" progId="Equation.KSEE3">
                  <p:embed/>
                </p:oleObj>
              </mc:Choice>
              <mc:Fallback>
                <p:oleObj name="" r:id="rId1" imgW="7620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559175" y="1813560"/>
                        <a:ext cx="1435100" cy="407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88105" y="2174875"/>
          <a:ext cx="4415790" cy="93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044700" imgH="431800" progId="Equation.KSEE3">
                  <p:embed/>
                </p:oleObj>
              </mc:Choice>
              <mc:Fallback>
                <p:oleObj name="" r:id="rId3" imgW="20447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888105" y="2174875"/>
                        <a:ext cx="4415790" cy="932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65630" y="3184525"/>
          <a:ext cx="705612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3416300" imgH="203200" progId="Equation.KSEE3">
                  <p:embed/>
                </p:oleObj>
              </mc:Choice>
              <mc:Fallback>
                <p:oleObj name="" r:id="rId5" imgW="34163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865630" y="3184525"/>
                        <a:ext cx="705612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74645" y="5481320"/>
          <a:ext cx="145351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660400" imgH="203200" progId="Equation.KSEE3">
                  <p:embed/>
                </p:oleObj>
              </mc:Choice>
              <mc:Fallback>
                <p:oleObj name="" r:id="rId7" imgW="6604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874645" y="5481320"/>
                        <a:ext cx="145351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6815" y="3603625"/>
            <a:ext cx="5516245" cy="184912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ym typeface="+mn-ea"/>
              </a:rPr>
              <a:t>狄利克雷卷积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2400"/>
              <a:t>性质：两个积性函数的狄利克雷卷积仍是积性函数</a:t>
            </a:r>
            <a:endParaRPr lang="zh-CN" altLang="zh-CN" sz="2400"/>
          </a:p>
          <a:p>
            <a:r>
              <a:rPr lang="zh-CN" altLang="zh-CN" sz="2400"/>
              <a:t>证明：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6605" y="2287905"/>
          <a:ext cx="5076190" cy="352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616200" imgH="1816100" progId="Equation.KSEE3">
                  <p:embed/>
                </p:oleObj>
              </mc:Choice>
              <mc:Fallback>
                <p:oleObj name="" r:id="rId1" imgW="2616200" imgH="1816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46605" y="2287905"/>
                        <a:ext cx="5076190" cy="3522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狄利克雷卷积运算律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结合律：</a:t>
            </a:r>
            <a:endParaRPr lang="zh-CN" altLang="en-US" sz="2400"/>
          </a:p>
          <a:p>
            <a:r>
              <a:rPr lang="zh-CN" altLang="en-US" sz="2400"/>
              <a:t>交换律：</a:t>
            </a:r>
            <a:endParaRPr lang="zh-CN" altLang="en-US" sz="2400"/>
          </a:p>
          <a:p>
            <a:r>
              <a:rPr lang="zh-CN" altLang="en-US" sz="2400"/>
              <a:t>单位元：存在单位函数    使得</a:t>
            </a:r>
            <a:endParaRPr lang="zh-CN" altLang="en-US" sz="2400"/>
          </a:p>
          <a:p>
            <a:r>
              <a:rPr lang="zh-CN" altLang="zh-CN" sz="2400"/>
              <a:t>封闭性：数论函数的狄利克雷卷积必然是数论函数</a:t>
            </a:r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故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24100" y="1835150"/>
          <a:ext cx="2834640" cy="3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447800" imgH="203200" progId="Equation.KSEE3">
                  <p:embed/>
                </p:oleObj>
              </mc:Choice>
              <mc:Fallback>
                <p:oleObj name="" r:id="rId1" imgW="14478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24100" y="1835150"/>
                        <a:ext cx="2834640" cy="39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6165" y="2283460"/>
          <a:ext cx="1717675" cy="41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838200" imgH="203200" progId="Equation.KSEE3">
                  <p:embed/>
                </p:oleObj>
              </mc:Choice>
              <mc:Fallback>
                <p:oleObj name="" r:id="rId3" imgW="8382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36165" y="2283460"/>
                        <a:ext cx="1717675" cy="416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87190" y="2788285"/>
          <a:ext cx="289560" cy="31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127000" imgH="139700" progId="Equation.KSEE3">
                  <p:embed/>
                </p:oleObj>
              </mc:Choice>
              <mc:Fallback>
                <p:oleObj name="" r:id="rId5" imgW="127000" imgH="1397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187190" y="2788285"/>
                        <a:ext cx="289560" cy="318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6190" y="2736215"/>
          <a:ext cx="1924685" cy="39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990600" imgH="203200" progId="Equation.KSEE3">
                  <p:embed/>
                </p:oleObj>
              </mc:Choice>
              <mc:Fallback>
                <p:oleObj name="" r:id="rId7" imgW="9906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076190" y="2736215"/>
                        <a:ext cx="1924685" cy="39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4785" y="4097655"/>
          <a:ext cx="3289300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1600200" imgH="215900" progId="Equation.KSEE3">
                  <p:embed/>
                </p:oleObj>
              </mc:Choice>
              <mc:Fallback>
                <p:oleObj name="" r:id="rId9" imgW="1600200" imgH="2159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54785" y="4097655"/>
                        <a:ext cx="3289300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常见的狄利克雷卷积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常见的狄利克雷卷积：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1415" y="2369185"/>
          <a:ext cx="3856355" cy="376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981200" imgH="1930400" progId="Equation.KSEE3">
                  <p:embed/>
                </p:oleObj>
              </mc:Choice>
              <mc:Fallback>
                <p:oleObj name="" r:id="rId1" imgW="1981200" imgH="19304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61415" y="2369185"/>
                        <a:ext cx="3856355" cy="3763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Hdu 5628  </a:t>
            </a:r>
            <a:r>
              <a:rPr lang="zh-CN" altLang="en-US" sz="4000"/>
              <a:t>克拉克与数学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求</a:t>
            </a:r>
            <a:endParaRPr lang="zh-CN" altLang="en-US" sz="2400"/>
          </a:p>
          <a:p>
            <a:endParaRPr lang="zh-CN" altLang="en-US" sz="2000"/>
          </a:p>
          <a:p>
            <a:r>
              <a:rPr lang="zh-CN" altLang="en-US" sz="2400"/>
              <a:t>其中</a:t>
            </a:r>
            <a:r>
              <a:rPr lang="en-US" altLang="zh-CN" sz="2400"/>
              <a:t>f(i)</a:t>
            </a:r>
            <a:r>
              <a:rPr lang="zh-CN" altLang="zh-CN" sz="2400"/>
              <a:t>在</a:t>
            </a:r>
            <a:r>
              <a:rPr lang="en-US" altLang="zh-CN" sz="2400"/>
              <a:t>1~n</a:t>
            </a:r>
            <a:r>
              <a:rPr lang="zh-CN" altLang="en-US" sz="2400"/>
              <a:t>上的取值已知且无规律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数据范围：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0660" y="1751330"/>
          <a:ext cx="3352165" cy="74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663700" imgH="368300" progId="Equation.KSEE3">
                  <p:embed/>
                </p:oleObj>
              </mc:Choice>
              <mc:Fallback>
                <p:oleObj name="" r:id="rId1" imgW="1663700" imgH="3683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70660" y="1751330"/>
                        <a:ext cx="3352165" cy="74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76195" y="3599180"/>
          <a:ext cx="171767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850900" imgH="203200" progId="Equation.KSEE3">
                  <p:embed/>
                </p:oleObj>
              </mc:Choice>
              <mc:Fallback>
                <p:oleObj name="" r:id="rId3" imgW="850900" imgH="2032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76195" y="3599180"/>
                        <a:ext cx="1717675" cy="41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Hdu 5628  </a:t>
            </a:r>
            <a:r>
              <a:rPr lang="zh-CN" altLang="en-US" sz="4000">
                <a:sym typeface="+mn-ea"/>
              </a:rPr>
              <a:t>克拉克与数学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显然</a:t>
            </a:r>
            <a:endParaRPr lang="zh-CN" altLang="en-US" sz="2400"/>
          </a:p>
          <a:p>
            <a:r>
              <a:rPr lang="zh-CN" altLang="en-US" sz="2400"/>
              <a:t>由于狄利克雷卷积有结合律</a:t>
            </a:r>
            <a:endParaRPr lang="zh-CN" altLang="en-US" sz="2400"/>
          </a:p>
          <a:p>
            <a:r>
              <a:rPr lang="zh-CN" altLang="en-US" sz="2400"/>
              <a:t>可以用快速幂优化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时间复杂度：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02435" y="1729105"/>
          <a:ext cx="2240280" cy="49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028700" imgH="228600" progId="Equation.KSEE3">
                  <p:embed/>
                </p:oleObj>
              </mc:Choice>
              <mc:Fallback>
                <p:oleObj name="" r:id="rId1" imgW="1028700" imgH="228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02435" y="1729105"/>
                        <a:ext cx="2240280" cy="497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36545" y="3623945"/>
          <a:ext cx="1479550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3" imgW="723900" imgH="228600" progId="Equation.KSEE3">
                  <p:embed/>
                </p:oleObj>
              </mc:Choice>
              <mc:Fallback>
                <p:oleObj name="" r:id="rId3" imgW="723900" imgH="2286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836545" y="3623945"/>
                        <a:ext cx="1479550" cy="46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取整函数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我们把不超过实数   的最大整数称为   的下取整，记作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我们把不小于实数   的最大整数称为   的上取整，记作</a:t>
            </a:r>
            <a:endParaRPr lang="zh-CN" altLang="en-US" sz="2400"/>
          </a:p>
          <a:p>
            <a:r>
              <a:rPr lang="zh-CN" altLang="en-US" sz="2400"/>
              <a:t>比如说，</a:t>
            </a:r>
            <a:endParaRPr lang="zh-CN" altLang="en-US" sz="2400"/>
          </a:p>
          <a:p>
            <a:r>
              <a:rPr lang="zh-CN" altLang="en-US" sz="2400"/>
              <a:t>由于计算机中的除法和开方等运算做的都是下取整计算，所以我们常用下取整的性质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7910" y="1905635"/>
          <a:ext cx="257175" cy="28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39700" progId="Equation.KSEE3">
                  <p:embed/>
                </p:oleObj>
              </mc:Choice>
              <mc:Fallback>
                <p:oleObj name="" r:id="rId1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597910" y="1905635"/>
                        <a:ext cx="257175" cy="283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57870" y="1767840"/>
          <a:ext cx="548640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41300" imgH="228600" progId="Equation.KSEE3">
                  <p:embed/>
                </p:oleObj>
              </mc:Choice>
              <mc:Fallback>
                <p:oleObj name="" r:id="rId3" imgW="241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357870" y="1767840"/>
                        <a:ext cx="548640" cy="52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57870" y="2255520"/>
          <a:ext cx="548640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241300" imgH="228600" progId="Equation.KSEE3">
                  <p:embed/>
                </p:oleObj>
              </mc:Choice>
              <mc:Fallback>
                <p:oleObj name="" r:id="rId5" imgW="241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357870" y="2255520"/>
                        <a:ext cx="548640" cy="52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68855" y="2744470"/>
          <a:ext cx="207899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1117600" imgH="228600" progId="Equation.KSEE3">
                  <p:embed/>
                </p:oleObj>
              </mc:Choice>
              <mc:Fallback>
                <p:oleObj name="" r:id="rId7" imgW="11176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268855" y="2744470"/>
                        <a:ext cx="207899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77890" y="1896110"/>
          <a:ext cx="257175" cy="28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127000" imgH="139700" progId="Equation.KSEE3">
                  <p:embed/>
                </p:oleObj>
              </mc:Choice>
              <mc:Fallback>
                <p:oleObj name="" r:id="rId9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977890" y="1896110"/>
                        <a:ext cx="257175" cy="283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77255" y="2355215"/>
          <a:ext cx="257175" cy="28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0" imgW="127000" imgH="139700" progId="Equation.KSEE3">
                  <p:embed/>
                </p:oleObj>
              </mc:Choice>
              <mc:Fallback>
                <p:oleObj name="" r:id="rId10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977255" y="2355215"/>
                        <a:ext cx="257175" cy="283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9180" y="2341245"/>
          <a:ext cx="257175" cy="28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1" imgW="127000" imgH="139700" progId="Equation.KSEE3">
                  <p:embed/>
                </p:oleObj>
              </mc:Choice>
              <mc:Fallback>
                <p:oleObj name="" r:id="rId11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599180" y="2341245"/>
                        <a:ext cx="257175" cy="283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积性函数</a:t>
            </a:r>
            <a:endParaRPr lang="zh-CN" altLang="en-US"/>
          </a:p>
          <a:p>
            <a:r>
              <a:rPr lang="zh-CN" altLang="en-US">
                <a:sym typeface="+mn-ea"/>
              </a:rPr>
              <a:t>线性筛</a:t>
            </a:r>
            <a:endParaRPr lang="zh-CN" altLang="en-US"/>
          </a:p>
          <a:p>
            <a:r>
              <a:rPr lang="zh-CN" altLang="en-US">
                <a:sym typeface="+mn-ea"/>
              </a:rPr>
              <a:t>狄利克雷卷积</a:t>
            </a:r>
            <a:endParaRPr lang="zh-CN" altLang="en-US"/>
          </a:p>
          <a:p>
            <a:r>
              <a:rPr lang="zh-CN" altLang="en-US">
                <a:sym typeface="+mn-ea"/>
              </a:rPr>
              <a:t>取整函数</a:t>
            </a:r>
            <a:endParaRPr lang="zh-CN" altLang="en-US"/>
          </a:p>
          <a:p>
            <a:r>
              <a:rPr lang="zh-CN" altLang="en-US">
                <a:sym typeface="+mn-ea"/>
              </a:rPr>
              <a:t>莫比乌斯反演</a:t>
            </a:r>
            <a:endParaRPr lang="zh-CN" altLang="en-US"/>
          </a:p>
          <a:p>
            <a:r>
              <a:rPr lang="zh-CN" altLang="en-US">
                <a:sym typeface="+mn-ea"/>
              </a:rPr>
              <a:t>和式变换</a:t>
            </a:r>
            <a:endParaRPr lang="zh-CN" altLang="en-US"/>
          </a:p>
          <a:p>
            <a:r>
              <a:rPr lang="zh-CN" altLang="en-US">
                <a:sym typeface="+mn-ea"/>
              </a:rPr>
              <a:t>杜教筛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下取整函数的性质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性质：      至多只有        种取值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证明：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14220" y="1597660"/>
          <a:ext cx="548005" cy="84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79400" imgH="431800" progId="Equation.KSEE3">
                  <p:embed/>
                </p:oleObj>
              </mc:Choice>
              <mc:Fallback>
                <p:oleObj name="" r:id="rId1" imgW="2794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14220" y="1597660"/>
                        <a:ext cx="548005" cy="847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27145" y="1796415"/>
          <a:ext cx="59753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316865" imgH="228600" progId="Equation.KSEE3">
                  <p:embed/>
                </p:oleObj>
              </mc:Choice>
              <mc:Fallback>
                <p:oleObj name="" r:id="rId3" imgW="316865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827145" y="1796415"/>
                        <a:ext cx="59753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3900" y="2538730"/>
          <a:ext cx="7194550" cy="261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3708400" imgH="1346200" progId="Equation.KSEE3">
                  <p:embed/>
                </p:oleObj>
              </mc:Choice>
              <mc:Fallback>
                <p:oleObj name="" r:id="rId5" imgW="3708400" imgH="1346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993900" y="2538730"/>
                        <a:ext cx="7194550" cy="2612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ym typeface="+mn-ea"/>
              </a:rPr>
              <a:t>下取整函数的性质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性质：若    是正整数，则有</a:t>
            </a:r>
            <a:endParaRPr lang="zh-CN" altLang="en-US" sz="2400"/>
          </a:p>
          <a:p>
            <a:endParaRPr lang="en-US" altLang="zh-CN" sz="2400"/>
          </a:p>
          <a:p>
            <a:r>
              <a:rPr lang="zh-CN" altLang="en-US" sz="2400"/>
              <a:t>证明：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推论：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3945" y="1886585"/>
          <a:ext cx="357505" cy="30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65100" imgH="139700" progId="Equation.KSEE3">
                  <p:embed/>
                </p:oleObj>
              </mc:Choice>
              <mc:Fallback>
                <p:oleObj name="" r:id="rId1" imgW="165100" imgH="139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53945" y="1886585"/>
                        <a:ext cx="357505" cy="30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27905" y="1577975"/>
          <a:ext cx="1731010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812800" imgH="431800" progId="Equation.KSEE3">
                  <p:embed/>
                </p:oleObj>
              </mc:Choice>
              <mc:Fallback>
                <p:oleObj name="" r:id="rId3" imgW="812800" imgH="4318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827905" y="1577975"/>
                        <a:ext cx="1731010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9930" y="2698750"/>
          <a:ext cx="386969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1777365" imgH="1130300" progId="Equation.KSEE3">
                  <p:embed/>
                </p:oleObj>
              </mc:Choice>
              <mc:Fallback>
                <p:oleObj name="" r:id="rId5" imgW="1777365" imgH="11303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979930" y="2698750"/>
                        <a:ext cx="3869690" cy="246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914400" imgH="215900" progId="Equation.KSEE3">
                  <p:embed/>
                </p:oleObj>
              </mc:Choice>
              <mc:Fallback>
                <p:oleObj name="" r:id="rId7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16760" y="5010150"/>
          <a:ext cx="2001520" cy="183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939800" imgH="862965" progId="Equation.KSEE3">
                  <p:embed/>
                </p:oleObj>
              </mc:Choice>
              <mc:Fallback>
                <p:oleObj name="" r:id="rId9" imgW="939800" imgH="8629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16760" y="5010150"/>
                        <a:ext cx="2001520" cy="1837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ym typeface="+mn-ea"/>
              </a:rPr>
              <a:t>莫比乌斯反演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莫比乌斯反演大概是我见过的最精妙的数学了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PoPoQQQ</a:t>
            </a:r>
            <a:r>
              <a:rPr lang="zh-CN" altLang="en-US" sz="2400"/>
              <a:t>的代数反演侧重于函数的构造，无端增加了思维负担，丧失了数论的简约性与流畅性</a:t>
            </a:r>
            <a:endParaRPr lang="zh-CN" altLang="en-US" sz="2400"/>
          </a:p>
          <a:p>
            <a:r>
              <a:rPr lang="zh-CN" altLang="en-US" sz="2400"/>
              <a:t>而偏序角度的反演则是重新定义了新的代数结构，脱离了初等数学的范畴</a:t>
            </a:r>
            <a:endParaRPr lang="zh-CN" altLang="en-US" sz="2400"/>
          </a:p>
          <a:p>
            <a:r>
              <a:rPr lang="zh-CN" altLang="en-US" sz="2400"/>
              <a:t>我们期望的推式子的过程应该是行云流水一气呵成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3630" y="2351405"/>
          <a:ext cx="5979160" cy="148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2959100" imgH="736600" progId="Equation.KSEE3">
                  <p:embed/>
                </p:oleObj>
              </mc:Choice>
              <mc:Fallback>
                <p:oleObj name="" r:id="rId1" imgW="2959100" imgH="736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03630" y="2351405"/>
                        <a:ext cx="5979160" cy="148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5d35df00ef8a20fa8d4ec06991721c9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375" y="1825625"/>
            <a:ext cx="3370580" cy="20675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莫比乌斯反演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定义莫比乌斯函数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反演式：</a:t>
            </a:r>
            <a:endParaRPr lang="zh-CN" altLang="en-US" sz="2400"/>
          </a:p>
          <a:p>
            <a:r>
              <a:rPr lang="zh-CN" altLang="en-US" sz="2400"/>
              <a:t>证明：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0130" y="1281430"/>
          <a:ext cx="4138295" cy="147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2070100" imgH="736600" progId="Equation.KSEE3">
                  <p:embed/>
                </p:oleObj>
              </mc:Choice>
              <mc:Fallback>
                <p:oleObj name="" r:id="rId1" imgW="2070100" imgH="7366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580130" y="1281430"/>
                        <a:ext cx="4138295" cy="147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18055" y="2704465"/>
          <a:ext cx="126555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3" imgW="558800" imgH="203200" progId="Equation.KSEE3">
                  <p:embed/>
                </p:oleObj>
              </mc:Choice>
              <mc:Fallback>
                <p:oleObj name="" r:id="rId3" imgW="558800" imgH="203200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218055" y="2704465"/>
                        <a:ext cx="126555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62150" y="3212465"/>
          <a:ext cx="659638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5" imgW="3276600" imgH="1447800" progId="Equation.KSEE3">
                  <p:embed/>
                </p:oleObj>
              </mc:Choice>
              <mc:Fallback>
                <p:oleObj name="" r:id="rId5" imgW="3276600" imgH="1447800" progId="Equation.KSEE3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962150" y="3212465"/>
                        <a:ext cx="6596380" cy="291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莫比乌斯函数预处理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根据莫比乌斯函数的定义，显然是积性函数，可以线筛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2489200"/>
            <a:ext cx="11036935" cy="28784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BZOJ 2301  Problem B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2400"/>
              <a:t>共</a:t>
            </a:r>
            <a:r>
              <a:rPr lang="en-US" altLang="zh-CN" sz="2400"/>
              <a:t>T</a:t>
            </a:r>
            <a:r>
              <a:rPr lang="zh-CN" altLang="en-US" sz="2400"/>
              <a:t>组询问，每次询问</a:t>
            </a:r>
            <a:r>
              <a:rPr lang="en-US" altLang="zh-CN" sz="2400"/>
              <a:t>			      </a:t>
            </a:r>
            <a:r>
              <a:rPr lang="zh-CN" altLang="en-US" sz="2400"/>
              <a:t>的值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数据范围：</a:t>
            </a:r>
            <a:endParaRPr lang="en-US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7965" y="1562735"/>
          <a:ext cx="288734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1308100" imgH="444500" progId="Equation.KSEE3">
                  <p:embed/>
                </p:oleObj>
              </mc:Choice>
              <mc:Fallback>
                <p:oleObj name="" r:id="rId1" imgW="1308100" imgH="4445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037965" y="1562735"/>
                        <a:ext cx="2887345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7940" y="2743835"/>
          <a:ext cx="2932430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" r:id="rId3" imgW="1346200" imgH="203200" progId="Equation.KSEE3">
                  <p:embed/>
                </p:oleObj>
              </mc:Choice>
              <mc:Fallback>
                <p:oleObj name="" r:id="rId3" imgW="1346200" imgH="203200" progId="Equation.KSEE3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67940" y="2743835"/>
                        <a:ext cx="2932430" cy="44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BZOJ 2301  Problem B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2400"/>
              <a:t>首先我们用容斥原理把一个询问拆成四个</a:t>
            </a:r>
            <a:endParaRPr lang="zh-CN" altLang="zh-CN" sz="2400"/>
          </a:p>
          <a:p>
            <a:r>
              <a:rPr lang="zh-CN" altLang="zh-CN" sz="2400"/>
              <a:t>这样问题就简化成了求</a:t>
            </a:r>
            <a:r>
              <a:rPr lang="en-US" altLang="zh-CN" sz="2400"/>
              <a:t>			       </a:t>
            </a:r>
            <a:r>
              <a:rPr lang="zh-CN" altLang="en-US" sz="2400"/>
              <a:t>，然后应用反演式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事实上，反演式的本质就是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所以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这样我们就把</a:t>
            </a:r>
            <a:r>
              <a:rPr lang="en-US" altLang="zh-CN" sz="2400"/>
              <a:t>gcd</a:t>
            </a:r>
            <a:r>
              <a:rPr lang="zh-CN" altLang="en-US" sz="2400"/>
              <a:t>问题和莫比乌斯函数联系了起来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43705" y="2077085"/>
          <a:ext cx="257873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1308100" imgH="444500" progId="Equation.KSEE3">
                  <p:embed/>
                </p:oleObj>
              </mc:Choice>
              <mc:Fallback>
                <p:oleObj name="" r:id="rId1" imgW="1308100" imgH="4445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243705" y="2077085"/>
                        <a:ext cx="2578735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99965" y="3111500"/>
          <a:ext cx="2403475" cy="75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3" imgW="1130300" imgH="355600" progId="Equation.KSEE3">
                  <p:embed/>
                </p:oleObj>
              </mc:Choice>
              <mc:Fallback>
                <p:oleObj name="" r:id="rId3" imgW="1130300" imgH="3556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799965" y="3111500"/>
                        <a:ext cx="2403475" cy="756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3050" y="3795395"/>
          <a:ext cx="3589655" cy="98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" r:id="rId5" imgW="1663700" imgH="457200" progId="Equation.KSEE3">
                  <p:embed/>
                </p:oleObj>
              </mc:Choice>
              <mc:Fallback>
                <p:oleObj name="" r:id="rId5" imgW="1663700" imgH="457200" progId="Equation.KSEE3">
                  <p:embed/>
                  <p:pic>
                    <p:nvPicPr>
                      <p:cNvPr id="0" name="图片 9218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543050" y="3795395"/>
                        <a:ext cx="3589655" cy="986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BZOJ 2301  Problem B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接下来进行和式变换</a:t>
            </a:r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7758" y="1920240"/>
          <a:ext cx="9775825" cy="273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1" imgW="4267200" imgH="1193800" progId="Equation.KSEE3">
                  <p:embed/>
                </p:oleObj>
              </mc:Choice>
              <mc:Fallback>
                <p:oleObj name="" r:id="rId1" imgW="4267200" imgH="1193800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07758" y="1920240"/>
                        <a:ext cx="9775825" cy="2736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BZOJ 2301  Problem B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 sz="2400"/>
              <a:t>这时我们注意到</a:t>
            </a:r>
            <a:r>
              <a:rPr lang="en-US" altLang="zh-CN" sz="2400"/>
              <a:t>		    </a:t>
            </a:r>
            <a:r>
              <a:rPr lang="zh-CN" altLang="en-US" sz="2400"/>
              <a:t>最多有</a:t>
            </a:r>
            <a:r>
              <a:rPr lang="en-US" altLang="zh-CN" sz="2400"/>
              <a:t>		    </a:t>
            </a:r>
            <a:r>
              <a:rPr lang="zh-CN" altLang="en-US" sz="2400"/>
              <a:t>个取值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我们可以枚举这些取值，然后统计贡献</a:t>
            </a:r>
            <a:endParaRPr lang="zh-CN" altLang="en-US" sz="2400"/>
          </a:p>
          <a:p>
            <a:r>
              <a:rPr lang="zh-CN" altLang="en-US" sz="2400"/>
              <a:t>首先考虑一个问题，我们如何找到一段连续取值的右端点，即下面的问题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很简单，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所以对于给定的</a:t>
            </a:r>
            <a:r>
              <a:rPr lang="en-US" altLang="zh-CN" sz="2400"/>
              <a:t>i,</a:t>
            </a:r>
            <a:r>
              <a:rPr lang="zh-CN" altLang="zh-CN" sz="2400"/>
              <a:t>它的右端点为</a:t>
            </a:r>
            <a:endParaRPr lang="zh-CN" altLang="zh-CN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3913" y="1564005"/>
          <a:ext cx="1571625" cy="98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1" imgW="685800" imgH="431800" progId="Equation.KSEE3">
                  <p:embed/>
                </p:oleObj>
              </mc:Choice>
              <mc:Fallback>
                <p:oleObj name="" r:id="rId1" imgW="685800" imgH="431800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363913" y="1564005"/>
                        <a:ext cx="1571625" cy="989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01055" y="1749425"/>
          <a:ext cx="1680845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3" imgW="787400" imgH="241300" progId="Equation.KSEE3">
                  <p:embed/>
                </p:oleObj>
              </mc:Choice>
              <mc:Fallback>
                <p:oleObj name="" r:id="rId3" imgW="787400" imgH="2413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901055" y="1749425"/>
                        <a:ext cx="1680845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5855" y="3670300"/>
          <a:ext cx="3129280" cy="81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" r:id="rId5" imgW="1663700" imgH="431800" progId="Equation.KSEE3">
                  <p:embed/>
                </p:oleObj>
              </mc:Choice>
              <mc:Fallback>
                <p:oleObj name="" r:id="rId5" imgW="1663700" imgH="431800" progId="Equation.KSEE3">
                  <p:embed/>
                  <p:pic>
                    <p:nvPicPr>
                      <p:cNvPr id="0" name="图片 11265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25855" y="3670300"/>
                        <a:ext cx="3129280" cy="812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" r:id="rId7" imgW="914400" imgH="215900" progId="Equation.KSEE3">
                  <p:embed/>
                </p:oleObj>
              </mc:Choice>
              <mc:Fallback>
                <p:oleObj name="" r:id="rId7" imgW="914400" imgH="215900" progId="Equation.KSEE3">
                  <p:embed/>
                  <p:pic>
                    <p:nvPicPr>
                      <p:cNvPr id="0" name="图片 112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45995" y="4344353"/>
          <a:ext cx="7957820" cy="8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" r:id="rId9" imgW="3974465" imgH="431800" progId="Equation.KSEE3">
                  <p:embed/>
                </p:oleObj>
              </mc:Choice>
              <mc:Fallback>
                <p:oleObj name="" r:id="rId9" imgW="3974465" imgH="431800" progId="Equation.KSEE3">
                  <p:embed/>
                  <p:pic>
                    <p:nvPicPr>
                      <p:cNvPr id="0" name="图片 11267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245995" y="4344353"/>
                        <a:ext cx="7957820" cy="86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90185" y="5133975"/>
          <a:ext cx="1107440" cy="1157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" r:id="rId11" imgW="825500" imgH="862965" progId="Equation.KSEE3">
                  <p:embed/>
                </p:oleObj>
              </mc:Choice>
              <mc:Fallback>
                <p:oleObj name="" r:id="rId11" imgW="825500" imgH="862965" progId="Equation.KSEE3">
                  <p:embed/>
                  <p:pic>
                    <p:nvPicPr>
                      <p:cNvPr id="0" name="图片 11268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290185" y="5133975"/>
                        <a:ext cx="1107440" cy="1157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BZOJ 2301  Problem B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代码实现：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类似的题还有</a:t>
            </a:r>
            <a:r>
              <a:rPr lang="en-US" altLang="zh-CN">
                <a:sym typeface="+mn-ea"/>
              </a:rPr>
              <a:t>BZOJ2818</a:t>
            </a:r>
            <a:r>
              <a:rPr lang="zh-CN" altLang="zh-CN">
                <a:sym typeface="+mn-ea"/>
              </a:rPr>
              <a:t>（枚举素数即可）</a:t>
            </a:r>
            <a:endParaRPr lang="zh-CN" altLang="zh-CN"/>
          </a:p>
          <a:p>
            <a:r>
              <a:rPr lang="zh-CN" altLang="zh-CN">
                <a:sym typeface="+mn-ea"/>
              </a:rPr>
              <a:t>以及其加强版</a:t>
            </a:r>
            <a:r>
              <a:rPr lang="en-US" altLang="zh-CN">
                <a:sym typeface="+mn-ea"/>
              </a:rPr>
              <a:t>BZOJ2820</a:t>
            </a:r>
            <a:r>
              <a:rPr lang="zh-CN" altLang="zh-CN">
                <a:sym typeface="+mn-ea"/>
              </a:rPr>
              <a:t>（</a:t>
            </a:r>
            <a:r>
              <a:rPr lang="zh-CN" altLang="en-US">
                <a:sym typeface="+mn-ea"/>
              </a:rPr>
              <a:t>维护前缀和</a:t>
            </a:r>
            <a:r>
              <a:rPr lang="zh-CN" altLang="zh-CN">
                <a:sym typeface="+mn-ea"/>
              </a:rPr>
              <a:t>）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2423795"/>
            <a:ext cx="9924415" cy="22942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积性函数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如果一个函数的定义域为正整数，值域为复数，则称此函数为数论函数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对于数论函数</a:t>
            </a:r>
            <a:r>
              <a:rPr lang="en-US" altLang="zh-CN" sz="2400"/>
              <a:t>f(x)</a:t>
            </a:r>
            <a:r>
              <a:rPr lang="zh-CN" altLang="en-US" sz="2400"/>
              <a:t>，若对于任意互质的                ，都有</a:t>
            </a:r>
            <a:r>
              <a:rPr lang="en-US" altLang="zh-CN" sz="2400"/>
              <a:t>			             </a:t>
            </a:r>
            <a:r>
              <a:rPr lang="zh-CN" altLang="zh-CN" sz="2400"/>
              <a:t>则</a:t>
            </a:r>
            <a:r>
              <a:rPr lang="en-US" altLang="zh-CN" sz="2400"/>
              <a:t>f(x)</a:t>
            </a:r>
            <a:r>
              <a:rPr lang="zh-CN" altLang="zh-CN" sz="2400"/>
              <a:t>为积性函数</a:t>
            </a:r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特别地，若对于任意不互质的      也成立，则</a:t>
            </a:r>
            <a:r>
              <a:rPr lang="en-US" altLang="zh-CN" sz="2400"/>
              <a:t>f(x)</a:t>
            </a:r>
            <a:r>
              <a:rPr lang="zh-CN" altLang="zh-CN" sz="2400"/>
              <a:t>为完全积性函数</a:t>
            </a:r>
            <a:endParaRPr lang="zh-CN" altLang="zh-CN" sz="2400"/>
          </a:p>
          <a:p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18555" y="2719705"/>
          <a:ext cx="111061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71500" imgH="228600" progId="Equation.KSEE3">
                  <p:embed/>
                </p:oleObj>
              </mc:Choice>
              <mc:Fallback>
                <p:oleObj name="" r:id="rId1" imgW="571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218555" y="2719705"/>
                        <a:ext cx="111061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46770" y="2728595"/>
          <a:ext cx="285496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384300" imgH="203200" progId="Equation.KSEE3">
                  <p:embed/>
                </p:oleObj>
              </mc:Choice>
              <mc:Fallback>
                <p:oleObj name="" r:id="rId3" imgW="13843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446770" y="2728595"/>
                        <a:ext cx="285496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25085" y="3991610"/>
          <a:ext cx="493395" cy="39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254000" imgH="203200" progId="Equation.KSEE3">
                  <p:embed/>
                </p:oleObj>
              </mc:Choice>
              <mc:Fallback>
                <p:oleObj name="" r:id="rId5" imgW="254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125085" y="3991610"/>
                        <a:ext cx="493395" cy="39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反演的形式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形式一：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形式二：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POPOQQQ</a:t>
            </a:r>
            <a:r>
              <a:rPr lang="zh-CN" altLang="en-US" sz="2400"/>
              <a:t>大爷的反演采用形式二，但我更推崇形式一</a:t>
            </a:r>
            <a:endParaRPr lang="zh-CN" altLang="en-US" sz="2400"/>
          </a:p>
          <a:p>
            <a:r>
              <a:rPr lang="zh-CN" altLang="en-US" sz="2400"/>
              <a:t>两种形式本质都是一样的</a:t>
            </a:r>
            <a:endParaRPr lang="zh-CN" altLang="en-US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12670" y="1765300"/>
          <a:ext cx="364426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1663700" imgH="584200" progId="Equation.KSEE3">
                  <p:embed/>
                </p:oleObj>
              </mc:Choice>
              <mc:Fallback>
                <p:oleObj name="" r:id="rId1" imgW="1663700" imgH="584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12670" y="1765300"/>
                        <a:ext cx="3644265" cy="127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90140" y="3472180"/>
          <a:ext cx="5185410" cy="1375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3" imgW="2489200" imgH="660400" progId="Equation.KSEE3">
                  <p:embed/>
                </p:oleObj>
              </mc:Choice>
              <mc:Fallback>
                <p:oleObj name="" r:id="rId3" imgW="2489200" imgH="6604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90140" y="3472180"/>
                        <a:ext cx="5185410" cy="1375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SPOJ7001  VLATTICE</a:t>
            </a:r>
            <a:r>
              <a:rPr lang="en-US" altLang="zh-CN" sz="4000"/>
              <a:t> 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题目大意：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即三维的仪仗队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2245" y="2483485"/>
          <a:ext cx="3493135" cy="97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00200" imgH="444500" progId="Equation.KSEE3">
                  <p:embed/>
                </p:oleObj>
              </mc:Choice>
              <mc:Fallback>
                <p:oleObj name="" r:id="rId1" imgW="16002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52245" y="2483485"/>
                        <a:ext cx="3493135" cy="970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4000"/>
              <a:t>和式变换</a:t>
            </a:r>
            <a:endParaRPr lang="zh-CN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我们通常进行和式变换时使用如下套路：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）遇到</a:t>
            </a:r>
            <a:r>
              <a:rPr lang="en-US" altLang="zh-CN" sz="2400"/>
              <a:t>gcd</a:t>
            </a:r>
            <a:r>
              <a:rPr lang="zh-CN" altLang="en-US" sz="2400"/>
              <a:t>求和问题，枚举</a:t>
            </a:r>
            <a:r>
              <a:rPr lang="en-US" altLang="zh-CN" sz="2400"/>
              <a:t>gcd</a:t>
            </a:r>
            <a:r>
              <a:rPr lang="zh-CN" altLang="en-US" sz="2400"/>
              <a:t>的值，然后统计个数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）遇到形如</a:t>
            </a:r>
            <a:r>
              <a:rPr lang="en-US" altLang="zh-CN" sz="2400"/>
              <a:t>		          </a:t>
            </a:r>
            <a:r>
              <a:rPr lang="zh-CN" altLang="en-US" sz="2400"/>
              <a:t>的式子时，尝试构造函数                ，这样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就有</a:t>
            </a:r>
            <a:r>
              <a:rPr lang="en-US" altLang="zh-CN" sz="2400"/>
              <a:t>		 </a:t>
            </a:r>
            <a:r>
              <a:rPr lang="zh-CN" altLang="en-US" sz="2400"/>
              <a:t>，此时可作如下变换：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）遇到形如</a:t>
            </a:r>
            <a:r>
              <a:rPr lang="en-US" altLang="zh-CN" sz="2400"/>
              <a:t>			         </a:t>
            </a:r>
            <a:r>
              <a:rPr lang="zh-CN" altLang="en-US" sz="2400"/>
              <a:t>的式子时，将枚举因数提前变换为：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75000" y="2566035"/>
          <a:ext cx="209994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17600" imgH="444500" progId="Equation.KSEE3">
                  <p:embed/>
                </p:oleObj>
              </mc:Choice>
              <mc:Fallback>
                <p:oleObj name="" r:id="rId1" imgW="11176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175000" y="2566035"/>
                        <a:ext cx="209994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60460" y="2700020"/>
          <a:ext cx="1366520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622300" imgH="203200" progId="Equation.KSEE3">
                  <p:embed/>
                </p:oleObj>
              </mc:Choice>
              <mc:Fallback>
                <p:oleObj name="" r:id="rId3" imgW="6223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760460" y="2700020"/>
                        <a:ext cx="1366520" cy="44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56410" y="3650615"/>
          <a:ext cx="1148715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596900" imgH="203200" progId="Equation.KSEE3">
                  <p:embed/>
                </p:oleObj>
              </mc:Choice>
              <mc:Fallback>
                <p:oleObj name="" r:id="rId5" imgW="5969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56410" y="3650615"/>
                        <a:ext cx="1148715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8340" y="3437890"/>
          <a:ext cx="417639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2222500" imgH="444500" progId="Equation.KSEE3">
                  <p:embed/>
                </p:oleObj>
              </mc:Choice>
              <mc:Fallback>
                <p:oleObj name="" r:id="rId7" imgW="22225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768340" y="3437890"/>
                        <a:ext cx="417639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7690" y="4382770"/>
          <a:ext cx="303085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1612900" imgH="444500" progId="Equation.KSEE3">
                  <p:embed/>
                </p:oleObj>
              </mc:Choice>
              <mc:Fallback>
                <p:oleObj name="" r:id="rId9" imgW="16129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107690" y="4382770"/>
                        <a:ext cx="303085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01508" y="5217795"/>
          <a:ext cx="2792730" cy="85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1485900" imgH="457200" progId="Equation.KSEE3">
                  <p:embed/>
                </p:oleObj>
              </mc:Choice>
              <mc:Fallback>
                <p:oleObj name="" r:id="rId11" imgW="14859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901508" y="5217795"/>
                        <a:ext cx="2792730" cy="859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51nod</a:t>
            </a:r>
            <a:r>
              <a:rPr lang="zh-CN" altLang="en-US" sz="4000"/>
              <a:t>1040   最大公约数之和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题目大意：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数据范围：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6535" y="2475865"/>
          <a:ext cx="1601470" cy="95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723900" imgH="431800" progId="Equation.KSEE3">
                  <p:embed/>
                </p:oleObj>
              </mc:Choice>
              <mc:Fallback>
                <p:oleObj name="" r:id="rId1" imgW="7239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86535" y="2475865"/>
                        <a:ext cx="1601470" cy="955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73655" y="3589020"/>
          <a:ext cx="94361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457200" imgH="203200" progId="Equation.KSEE3">
                  <p:embed/>
                </p:oleObj>
              </mc:Choice>
              <mc:Fallback>
                <p:oleObj name="" r:id="rId3" imgW="457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73655" y="3589020"/>
                        <a:ext cx="94361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51nod</a:t>
            </a:r>
            <a:r>
              <a:rPr lang="zh-CN" altLang="en-US" sz="4000">
                <a:sym typeface="+mn-ea"/>
              </a:rPr>
              <a:t>1040   最大公约数之和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枚举因数变换为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9655" y="2294890"/>
          <a:ext cx="5470525" cy="228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2489200" imgH="1041400" progId="Equation.KSEE3">
                  <p:embed/>
                </p:oleObj>
              </mc:Choice>
              <mc:Fallback>
                <p:oleObj name="" r:id="rId1" imgW="2489200" imgH="10414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49655" y="2294890"/>
                        <a:ext cx="5470525" cy="2287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51nod</a:t>
            </a:r>
            <a:r>
              <a:rPr lang="zh-CN" altLang="en-US" sz="4000"/>
              <a:t>1188   最大公约数之和V2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题目大意：</a:t>
            </a:r>
            <a:endParaRPr lang="zh-CN" altLang="en-US" sz="2400"/>
          </a:p>
          <a:p>
            <a:endParaRPr lang="zh-CN" altLang="zh-CN" sz="2400"/>
          </a:p>
          <a:p>
            <a:r>
              <a:rPr lang="zh-CN" altLang="zh-CN" sz="2400"/>
              <a:t>计算</a:t>
            </a:r>
            <a:r>
              <a:rPr lang="en-US" altLang="zh-CN" sz="2400"/>
              <a:t>				    </a:t>
            </a:r>
            <a:r>
              <a:rPr lang="zh-CN" altLang="en-US" sz="2400"/>
              <a:t>，共</a:t>
            </a:r>
            <a:r>
              <a:rPr lang="en-US" altLang="zh-CN" sz="2400"/>
              <a:t>T</a:t>
            </a:r>
            <a:r>
              <a:rPr lang="zh-CN" altLang="en-US" sz="2400"/>
              <a:t>组询问</a:t>
            </a:r>
            <a:endParaRPr lang="zh-CN" altLang="en-US" sz="2400"/>
          </a:p>
          <a:p>
            <a:endParaRPr lang="zh-CN" altLang="zh-CN" sz="2400"/>
          </a:p>
          <a:p>
            <a:r>
              <a:rPr lang="zh-CN" altLang="zh-CN" sz="2400"/>
              <a:t>数据范围：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50695" y="2488565"/>
          <a:ext cx="312229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0" imgH="444500" progId="Equation.KSEE3">
                  <p:embed/>
                </p:oleObj>
              </mc:Choice>
              <mc:Fallback>
                <p:oleObj name="" r:id="rId1" imgW="13970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50695" y="2488565"/>
                        <a:ext cx="3122295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3490" y="3674110"/>
          <a:ext cx="1591945" cy="9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698500" imgH="405765" progId="Equation.KSEE3">
                  <p:embed/>
                </p:oleObj>
              </mc:Choice>
              <mc:Fallback>
                <p:oleObj name="" r:id="rId3" imgW="698500" imgH="4057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23490" y="3674110"/>
                        <a:ext cx="1591945" cy="92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51nod</a:t>
            </a:r>
            <a:r>
              <a:rPr lang="zh-CN" altLang="en-US" sz="4000">
                <a:sym typeface="+mn-ea"/>
              </a:rPr>
              <a:t>1188   最大公约数之和V2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zh-CN" sz="2400"/>
              <a:t>和上一道题差不多，依然枚举因数</a:t>
            </a:r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0775" y="2201228"/>
          <a:ext cx="10019665" cy="340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4483100" imgH="1524000" progId="Equation.KSEE3">
                  <p:embed/>
                </p:oleObj>
              </mc:Choice>
              <mc:Fallback>
                <p:oleObj name="" r:id="rId3" imgW="4483100" imgH="152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20775" y="2201228"/>
                        <a:ext cx="10019665" cy="3407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51nod</a:t>
            </a:r>
            <a:r>
              <a:rPr lang="zh-CN" altLang="en-US" sz="4000">
                <a:sym typeface="+mn-ea"/>
              </a:rPr>
              <a:t>1188   最大公约数之和V2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设</a:t>
            </a:r>
            <a:endParaRPr lang="zh-CN" altLang="en-US" sz="2400"/>
          </a:p>
          <a:p>
            <a:endParaRPr lang="en-US" altLang="zh-CN" sz="2400"/>
          </a:p>
          <a:p>
            <a:r>
              <a:rPr lang="zh-CN" altLang="en-US" sz="2400"/>
              <a:t>则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通过狄利克雷卷积计算</a:t>
            </a:r>
            <a:r>
              <a:rPr lang="en-US" altLang="zh-CN" sz="2400"/>
              <a:t>f(n)</a:t>
            </a:r>
            <a:r>
              <a:rPr lang="zh-CN" altLang="zh-CN" sz="2400"/>
              <a:t>，并预处理其前缀和可以做到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6690" y="1571625"/>
          <a:ext cx="2352675" cy="94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079500" imgH="431800" progId="Equation.KSEE3">
                  <p:embed/>
                </p:oleObj>
              </mc:Choice>
              <mc:Fallback>
                <p:oleObj name="" r:id="rId3" imgW="1079500" imgH="4318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56690" y="1571625"/>
                        <a:ext cx="2352675" cy="941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6690" y="2501900"/>
          <a:ext cx="3240405" cy="903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1548765" imgH="431800" progId="Equation.KSEE3">
                  <p:embed/>
                </p:oleObj>
              </mc:Choice>
              <mc:Fallback>
                <p:oleObj name="" r:id="rId5" imgW="1548765" imgH="4318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56690" y="2501900"/>
                        <a:ext cx="3240405" cy="903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94090" y="3637280"/>
          <a:ext cx="1435735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660400" imgH="203200" progId="Equation.KSEE3">
                  <p:embed/>
                </p:oleObj>
              </mc:Choice>
              <mc:Fallback>
                <p:oleObj name="" r:id="rId7" imgW="6604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594090" y="3637280"/>
                        <a:ext cx="1435735" cy="44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x-none" sz="4000">
                <a:sym typeface="+mn-ea"/>
              </a:rPr>
              <a:t>BZOJ2154   Crash</a:t>
            </a:r>
            <a:r>
              <a:rPr lang="zh-CN" altLang="en-US" sz="4000" dirty="0">
                <a:sym typeface="+mn-ea"/>
              </a:rPr>
              <a:t>的数字表格</a:t>
            </a:r>
            <a:endParaRPr lang="zh-CN" altLang="en-US" sz="40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题目大意：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数据范围：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7805" y="2442845"/>
          <a:ext cx="2101850" cy="102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444500" progId="Equation.KSEE3">
                  <p:embed/>
                </p:oleObj>
              </mc:Choice>
              <mc:Fallback>
                <p:oleObj name="" r:id="rId1" imgW="9144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87805" y="2442845"/>
                        <a:ext cx="2101850" cy="1021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3815" y="3556000"/>
          <a:ext cx="145796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634365" imgH="228600" progId="Equation.KSEE3">
                  <p:embed/>
                </p:oleObj>
              </mc:Choice>
              <mc:Fallback>
                <p:oleObj name="" r:id="rId3" imgW="634365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83815" y="3556000"/>
                        <a:ext cx="1457960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x-none" sz="4000">
                <a:sym typeface="+mn-ea"/>
              </a:rPr>
              <a:t>BZOJ2154   Crash</a:t>
            </a:r>
            <a:r>
              <a:rPr lang="zh-CN" altLang="en-US" sz="4000" dirty="0">
                <a:sym typeface="+mn-ea"/>
              </a:rPr>
              <a:t>的数字表格</a:t>
            </a:r>
            <a:endParaRPr lang="zh-CN" altLang="en-US" sz="4000" dirty="0">
              <a:sym typeface="+mn-ea"/>
            </a:endParaRPr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328738" y="1664970"/>
          <a:ext cx="8735695" cy="4156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949700" imgH="1879600" progId="Equation.KSEE3">
                  <p:embed/>
                </p:oleObj>
              </mc:Choice>
              <mc:Fallback>
                <p:oleObj name="" r:id="rId1" imgW="3949700" imgH="1879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328738" y="1664970"/>
                        <a:ext cx="8735695" cy="4156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常见的积性函数</a:t>
            </a:r>
            <a:endParaRPr lang="zh-CN" altLang="en-US" sz="4000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226185" y="1575435"/>
          <a:ext cx="3374390" cy="437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765300" imgH="2286000" progId="Equation.KSEE3">
                  <p:embed/>
                </p:oleObj>
              </mc:Choice>
              <mc:Fallback>
                <p:oleObj name="" r:id="rId1" imgW="1765300" imgH="2286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226185" y="1575435"/>
                        <a:ext cx="3374390" cy="4370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x-none" sz="4000">
                <a:sym typeface="+mn-ea"/>
              </a:rPr>
              <a:t>BZOJ2154   Crash</a:t>
            </a:r>
            <a:r>
              <a:rPr lang="zh-CN" altLang="en-US" sz="4000" dirty="0">
                <a:sym typeface="+mn-ea"/>
              </a:rPr>
              <a:t>的数字表格</a:t>
            </a:r>
            <a:endParaRPr lang="zh-CN" altLang="en-US" sz="4000" dirty="0">
              <a:sym typeface="+mn-ea"/>
            </a:endParaRPr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224280" y="1443990"/>
          <a:ext cx="6659880" cy="4721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3098800" imgH="2197100" progId="Equation.KSEE3">
                  <p:embed/>
                </p:oleObj>
              </mc:Choice>
              <mc:Fallback>
                <p:oleObj name="" r:id="rId1" imgW="3098800" imgH="2197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224280" y="1443990"/>
                        <a:ext cx="6659880" cy="4721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BZOJ2693   jzptab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题目大意：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共</a:t>
            </a:r>
            <a:r>
              <a:rPr lang="en-US" altLang="zh-CN" sz="2400"/>
              <a:t>T</a:t>
            </a:r>
            <a:r>
              <a:rPr lang="zh-CN" altLang="en-US" sz="2400"/>
              <a:t>组询问，每次询问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zh-CN" sz="2400"/>
              <a:t>数据范围：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60825" y="2445385"/>
          <a:ext cx="2077720" cy="1010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444500" progId="Equation.KSEE3">
                  <p:embed/>
                </p:oleObj>
              </mc:Choice>
              <mc:Fallback>
                <p:oleObj name="" r:id="rId1" imgW="914400" imgH="4445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060825" y="2445385"/>
                        <a:ext cx="2077720" cy="1010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1910" y="3566160"/>
          <a:ext cx="249301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1130300" imgH="228600" progId="Equation.KSEE3">
                  <p:embed/>
                </p:oleObj>
              </mc:Choice>
              <mc:Fallback>
                <p:oleObj name="" r:id="rId3" imgW="11303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81910" y="3566160"/>
                        <a:ext cx="2493010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BZOJ2693   jzptab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3645" y="1608138"/>
          <a:ext cx="9354820" cy="427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4114800" imgH="1879600" progId="Equation.KSEE3">
                  <p:embed/>
                </p:oleObj>
              </mc:Choice>
              <mc:Fallback>
                <p:oleObj name="" r:id="rId1" imgW="4114800" imgH="1879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223645" y="1608138"/>
                        <a:ext cx="9354820" cy="4272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BZOJ3561   DZY Loves Math VI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题目大意：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zh-CN" sz="2400"/>
              <a:t>数据范围：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8915" y="2447290"/>
          <a:ext cx="2853690" cy="103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31265" imgH="444500" progId="Equation.KSEE3">
                  <p:embed/>
                </p:oleObj>
              </mc:Choice>
              <mc:Fallback>
                <p:oleObj name="" r:id="rId1" imgW="1231265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78915" y="2447290"/>
                        <a:ext cx="2853690" cy="1030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16505" y="3502660"/>
          <a:ext cx="1579880" cy="58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622300" imgH="228600" progId="Equation.KSEE3">
                  <p:embed/>
                </p:oleObj>
              </mc:Choice>
              <mc:Fallback>
                <p:oleObj name="" r:id="rId3" imgW="622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16505" y="3502660"/>
                        <a:ext cx="1579880" cy="580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BZOJ3561   DZY Loves Math VI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按照刚才的套路开始推吧：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结合预处理可以做到</a:t>
            </a:r>
            <a:r>
              <a:rPr lang="en-US" altLang="zh-CN" sz="2400"/>
              <a:t>	        </a:t>
            </a:r>
            <a:r>
              <a:rPr lang="zh-CN" altLang="en-US" sz="2400"/>
              <a:t>的复杂度</a:t>
            </a:r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8235" y="2310765"/>
          <a:ext cx="9175115" cy="2357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152900" imgH="1066800" progId="Equation.KSEE3">
                  <p:embed/>
                </p:oleObj>
              </mc:Choice>
              <mc:Fallback>
                <p:oleObj name="" r:id="rId1" imgW="4152900" imgH="1066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18235" y="2310765"/>
                        <a:ext cx="9175115" cy="2357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99535" y="5022850"/>
          <a:ext cx="1374775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660400" imgH="203200" progId="Equation.KSEE3">
                  <p:embed/>
                </p:oleObj>
              </mc:Choice>
              <mc:Fallback>
                <p:oleObj name="" r:id="rId3" imgW="6604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96000"/>
                      </a:blip>
                      <a:stretch>
                        <a:fillRect/>
                      </a:stretch>
                    </p:blipFill>
                    <p:spPr>
                      <a:xfrm>
                        <a:off x="3899535" y="5022850"/>
                        <a:ext cx="1374775" cy="42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51nod1190   最小公倍数之和V2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2400"/>
              <a:t>题目大意：</a:t>
            </a:r>
            <a:endParaRPr lang="zh-CN" altLang="zh-CN" sz="2400"/>
          </a:p>
          <a:p>
            <a:r>
              <a:rPr lang="zh-CN" altLang="zh-CN" sz="2400"/>
              <a:t>共</a:t>
            </a:r>
            <a:r>
              <a:rPr lang="en-US" altLang="zh-CN" sz="2400"/>
              <a:t>T</a:t>
            </a:r>
            <a:r>
              <a:rPr lang="zh-CN" altLang="en-US" sz="2400"/>
              <a:t>组询问，每次询问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zh-CN" sz="2400"/>
              <a:t>数据范围：</a:t>
            </a:r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注：测试数据为随机数据，没有构造特别坑人的Test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44950" y="1931670"/>
          <a:ext cx="1742440" cy="104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23900" imgH="431800" progId="Equation.KSEE3">
                  <p:embed/>
                </p:oleObj>
              </mc:Choice>
              <mc:Fallback>
                <p:oleObj name="" r:id="rId1" imgW="7239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044950" y="1931670"/>
                        <a:ext cx="1742440" cy="1040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01595" y="3140075"/>
          <a:ext cx="2830830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384300" imgH="228600" progId="Equation.KSEE3">
                  <p:embed/>
                </p:oleObj>
              </mc:Choice>
              <mc:Fallback>
                <p:oleObj name="" r:id="rId3" imgW="1384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01595" y="3140075"/>
                        <a:ext cx="2830830" cy="46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51nod1190   最小公倍数之和V2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按照上一题的套路</a:t>
            </a:r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6003" y="2241550"/>
          <a:ext cx="9778365" cy="471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483100" imgH="2159000" progId="Equation.KSEE3">
                  <p:embed/>
                </p:oleObj>
              </mc:Choice>
              <mc:Fallback>
                <p:oleObj name="" r:id="rId1" imgW="4483100" imgH="2159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36003" y="2241550"/>
                        <a:ext cx="9778365" cy="4710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51nod1190   最小公倍数之和V2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en-US" altLang="zh-CN" sz="2400"/>
          </a:p>
          <a:p>
            <a:r>
              <a:rPr lang="zh-CN" altLang="zh-CN" sz="2400"/>
              <a:t>注意到数据是</a:t>
            </a:r>
            <a:r>
              <a:rPr lang="en-US" altLang="zh-CN" sz="2400"/>
              <a:t>1e9</a:t>
            </a:r>
            <a:r>
              <a:rPr lang="zh-CN" altLang="en-US" sz="2400"/>
              <a:t>级别的，无法使用线筛，而这个随机数据很有意思</a:t>
            </a:r>
            <a:endParaRPr lang="zh-CN" altLang="en-US" sz="2400"/>
          </a:p>
          <a:p>
            <a:r>
              <a:rPr lang="zh-CN" altLang="en-US" sz="2400"/>
              <a:t>我们发现</a:t>
            </a:r>
            <a:r>
              <a:rPr lang="en-US" altLang="zh-CN" sz="2400"/>
              <a:t>b</a:t>
            </a:r>
            <a:r>
              <a:rPr lang="zh-CN" altLang="en-US" sz="2400"/>
              <a:t>的约数大约在</a:t>
            </a:r>
            <a:r>
              <a:rPr lang="en-US" altLang="zh-CN" sz="2400"/>
              <a:t>200</a:t>
            </a:r>
            <a:r>
              <a:rPr lang="zh-CN" altLang="en-US" sz="2400"/>
              <a:t>个左右，可以</a:t>
            </a:r>
            <a:r>
              <a:rPr lang="en-US" altLang="zh-CN" sz="2400"/>
              <a:t>dfs</a:t>
            </a:r>
            <a:r>
              <a:rPr lang="zh-CN" altLang="en-US" sz="2400"/>
              <a:t>枚举，而                       </a:t>
            </a:r>
            <a:r>
              <a:rPr lang="zh-CN" altLang="zh-CN" sz="2400"/>
              <a:t>是一个积性函数，且</a:t>
            </a:r>
            <a:r>
              <a:rPr lang="en-US" altLang="zh-CN" sz="2400"/>
              <a:t>			     </a:t>
            </a:r>
            <a:r>
              <a:rPr lang="zh-CN" altLang="en-US" sz="2400"/>
              <a:t>，所以暴力枚举质因子</a:t>
            </a:r>
            <a:endParaRPr lang="zh-CN" altLang="en-US" sz="2400"/>
          </a:p>
          <a:p>
            <a:r>
              <a:rPr lang="zh-CN" altLang="en-US" sz="2400"/>
              <a:t>这样的话时间复杂度为</a:t>
            </a:r>
            <a:r>
              <a:rPr lang="en-US" altLang="zh-CN" sz="2400"/>
              <a:t>	           </a:t>
            </a:r>
            <a:endParaRPr lang="en-US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8855" y="1913255"/>
          <a:ext cx="621792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022600" imgH="647700" progId="Equation.KSEE3">
                  <p:embed/>
                </p:oleObj>
              </mc:Choice>
              <mc:Fallback>
                <p:oleObj name="" r:id="rId1" imgW="3022600" imgH="647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998855" y="1913255"/>
                        <a:ext cx="621792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06740" y="4058285"/>
          <a:ext cx="2111375" cy="687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091565" imgH="355600" progId="Equation.KSEE3">
                  <p:embed/>
                </p:oleObj>
              </mc:Choice>
              <mc:Fallback>
                <p:oleObj name="" r:id="rId3" imgW="1091565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206740" y="4058285"/>
                        <a:ext cx="2111375" cy="687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66720" y="4418965"/>
          <a:ext cx="2874645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701800" imgH="228600" progId="Equation.KSEE3">
                  <p:embed/>
                </p:oleObj>
              </mc:Choice>
              <mc:Fallback>
                <p:oleObj name="" r:id="rId7" imgW="17018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966720" y="4418965"/>
                        <a:ext cx="2874645" cy="38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2590" y="4829175"/>
          <a:ext cx="114554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558800" imgH="241300" progId="Equation.KSEE3">
                  <p:embed/>
                </p:oleObj>
              </mc:Choice>
              <mc:Fallback>
                <p:oleObj name="" r:id="rId9" imgW="558800" imgH="2413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212590" y="4829175"/>
                        <a:ext cx="114554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BZOJ3994   约数个数和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题目大意：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设</a:t>
            </a:r>
            <a:r>
              <a:rPr lang="en-US" altLang="zh-CN" sz="2400"/>
              <a:t>d(x)</a:t>
            </a:r>
            <a:r>
              <a:rPr lang="zh-CN" altLang="zh-CN" sz="2400"/>
              <a:t>为</a:t>
            </a:r>
            <a:r>
              <a:rPr lang="en-US" altLang="zh-CN" sz="2400"/>
              <a:t>x</a:t>
            </a:r>
            <a:r>
              <a:rPr lang="zh-CN" altLang="en-US" sz="2400"/>
              <a:t>的约数个数，共</a:t>
            </a:r>
            <a:r>
              <a:rPr lang="en-US" altLang="zh-CN" sz="2400"/>
              <a:t>T</a:t>
            </a:r>
            <a:r>
              <a:rPr lang="zh-CN" altLang="en-US" sz="2400"/>
              <a:t>组询问，求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数据范围：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06820" y="2487295"/>
          <a:ext cx="1518285" cy="96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698500" imgH="444500" progId="Equation.KSEE3">
                  <p:embed/>
                </p:oleObj>
              </mc:Choice>
              <mc:Fallback>
                <p:oleObj name="" r:id="rId1" imgW="698500" imgH="4445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306820" y="2487295"/>
                        <a:ext cx="1518285" cy="965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40635" y="4100195"/>
          <a:ext cx="200533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965200" imgH="203200" progId="Equation.KSEE3">
                  <p:embed/>
                </p:oleObj>
              </mc:Choice>
              <mc:Fallback>
                <p:oleObj name="" r:id="rId3" imgW="9652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40635" y="4100195"/>
                        <a:ext cx="200533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ym typeface="+mn-ea"/>
              </a:rPr>
              <a:t>BZOJ3994   约数个数和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结论：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zh-CN" sz="2400"/>
              <a:t>证明：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45005" y="1765300"/>
          <a:ext cx="3849370" cy="753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816100" imgH="355600" progId="Equation.KSEE3">
                  <p:embed/>
                </p:oleObj>
              </mc:Choice>
              <mc:Fallback>
                <p:oleObj name="" r:id="rId1" imgW="18161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945005" y="1765300"/>
                        <a:ext cx="3849370" cy="753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45005" y="2707005"/>
          <a:ext cx="8369300" cy="339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822700" imgH="1548765" progId="Equation.KSEE3">
                  <p:embed/>
                </p:oleObj>
              </mc:Choice>
              <mc:Fallback>
                <p:oleObj name="" r:id="rId3" imgW="3822700" imgH="15487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945005" y="2707005"/>
                        <a:ext cx="8369300" cy="339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线性筛素数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最早的素数筛法是埃拉托斯特尼提出的，大家小学都学过</a:t>
            </a:r>
            <a:endParaRPr lang="zh-CN" altLang="en-US" sz="2400"/>
          </a:p>
          <a:p>
            <a:r>
              <a:rPr lang="zh-CN" altLang="en-US" sz="2400"/>
              <a:t>只需要把所有的 </a:t>
            </a:r>
            <a:r>
              <a:rPr lang="en-US" altLang="zh-CN" sz="2400"/>
              <a:t>2 </a:t>
            </a:r>
            <a:r>
              <a:rPr lang="zh-CN" altLang="en-US" sz="2400"/>
              <a:t>的倍数，</a:t>
            </a:r>
            <a:r>
              <a:rPr lang="en-US" altLang="zh-CN" sz="2400"/>
              <a:t>3 </a:t>
            </a:r>
            <a:r>
              <a:rPr lang="zh-CN" altLang="en-US" sz="2400"/>
              <a:t>的倍数，</a:t>
            </a:r>
            <a:r>
              <a:rPr lang="en-US" altLang="zh-CN" sz="2400"/>
              <a:t>……</a:t>
            </a:r>
            <a:r>
              <a:rPr lang="zh-CN" altLang="en-US" sz="2400"/>
              <a:t>都排除掉那么剩下的都是素数</a:t>
            </a:r>
            <a:endParaRPr lang="zh-CN" altLang="en-US" sz="2400"/>
          </a:p>
          <a:p>
            <a:r>
              <a:rPr lang="zh-CN" altLang="en-US" sz="2400"/>
              <a:t>时间复杂度</a:t>
            </a:r>
            <a:endParaRPr lang="zh-CN" altLang="en-US" sz="2400"/>
          </a:p>
          <a:p>
            <a:r>
              <a:rPr lang="zh-CN" altLang="zh-CN" sz="2400"/>
              <a:t>考虑优化：我们只让每个合数被它的最小质因子筛去，就能保证复杂度是</a:t>
            </a:r>
            <a:endParaRPr lang="zh-CN" altLang="zh-CN" sz="2400"/>
          </a:p>
          <a:p>
            <a:r>
              <a:rPr lang="zh-CN" altLang="zh-CN" sz="2400"/>
              <a:t>具体实现也很简单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82875" y="2746375"/>
          <a:ext cx="1334770" cy="41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60400" imgH="203200" progId="Equation.KSEE3">
                  <p:embed/>
                </p:oleObj>
              </mc:Choice>
              <mc:Fallback>
                <p:oleObj name="" r:id="rId1" imgW="660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82875" y="2746375"/>
                        <a:ext cx="1334770" cy="410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81995" y="3212465"/>
          <a:ext cx="673100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42900" imgH="203200" progId="Equation.KSEE3">
                  <p:embed/>
                </p:oleObj>
              </mc:Choice>
              <mc:Fallback>
                <p:oleObj name="" r:id="rId3" imgW="3429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881995" y="3212465"/>
                        <a:ext cx="673100" cy="39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ym typeface="+mn-ea"/>
              </a:rPr>
              <a:t>BZOJ3994   约数个数和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下面就开始推式子吧</a:t>
            </a:r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5685" y="2400618"/>
          <a:ext cx="10675620" cy="344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648200" imgH="1498600" progId="Equation.KSEE3">
                  <p:embed/>
                </p:oleObj>
              </mc:Choice>
              <mc:Fallback>
                <p:oleObj name="" r:id="rId1" imgW="4648200" imgH="149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35685" y="2400618"/>
                        <a:ext cx="10675620" cy="3442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ym typeface="+mn-ea"/>
              </a:rPr>
              <a:t>BZOJ3994   约数个数和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d(x)</a:t>
            </a:r>
            <a:r>
              <a:rPr lang="zh-CN" altLang="en-US" sz="2400"/>
              <a:t>及其前缀和</a:t>
            </a:r>
            <a:r>
              <a:rPr lang="zh-CN" altLang="zh-CN" sz="2400"/>
              <a:t>可以线筛处理</a:t>
            </a:r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时间复杂度</a:t>
            </a:r>
            <a:endParaRPr lang="zh-CN" altLang="zh-CN" sz="2400"/>
          </a:p>
          <a:p>
            <a:endParaRPr lang="zh-CN" altLang="en-US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5190" y="1752600"/>
          <a:ext cx="8341360" cy="1365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568700" imgH="584200" progId="Equation.KSEE3">
                  <p:embed/>
                </p:oleObj>
              </mc:Choice>
              <mc:Fallback>
                <p:oleObj name="" r:id="rId1" imgW="3568700" imgH="584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85190" y="1752600"/>
                        <a:ext cx="8341360" cy="1365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97480" y="4492625"/>
          <a:ext cx="1683385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774065" imgH="241300" progId="Equation.KSEE3">
                  <p:embed/>
                </p:oleObj>
              </mc:Choice>
              <mc:Fallback>
                <p:oleObj name="" r:id="rId3" imgW="774065" imgH="2413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97480" y="4492625"/>
                        <a:ext cx="1683385" cy="52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Codeforces 325E   Number Challenge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题目大意：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设         </a:t>
            </a:r>
            <a:r>
              <a:rPr lang="zh-CN" altLang="zh-CN" sz="2400">
                <a:sym typeface="+mn-ea"/>
              </a:rPr>
              <a:t>为   </a:t>
            </a:r>
            <a:r>
              <a:rPr lang="zh-CN" altLang="en-US" sz="2400">
                <a:sym typeface="+mn-ea"/>
              </a:rPr>
              <a:t>的约数个数，求</a:t>
            </a:r>
            <a:endParaRPr lang="zh-CN" altLang="en-US" sz="2400">
              <a:sym typeface="+mn-ea"/>
            </a:endParaRPr>
          </a:p>
          <a:p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数据范围：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0185" y="2736215"/>
          <a:ext cx="69215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30200" imgH="203200" progId="Equation.KSEE3">
                  <p:embed/>
                </p:oleObj>
              </mc:Choice>
              <mc:Fallback>
                <p:oleObj name="" r:id="rId1" imgW="330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80185" y="2736215"/>
                        <a:ext cx="69215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42540" y="2821940"/>
          <a:ext cx="255905" cy="28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27000" imgH="139700" progId="Equation.KSEE3">
                  <p:embed/>
                </p:oleObj>
              </mc:Choice>
              <mc:Fallback>
                <p:oleObj name="" r:id="rId3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42540" y="2821940"/>
                        <a:ext cx="255905" cy="28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16170" y="2405380"/>
          <a:ext cx="3060700" cy="110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231265" imgH="444500" progId="Equation.KSEE3">
                  <p:embed/>
                </p:oleObj>
              </mc:Choice>
              <mc:Fallback>
                <p:oleObj name="" r:id="rId5" imgW="1231265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916170" y="2405380"/>
                        <a:ext cx="3060700" cy="1105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3180" y="4115435"/>
          <a:ext cx="1990090" cy="43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927100" imgH="203200" progId="Equation.KSEE3">
                  <p:embed/>
                </p:oleObj>
              </mc:Choice>
              <mc:Fallback>
                <p:oleObj name="" r:id="rId7" imgW="9271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83180" y="4115435"/>
                        <a:ext cx="1990090" cy="436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Codeforces 325E   Number Challenge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首先有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证明：根据上一题我们很容易可以想到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那么有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2960" y="1482725"/>
          <a:ext cx="6884035" cy="103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035300" imgH="457200" progId="Equation.KSEE3">
                  <p:embed/>
                </p:oleObj>
              </mc:Choice>
              <mc:Fallback>
                <p:oleObj name="" r:id="rId1" imgW="30353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92960" y="1482725"/>
                        <a:ext cx="6884035" cy="1036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2203" y="3196908"/>
          <a:ext cx="7893050" cy="78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3556000" imgH="355600" progId="Equation.KSEE3">
                  <p:embed/>
                </p:oleObj>
              </mc:Choice>
              <mc:Fallback>
                <p:oleObj name="" r:id="rId3" imgW="3556000" imgH="355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12203" y="3196908"/>
                        <a:ext cx="7893050" cy="789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0895" y="3986213"/>
          <a:ext cx="9938385" cy="2045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4381500" imgH="901700" progId="Equation.KSEE3">
                  <p:embed/>
                </p:oleObj>
              </mc:Choice>
              <mc:Fallback>
                <p:oleObj name="" r:id="rId7" imgW="4381500" imgH="901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80895" y="3986213"/>
                        <a:ext cx="9938385" cy="2045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Codeforces 325E   Number Challenge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推式子时间到了：</a:t>
            </a:r>
            <a:endParaRPr lang="zh-CN" altLang="en-US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4268" y="2281555"/>
          <a:ext cx="9649460" cy="351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254500" imgH="1548765" progId="Equation.KSEE3">
                  <p:embed/>
                </p:oleObj>
              </mc:Choice>
              <mc:Fallback>
                <p:oleObj name="" r:id="rId1" imgW="4254500" imgH="15487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24268" y="2281555"/>
                        <a:ext cx="9649460" cy="351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NOI2016  </a:t>
            </a:r>
            <a:r>
              <a:rPr lang="zh-CN" altLang="en-US" sz="4000"/>
              <a:t>循环之美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400"/>
              <a:t>题目描述</a:t>
            </a:r>
            <a:endParaRPr lang="zh-CN" altLang="en-US" sz="2400"/>
          </a:p>
          <a:p>
            <a:r>
              <a:rPr lang="zh-CN" altLang="en-US" sz="2400"/>
              <a:t>对于已知的十进制数</a:t>
            </a:r>
            <a:r>
              <a:rPr lang="en-US" altLang="zh-CN" sz="2400"/>
              <a:t>m</a:t>
            </a:r>
            <a:r>
              <a:rPr lang="zh-CN" altLang="en-US" sz="2400"/>
              <a:t>和</a:t>
            </a:r>
            <a:r>
              <a:rPr lang="en-US" altLang="zh-CN" sz="2400"/>
              <a:t>n</a:t>
            </a:r>
            <a:r>
              <a:rPr lang="zh-CN" altLang="en-US" sz="2400"/>
              <a:t>，在k进制下，有多少个数值上互不相等的纯循环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小数，可以用分数    表示，其中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r>
              <a:rPr lang="zh-CN" altLang="en-US" sz="2400"/>
              <a:t>一个数是纯循环的，当且仅当其可以写成以下形式：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例如：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1055" y="2505075"/>
          <a:ext cx="270510" cy="69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" imgH="419100" progId="Equation.KSEE3">
                  <p:embed/>
                </p:oleObj>
              </mc:Choice>
              <mc:Fallback>
                <p:oleObj name="" r:id="rId1" imgW="1651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361055" y="2505075"/>
                        <a:ext cx="270510" cy="690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20335" y="2625090"/>
          <a:ext cx="2344420" cy="39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193800" imgH="203200" progId="Equation.KSEE3">
                  <p:embed/>
                </p:oleObj>
              </mc:Choice>
              <mc:Fallback>
                <p:oleObj name="" r:id="rId3" imgW="11938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220335" y="2625090"/>
                        <a:ext cx="2344420" cy="399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17205" y="3260725"/>
          <a:ext cx="2141855" cy="687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028700" imgH="330200" progId="Equation.KSEE3">
                  <p:embed/>
                </p:oleObj>
              </mc:Choice>
              <mc:Fallback>
                <p:oleObj name="" r:id="rId5" imgW="1028700" imgH="330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117205" y="3260725"/>
                        <a:ext cx="2141855" cy="687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7390" y="4153535"/>
          <a:ext cx="69405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3848100" imgH="393700" progId="Equation.KSEE3">
                  <p:embed/>
                </p:oleObj>
              </mc:Choice>
              <mc:Fallback>
                <p:oleObj name="" r:id="rId7" imgW="3848100" imgH="393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977390" y="4153535"/>
                        <a:ext cx="694055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NOI2016  </a:t>
            </a:r>
            <a:r>
              <a:rPr lang="zh-CN" altLang="en-US" sz="4000">
                <a:sym typeface="+mn-ea"/>
              </a:rPr>
              <a:t>循环之美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考虑除法的意义</a:t>
            </a:r>
            <a:endParaRPr lang="zh-CN" altLang="en-US" sz="2400"/>
          </a:p>
          <a:p>
            <a:r>
              <a:rPr lang="zh-CN" altLang="en-US" sz="2400"/>
              <a:t>纯循环小数    必然满足存在   使得                       成立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而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所以    是纯循环小数的充要条件是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所以题目就是求</a:t>
            </a:r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96210" y="2159635"/>
          <a:ext cx="24511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65100" imgH="419100" progId="Equation.KSEE3">
                  <p:embed/>
                </p:oleObj>
              </mc:Choice>
              <mc:Fallback>
                <p:oleObj name="" r:id="rId1" imgW="1651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96210" y="2159635"/>
                        <a:ext cx="24511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18175" y="2252980"/>
          <a:ext cx="193802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041400" imgH="228600" progId="Equation.KSEE3">
                  <p:embed/>
                </p:oleObj>
              </mc:Choice>
              <mc:Fallback>
                <p:oleObj name="" r:id="rId3" imgW="10414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718175" y="2252980"/>
                        <a:ext cx="193802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88865" y="2313305"/>
          <a:ext cx="173355" cy="34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88265" imgH="177165" progId="Equation.KSEE3">
                  <p:embed/>
                </p:oleObj>
              </mc:Choice>
              <mc:Fallback>
                <p:oleObj name="" r:id="rId5" imgW="88265" imgH="177165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888865" y="2313305"/>
                        <a:ext cx="173355" cy="347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0030" y="3180715"/>
          <a:ext cx="405574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2145665" imgH="228600" progId="Equation.KSEE3">
                  <p:embed/>
                </p:oleObj>
              </mc:Choice>
              <mc:Fallback>
                <p:oleObj name="" r:id="rId7" imgW="2145665" imgH="2286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510030" y="3180715"/>
                        <a:ext cx="4055745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3635" y="3526790"/>
          <a:ext cx="7861300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9" imgW="4127500" imgH="508000" progId="Equation.KSEE3">
                  <p:embed/>
                </p:oleObj>
              </mc:Choice>
              <mc:Fallback>
                <p:oleObj name="" r:id="rId9" imgW="4127500" imgH="5080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43635" y="3526790"/>
                        <a:ext cx="7861300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14195" y="4470400"/>
          <a:ext cx="24511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165100" imgH="419100" progId="Equation.KSEE3">
                  <p:embed/>
                </p:oleObj>
              </mc:Choice>
              <mc:Fallback>
                <p:oleObj name="" r:id="rId11" imgW="1651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814195" y="4470400"/>
                        <a:ext cx="24511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5800" y="4557395"/>
          <a:ext cx="1541145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2" imgW="800100" imgH="203200" progId="Equation.KSEE3">
                  <p:embed/>
                </p:oleObj>
              </mc:Choice>
              <mc:Fallback>
                <p:oleObj name="" r:id="rId12" imgW="8001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3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765800" y="4557395"/>
                        <a:ext cx="1541145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4" imgW="914400" imgH="215900" progId="Equation.KSEE3">
                  <p:embed/>
                </p:oleObj>
              </mc:Choice>
              <mc:Fallback>
                <p:oleObj name="" r:id="rId14" imgW="914400" imgH="2159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8345" y="5257165"/>
          <a:ext cx="5631815" cy="89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6" imgW="2794000" imgH="444500" progId="Equation.KSEE3">
                  <p:embed/>
                </p:oleObj>
              </mc:Choice>
              <mc:Fallback>
                <p:oleObj name="" r:id="rId16" imgW="27940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7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268345" y="5257165"/>
                        <a:ext cx="5631815" cy="895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8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NOI2016  </a:t>
            </a:r>
            <a:r>
              <a:rPr lang="zh-CN" altLang="en-US" sz="4000">
                <a:sym typeface="+mn-ea"/>
              </a:rPr>
              <a:t>循环之美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473575"/>
          </a:xfrm>
        </p:spPr>
        <p:txBody>
          <a:bodyPr>
            <a:normAutofit lnSpcReduction="10000"/>
          </a:bodyPr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zh-CN" sz="2400"/>
          </a:p>
          <a:p>
            <a:r>
              <a:rPr lang="zh-CN" altLang="zh-CN" sz="2400"/>
              <a:t>预处理解决               </a:t>
            </a:r>
            <a:r>
              <a:rPr lang="en-US" altLang="zh-CN" sz="2400"/>
              <a:t>		      </a:t>
            </a:r>
            <a:r>
              <a:rPr lang="zh-CN" altLang="en-US" sz="2400"/>
              <a:t>，以及预处理</a:t>
            </a:r>
            <a:r>
              <a:rPr lang="en-US" altLang="zh-CN" sz="2400"/>
              <a:t>gcd</a:t>
            </a:r>
            <a:r>
              <a:rPr lang="zh-CN" altLang="en-US" sz="2400"/>
              <a:t>，</a:t>
            </a:r>
            <a:r>
              <a:rPr lang="zh-CN" altLang="zh-CN" sz="2400"/>
              <a:t>复杂度已至</a:t>
            </a:r>
            <a:r>
              <a:rPr lang="en-US" altLang="zh-CN" sz="2400"/>
              <a:t>	         </a:t>
            </a:r>
            <a:endParaRPr lang="zh-CN" altLang="en-US" sz="2400"/>
          </a:p>
          <a:p>
            <a:r>
              <a:rPr lang="en-US" altLang="zh-CN" sz="2400"/>
              <a:t>84</a:t>
            </a:r>
            <a:r>
              <a:rPr lang="zh-CN" altLang="en-US" sz="2400"/>
              <a:t>分到手走人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77925" y="1576070"/>
          <a:ext cx="624586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794000" imgH="444500" progId="Equation.KSEE3">
                  <p:embed/>
                </p:oleObj>
              </mc:Choice>
              <mc:Fallback>
                <p:oleObj name="" r:id="rId1" imgW="27940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77925" y="1576070"/>
                        <a:ext cx="6245860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7600" y="2496503"/>
          <a:ext cx="9505315" cy="237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267200" imgH="1066800" progId="Equation.KSEE3">
                  <p:embed/>
                </p:oleObj>
              </mc:Choice>
              <mc:Fallback>
                <p:oleObj name="" r:id="rId3" imgW="4267200" imgH="1066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17600" y="2496503"/>
                        <a:ext cx="9505315" cy="2376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2395" y="4873625"/>
          <a:ext cx="3296285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548765" imgH="431800" progId="Equation.KSEE3">
                  <p:embed/>
                </p:oleObj>
              </mc:Choice>
              <mc:Fallback>
                <p:oleObj name="" r:id="rId5" imgW="1548765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52395" y="4873625"/>
                        <a:ext cx="3296285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64128" y="5133975"/>
          <a:ext cx="737870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342900" imgH="203200" progId="Equation.KSEE3">
                  <p:embed/>
                </p:oleObj>
              </mc:Choice>
              <mc:Fallback>
                <p:oleObj name="" r:id="rId7" imgW="3429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164128" y="5133975"/>
                        <a:ext cx="737870" cy="43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莫比乌斯反演的第三种形式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形式三：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这样的话就可以递推计算</a:t>
            </a:r>
            <a:r>
              <a:rPr lang="en-US" altLang="zh-CN" sz="2400"/>
              <a:t>f(n)</a:t>
            </a:r>
            <a:r>
              <a:rPr lang="zh-CN" altLang="zh-CN" sz="2400"/>
              <a:t>了</a:t>
            </a:r>
            <a:endParaRPr lang="zh-CN" altLang="zh-CN" sz="2400"/>
          </a:p>
          <a:p>
            <a:r>
              <a:rPr lang="zh-CN" altLang="zh-CN" sz="2400"/>
              <a:t>我们采取算贡献的方式计算，由调和级数的理论复杂度是</a:t>
            </a:r>
            <a:endParaRPr lang="zh-CN" altLang="zh-CN" sz="2400"/>
          </a:p>
          <a:p>
            <a:endParaRPr lang="zh-CN" altLang="en-US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13940" y="1780540"/>
          <a:ext cx="5393055" cy="71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" imgW="2667000" imgH="355600" progId="Equation.KSEE3">
                  <p:embed/>
                </p:oleObj>
              </mc:Choice>
              <mc:Fallback>
                <p:oleObj name="" r:id="rId1" imgW="2667000" imgH="355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13940" y="1780540"/>
                        <a:ext cx="5393055" cy="718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75700" y="3227705"/>
          <a:ext cx="1160780" cy="35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3" imgW="660400" imgH="203200" progId="Equation.KSEE3">
                  <p:embed/>
                </p:oleObj>
              </mc:Choice>
              <mc:Fallback>
                <p:oleObj name="" r:id="rId3" imgW="660400" imgH="2032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775700" y="3227705"/>
                        <a:ext cx="1160780" cy="357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295" y="3768090"/>
            <a:ext cx="7276465" cy="18675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UOJ#62  怎样跑得更快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2400"/>
              <a:t>题目大意：</a:t>
            </a:r>
            <a:endParaRPr lang="zh-CN" altLang="zh-CN" sz="2400"/>
          </a:p>
          <a:p>
            <a:r>
              <a:rPr lang="zh-CN" altLang="zh-CN" sz="2400"/>
              <a:t>给定                               ，以及</a:t>
            </a:r>
            <a:r>
              <a:rPr lang="en-US" altLang="zh-CN" sz="2400"/>
              <a:t>n</a:t>
            </a:r>
            <a:r>
              <a:rPr lang="zh-CN" altLang="en-US" sz="2400"/>
              <a:t>个同余方程（模数</a:t>
            </a:r>
            <a:r>
              <a:rPr lang="en-US" altLang="zh-CN" sz="2400"/>
              <a:t>P=998244353</a:t>
            </a:r>
            <a:r>
              <a:rPr lang="zh-CN" altLang="en-US" sz="2400"/>
              <a:t>）</a:t>
            </a:r>
            <a:endParaRPr lang="en-US" altLang="zh-CN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求满足上述方程的数组</a:t>
            </a:r>
            <a:endParaRPr lang="en-US" altLang="zh-CN" sz="2400"/>
          </a:p>
          <a:p>
            <a:r>
              <a:rPr lang="zh-CN" altLang="zh-CN" sz="2400"/>
              <a:t>数据范围：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1970" y="2250440"/>
          <a:ext cx="262509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231265" imgH="215900" progId="Equation.KSEE3">
                  <p:embed/>
                </p:oleObj>
              </mc:Choice>
              <mc:Fallback>
                <p:oleObj name="" r:id="rId1" imgW="1231265" imgH="215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91970" y="2250440"/>
                        <a:ext cx="262509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1730" y="2776220"/>
          <a:ext cx="503301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2273300" imgH="444500" progId="Equation.KSEE3">
                  <p:embed/>
                </p:oleObj>
              </mc:Choice>
              <mc:Fallback>
                <p:oleObj name="" r:id="rId3" imgW="2273300" imgH="4445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41730" y="2776220"/>
                        <a:ext cx="5033010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07510" y="4092575"/>
          <a:ext cx="657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292100" imgH="203200" progId="Equation.KSEE3">
                  <p:embed/>
                </p:oleObj>
              </mc:Choice>
              <mc:Fallback>
                <p:oleObj name="" r:id="rId5" imgW="292100" imgH="2032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207510" y="4092575"/>
                        <a:ext cx="6572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6035" y="4521200"/>
          <a:ext cx="1348740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7" imgW="647700" imgH="203200" progId="Equation.KSEE3">
                  <p:embed/>
                </p:oleObj>
              </mc:Choice>
              <mc:Fallback>
                <p:oleObj name="" r:id="rId7" imgW="647700" imgH="2032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66035" y="4521200"/>
                        <a:ext cx="1348740" cy="42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线性筛素数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代码实现：</a:t>
            </a:r>
            <a:endParaRPr lang="zh-CN" altLang="en-US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5" y="2329815"/>
            <a:ext cx="10096500" cy="2735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UOJ#62  怎样跑得更快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带入                             得到</a:t>
            </a:r>
            <a:endParaRPr lang="zh-CN" altLang="en-US" sz="2400"/>
          </a:p>
          <a:p>
            <a:endParaRPr lang="en-US" altLang="zh-CN" sz="2400"/>
          </a:p>
          <a:p>
            <a:r>
              <a:rPr lang="zh-CN" altLang="zh-CN" sz="2400"/>
              <a:t>设                                 ，则</a:t>
            </a:r>
            <a:endParaRPr lang="zh-CN" altLang="zh-CN" sz="2400"/>
          </a:p>
          <a:p>
            <a:endParaRPr lang="en-US" altLang="zh-CN" sz="2400"/>
          </a:p>
          <a:p>
            <a:r>
              <a:rPr lang="zh-CN" altLang="zh-CN" sz="2400"/>
              <a:t>这样的话                                     ，方程就变成了</a:t>
            </a:r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变换求和号有</a:t>
            </a:r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5935" y="1649095"/>
          <a:ext cx="2399030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219200" imgH="419100" progId="Equation.KSEE3">
                  <p:embed/>
                </p:oleObj>
              </mc:Choice>
              <mc:Fallback>
                <p:oleObj name="" r:id="rId1" imgW="1219200" imgH="4191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65935" y="1649095"/>
                        <a:ext cx="2399030" cy="82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83773" y="1544955"/>
          <a:ext cx="342963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1548765" imgH="444500" progId="Equation.KSEE3">
                  <p:embed/>
                </p:oleObj>
              </mc:Choice>
              <mc:Fallback>
                <p:oleObj name="" r:id="rId5" imgW="1548765" imgH="4445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783773" y="1544955"/>
                        <a:ext cx="342963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9865" y="2696210"/>
          <a:ext cx="2785745" cy="70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7" imgW="1397000" imgH="355600" progId="Equation.KSEE3">
                  <p:embed/>
                </p:oleObj>
              </mc:Choice>
              <mc:Fallback>
                <p:oleObj name="" r:id="rId7" imgW="1397000" imgH="3556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59865" y="2696210"/>
                        <a:ext cx="2785745" cy="709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8855" y="2649220"/>
          <a:ext cx="3344545" cy="78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9" imgW="1524000" imgH="355600" progId="Equation.KSEE3">
                  <p:embed/>
                </p:oleObj>
              </mc:Choice>
              <mc:Fallback>
                <p:oleObj name="" r:id="rId9" imgW="1524000" imgH="355600" progId="Equation.KSEE3">
                  <p:embed/>
                  <p:pic>
                    <p:nvPicPr>
                      <p:cNvPr id="0" name="图片 5123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808855" y="2649220"/>
                        <a:ext cx="3344545" cy="780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7438" y="3621088"/>
          <a:ext cx="3152140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" r:id="rId11" imgW="1548765" imgH="215900" progId="Equation.KSEE3">
                  <p:embed/>
                </p:oleObj>
              </mc:Choice>
              <mc:Fallback>
                <p:oleObj name="" r:id="rId11" imgW="1548765" imgH="215900" progId="Equation.KSEE3">
                  <p:embed/>
                  <p:pic>
                    <p:nvPicPr>
                      <p:cNvPr id="0" name="图片 5124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57438" y="3621088"/>
                        <a:ext cx="3152140" cy="43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23810" y="3365500"/>
          <a:ext cx="3343275" cy="101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" r:id="rId13" imgW="1459865" imgH="444500" progId="Equation.KSEE3">
                  <p:embed/>
                </p:oleObj>
              </mc:Choice>
              <mc:Fallback>
                <p:oleObj name="" r:id="rId13" imgW="1459865" imgH="444500" progId="Equation.KSEE3">
                  <p:embed/>
                  <p:pic>
                    <p:nvPicPr>
                      <p:cNvPr id="0" name="图片 5125"/>
                      <p:cNvPicPr/>
                      <p:nvPr/>
                    </p:nvPicPr>
                    <p:blipFill>
                      <a:blip r:embed="rId1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623810" y="3365500"/>
                        <a:ext cx="3343275" cy="1017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8310" y="4298950"/>
          <a:ext cx="278511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" r:id="rId15" imgW="1295400" imgH="444500" progId="Equation.KSEE3">
                  <p:embed/>
                </p:oleObj>
              </mc:Choice>
              <mc:Fallback>
                <p:oleObj name="" r:id="rId15" imgW="1295400" imgH="444500" progId="Equation.KSEE3">
                  <p:embed/>
                  <p:pic>
                    <p:nvPicPr>
                      <p:cNvPr id="0" name="图片 5126"/>
                      <p:cNvPicPr/>
                      <p:nvPr/>
                    </p:nvPicPr>
                    <p:blipFill>
                      <a:blip r:embed="rId1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988310" y="4298950"/>
                        <a:ext cx="2785110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7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UOJ#62  怎样跑得更快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设                         ，则方程变为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zh-CN" sz="2400"/>
              <a:t>再次反演：                                            求出         ，问题就变成了</a:t>
            </a:r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已知                         求</a:t>
            </a:r>
            <a:endParaRPr lang="en-US" altLang="zh-CN" sz="2400"/>
          </a:p>
          <a:p>
            <a:endParaRPr lang="zh-CN" altLang="zh-CN" sz="2400"/>
          </a:p>
          <a:p>
            <a:r>
              <a:rPr lang="zh-CN" altLang="zh-CN" sz="2400"/>
              <a:t>再次反演：</a:t>
            </a:r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一共用了三次反演，喵喵喵</a:t>
            </a:r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2090" y="1553845"/>
          <a:ext cx="2002790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927100" imgH="444500" progId="Equation.KSEE3">
                  <p:embed/>
                </p:oleObj>
              </mc:Choice>
              <mc:Fallback>
                <p:oleObj name="" r:id="rId1" imgW="927100" imgH="4445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82090" y="1553845"/>
                        <a:ext cx="2002790" cy="9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01945" y="1579563"/>
          <a:ext cx="2346960" cy="92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" r:id="rId3" imgW="1091565" imgH="431800" progId="Equation.KSEE3">
                  <p:embed/>
                </p:oleObj>
              </mc:Choice>
              <mc:Fallback>
                <p:oleObj name="" r:id="rId3" imgW="1091565" imgH="431800" progId="Equation.KSEE3">
                  <p:embed/>
                  <p:pic>
                    <p:nvPicPr>
                      <p:cNvPr id="0" name="图片 5126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401945" y="1579563"/>
                        <a:ext cx="2346960" cy="928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51748" y="2513648"/>
          <a:ext cx="3822065" cy="92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777365" imgH="431800" progId="Equation.KSEE3">
                  <p:embed/>
                </p:oleObj>
              </mc:Choice>
              <mc:Fallback>
                <p:oleObj name="" r:id="rId5" imgW="1777365" imgH="431800" progId="Equation.KSEE3">
                  <p:embed/>
                  <p:pic>
                    <p:nvPicPr>
                      <p:cNvPr id="0" name="图片 5126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51748" y="2513648"/>
                        <a:ext cx="3822065" cy="928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59600" y="2729230"/>
          <a:ext cx="576580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66700" imgH="203200" progId="Equation.KSEE3">
                  <p:embed/>
                </p:oleObj>
              </mc:Choice>
              <mc:Fallback>
                <p:oleObj name="" r:id="rId7" imgW="2667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959600" y="2729230"/>
                        <a:ext cx="576580" cy="43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14830" y="3382010"/>
          <a:ext cx="2002790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927100" imgH="444500" progId="Equation.KSEE3">
                  <p:embed/>
                </p:oleObj>
              </mc:Choice>
              <mc:Fallback>
                <p:oleObj name="" r:id="rId9" imgW="927100" imgH="4445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814830" y="3382010"/>
                        <a:ext cx="2002790" cy="9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46868" y="3630295"/>
          <a:ext cx="631825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0" imgW="292100" imgH="203200" progId="Equation.KSEE3">
                  <p:embed/>
                </p:oleObj>
              </mc:Choice>
              <mc:Fallback>
                <p:oleObj name="" r:id="rId10" imgW="2921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1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146868" y="3630295"/>
                        <a:ext cx="631825" cy="43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75878" y="4330065"/>
          <a:ext cx="3100705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2" imgW="1435100" imgH="444500" progId="Equation.KSEE3">
                  <p:embed/>
                </p:oleObj>
              </mc:Choice>
              <mc:Fallback>
                <p:oleObj name="" r:id="rId12" imgW="1435100" imgH="4445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3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75878" y="4330065"/>
                        <a:ext cx="3100705" cy="9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4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AOJ#166  </a:t>
            </a:r>
            <a:r>
              <a:rPr lang="zh-CN" altLang="en-US"/>
              <a:t>等比数列计数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请从       中选三个整数，可以重复，组成一个等比数列</a:t>
            </a:r>
            <a:endParaRPr lang="zh-CN" altLang="en-US"/>
          </a:p>
          <a:p>
            <a:r>
              <a:rPr lang="zh-CN" altLang="en-US"/>
              <a:t>求这样的等比数列个数</a:t>
            </a:r>
            <a:endParaRPr lang="zh-CN" altLang="en-US"/>
          </a:p>
          <a:p>
            <a:r>
              <a:rPr lang="zh-CN" altLang="en-US"/>
              <a:t>两个等比数列不同当且仅当其中的任意一位不同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数据范围：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6415" y="1852295"/>
          <a:ext cx="58864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16865" imgH="203200" progId="Equation.KSEE3">
                  <p:embed/>
                </p:oleObj>
              </mc:Choice>
              <mc:Fallback>
                <p:oleObj name="" r:id="rId1" imgW="3168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96415" y="1852295"/>
                        <a:ext cx="58864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8900" y="3617595"/>
          <a:ext cx="984885" cy="40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495300" imgH="203200" progId="Equation.KSEE3">
                  <p:embed/>
                </p:oleObj>
              </mc:Choice>
              <mc:Fallback>
                <p:oleObj name="" r:id="rId3" imgW="4953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28900" y="3617595"/>
                        <a:ext cx="984885" cy="403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AOJ#166  </a:t>
            </a:r>
            <a:r>
              <a:rPr lang="zh-CN" altLang="en-US">
                <a:sym typeface="+mn-ea"/>
              </a:rPr>
              <a:t>等比数列计数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我们要求的是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                     ，那么显然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我们枚举   </a:t>
            </a:r>
            <a:r>
              <a:rPr lang="en-US" altLang="zh-CN"/>
              <a:t> </a:t>
            </a:r>
            <a:r>
              <a:rPr lang="zh-CN" altLang="en-US"/>
              <a:t>的话，只需要统计                内互质数对的数量就行了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37205" y="1640205"/>
          <a:ext cx="3051175" cy="84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562100" imgH="431800" progId="Equation.KSEE3">
                  <p:embed/>
                </p:oleObj>
              </mc:Choice>
              <mc:Fallback>
                <p:oleObj name="" r:id="rId1" imgW="15621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037205" y="1640205"/>
                        <a:ext cx="3051175" cy="843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68755" y="2736215"/>
          <a:ext cx="177863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825500" imgH="203200" progId="Equation.KSEE3">
                  <p:embed/>
                </p:oleObj>
              </mc:Choice>
              <mc:Fallback>
                <p:oleObj name="" r:id="rId3" imgW="825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68755" y="2736215"/>
                        <a:ext cx="177863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39970" y="2566035"/>
          <a:ext cx="4378960" cy="8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2145665" imgH="393700" progId="Equation.KSEE3">
                  <p:embed/>
                </p:oleObj>
              </mc:Choice>
              <mc:Fallback>
                <p:oleObj name="" r:id="rId5" imgW="2145665" imgH="3937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839970" y="2566035"/>
                        <a:ext cx="4378960" cy="803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92680" y="3662680"/>
          <a:ext cx="301625" cy="38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139700" imgH="177165" progId="Equation.KSEE3">
                  <p:embed/>
                </p:oleObj>
              </mc:Choice>
              <mc:Fallback>
                <p:oleObj name="" r:id="rId7" imgW="139700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92680" y="3662680"/>
                        <a:ext cx="301625" cy="382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68583" y="3333115"/>
          <a:ext cx="12890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596900" imgH="482600" progId="Equation.KSEE3">
                  <p:embed/>
                </p:oleObj>
              </mc:Choice>
              <mc:Fallback>
                <p:oleObj name="" r:id="rId9" imgW="596900" imgH="482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168583" y="3333115"/>
                        <a:ext cx="128905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AOJ#166  </a:t>
            </a:r>
            <a:r>
              <a:rPr lang="zh-CN" altLang="en-US">
                <a:sym typeface="+mn-ea"/>
              </a:rPr>
              <a:t>等比数列计数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只需要套用仪仗队那道题的做法：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接下来我们重点讨论下底分块右端点的确定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61453" y="1694815"/>
          <a:ext cx="4250690" cy="1315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1968500" imgH="609600" progId="Equation.KSEE3">
                  <p:embed/>
                </p:oleObj>
              </mc:Choice>
              <mc:Fallback>
                <p:oleObj name="" r:id="rId1" imgW="1968500" imgH="609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61453" y="1694815"/>
                        <a:ext cx="4250690" cy="1315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68316" y="2579370"/>
          <a:ext cx="309943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435100" imgH="596900" progId="Equation.KSEE3">
                  <p:embed/>
                </p:oleObj>
              </mc:Choice>
              <mc:Fallback>
                <p:oleObj name="" r:id="rId3" imgW="1435100" imgH="596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568316" y="2579370"/>
                        <a:ext cx="3099435" cy="128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AOJ#166  </a:t>
            </a:r>
            <a:r>
              <a:rPr lang="zh-CN" altLang="en-US">
                <a:sym typeface="+mn-ea"/>
              </a:rPr>
              <a:t>等比数列计数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我们注意到        的取值不会超过      个，而               的值就更少了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                    ，则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则                          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则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29866" y="1530350"/>
          <a:ext cx="6318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92100" imgH="431800" progId="Equation.KSEE3">
                  <p:embed/>
                </p:oleObj>
              </mc:Choice>
              <mc:Fallback>
                <p:oleObj name="" r:id="rId1" imgW="2921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729866" y="1530350"/>
                        <a:ext cx="631825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2429" y="1778318"/>
          <a:ext cx="521970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41300" imgH="228600" progId="Equation.KSEE3">
                  <p:embed/>
                </p:oleObj>
              </mc:Choice>
              <mc:Fallback>
                <p:oleObj name="" r:id="rId3" imgW="2413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452429" y="1778318"/>
                        <a:ext cx="521970" cy="49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52299" y="1439545"/>
          <a:ext cx="1181100" cy="115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545465" imgH="533400" progId="Equation.KSEE3">
                  <p:embed/>
                </p:oleObj>
              </mc:Choice>
              <mc:Fallback>
                <p:oleObj name="" r:id="rId5" imgW="545465" imgH="533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952299" y="1439545"/>
                        <a:ext cx="1181100" cy="1153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68756" y="2383790"/>
          <a:ext cx="1674495" cy="115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774065" imgH="533400" progId="Equation.KSEE3">
                  <p:embed/>
                </p:oleObj>
              </mc:Choice>
              <mc:Fallback>
                <p:oleObj name="" r:id="rId7" imgW="774065" imgH="533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68756" y="2383790"/>
                        <a:ext cx="1674495" cy="1153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37928" y="2428240"/>
          <a:ext cx="3874770" cy="104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1790700" imgH="482600" progId="Equation.KSEE3">
                  <p:embed/>
                </p:oleObj>
              </mc:Choice>
              <mc:Fallback>
                <p:oleObj name="" r:id="rId9" imgW="1790700" imgH="482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737928" y="2428240"/>
                        <a:ext cx="3874770" cy="1043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38923" y="3434398"/>
          <a:ext cx="1978660" cy="93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914400" imgH="431800" progId="Equation.KSEE3">
                  <p:embed/>
                </p:oleObj>
              </mc:Choice>
              <mc:Fallback>
                <p:oleObj name="" r:id="rId11" imgW="9144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538923" y="3434398"/>
                        <a:ext cx="1978660" cy="93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37623" y="3416936"/>
          <a:ext cx="4287520" cy="85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3" imgW="1981200" imgH="393700" progId="Equation.KSEE3">
                  <p:embed/>
                </p:oleObj>
              </mc:Choice>
              <mc:Fallback>
                <p:oleObj name="" r:id="rId13" imgW="1981200" imgH="3937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837623" y="3416936"/>
                        <a:ext cx="4287520" cy="85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30986" y="4286569"/>
          <a:ext cx="5909945" cy="98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5" imgW="2730500" imgH="457200" progId="Equation.KSEE3">
                  <p:embed/>
                </p:oleObj>
              </mc:Choice>
              <mc:Fallback>
                <p:oleObj name="" r:id="rId15" imgW="27305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530986" y="4286569"/>
                        <a:ext cx="5909945" cy="989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7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AOJ#166  </a:t>
            </a:r>
            <a:r>
              <a:rPr lang="zh-CN" altLang="en-US">
                <a:sym typeface="+mn-ea"/>
              </a:rPr>
              <a:t>等比数列计数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所以下底分块的右端点就是         ，其中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事实上              的取值不超过 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所以时间复杂度：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69958" y="4308793"/>
          <a:ext cx="906780" cy="71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419100" imgH="330200" progId="Equation.KSEE3">
                  <p:embed/>
                </p:oleObj>
              </mc:Choice>
              <mc:Fallback>
                <p:oleObj name="" r:id="rId1" imgW="419100" imgH="330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469958" y="4308793"/>
                        <a:ext cx="906780" cy="71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21874" y="1567498"/>
          <a:ext cx="769620" cy="93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355600" imgH="431800" progId="Equation.KSEE3">
                  <p:embed/>
                </p:oleObj>
              </mc:Choice>
              <mc:Fallback>
                <p:oleObj name="" r:id="rId3" imgW="3556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821874" y="1567498"/>
                        <a:ext cx="769620" cy="93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59221" y="1476375"/>
          <a:ext cx="1674495" cy="115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774065" imgH="533400" progId="Equation.KSEE3">
                  <p:embed/>
                </p:oleObj>
              </mc:Choice>
              <mc:Fallback>
                <p:oleObj name="" r:id="rId5" imgW="774065" imgH="533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459221" y="1476375"/>
                        <a:ext cx="1674495" cy="1153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1534" y="2847975"/>
          <a:ext cx="1181100" cy="115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545465" imgH="533400" progId="Equation.KSEE3">
                  <p:embed/>
                </p:oleObj>
              </mc:Choice>
              <mc:Fallback>
                <p:oleObj name="" r:id="rId7" imgW="545465" imgH="533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101534" y="2847975"/>
                        <a:ext cx="1181100" cy="1153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64126" y="3059748"/>
          <a:ext cx="384175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177165" imgH="228600" progId="Equation.KSEE3">
                  <p:embed/>
                </p:oleObj>
              </mc:Choice>
              <mc:Fallback>
                <p:oleObj name="" r:id="rId9" imgW="177165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064126" y="3059748"/>
                        <a:ext cx="384175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4000"/>
              <a:t>杜教筛</a:t>
            </a:r>
            <a:endParaRPr lang="zh-CN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假设现在有一个数论函数       </a:t>
            </a:r>
            <a:r>
              <a:rPr lang="zh-CN" altLang="zh-CN" sz="2400"/>
              <a:t>，我们要求它的前缀和</a:t>
            </a:r>
            <a:endParaRPr lang="zh-CN" altLang="zh-CN" sz="2400"/>
          </a:p>
          <a:p>
            <a:r>
              <a:rPr lang="zh-CN" altLang="zh-CN" sz="2400"/>
              <a:t>如果我们能构造另一个数论函数      ，且</a:t>
            </a:r>
            <a:r>
              <a:rPr lang="en-US" altLang="zh-CN" sz="2400"/>
              <a:t>	    </a:t>
            </a:r>
            <a:r>
              <a:rPr lang="zh-CN" altLang="en-US" sz="2400"/>
              <a:t>的前缀和容易计算</a:t>
            </a:r>
            <a:endParaRPr lang="zh-CN" altLang="en-US" sz="2400"/>
          </a:p>
          <a:p>
            <a:r>
              <a:rPr lang="zh-CN" altLang="en-US" sz="2400"/>
              <a:t>那么我们有如下变换：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此时有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7860" y="1826260"/>
          <a:ext cx="66294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42900" imgH="203200" progId="Equation.KSEE3">
                  <p:embed/>
                </p:oleObj>
              </mc:Choice>
              <mc:Fallback>
                <p:oleObj name="" r:id="rId1" imgW="342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467860" y="1826260"/>
                        <a:ext cx="66294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4830" y="1826260"/>
          <a:ext cx="66421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342900" imgH="203200" progId="Equation.KSEE3">
                  <p:embed/>
                </p:oleObj>
              </mc:Choice>
              <mc:Fallback>
                <p:oleObj name="" r:id="rId3" imgW="3429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164830" y="1826260"/>
                        <a:ext cx="66421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80355" y="2278380"/>
          <a:ext cx="622300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330200" imgH="203200" progId="Equation.KSEE3">
                  <p:embed/>
                </p:oleObj>
              </mc:Choice>
              <mc:Fallback>
                <p:oleObj name="" r:id="rId5" imgW="3302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380355" y="2278380"/>
                        <a:ext cx="622300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44945" y="2308860"/>
          <a:ext cx="110109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596900" imgH="203200" progId="Equation.KSEE3">
                  <p:embed/>
                </p:oleObj>
              </mc:Choice>
              <mc:Fallback>
                <p:oleObj name="" r:id="rId7" imgW="596900" imgH="2032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544945" y="2308860"/>
                        <a:ext cx="110109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58620" y="2805113"/>
          <a:ext cx="7996555" cy="217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9" imgW="3822700" imgH="1041400" progId="Equation.KSEE3">
                  <p:embed/>
                </p:oleObj>
              </mc:Choice>
              <mc:Fallback>
                <p:oleObj name="" r:id="rId9" imgW="3822700" imgH="10414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658620" y="2805113"/>
                        <a:ext cx="7996555" cy="217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72640" y="5227003"/>
          <a:ext cx="4702175" cy="90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2247900" imgH="431800" progId="Equation.KSEE3">
                  <p:embed/>
                </p:oleObj>
              </mc:Choice>
              <mc:Fallback>
                <p:oleObj name="" r:id="rId11" imgW="2247900" imgH="4318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72640" y="5227003"/>
                        <a:ext cx="4702175" cy="904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4000">
                <a:sym typeface="+mn-ea"/>
              </a:rPr>
              <a:t>杜教筛</a:t>
            </a:r>
            <a:endParaRPr lang="zh-CN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这样的话我们就可以采用记忆化搜索的方法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对于每一个     的数值分块计算，一层层递归下去即可，直到当前值已经存在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如何存储已经算过的值？</a:t>
            </a:r>
            <a:endParaRPr lang="zh-CN" altLang="en-US" sz="2400"/>
          </a:p>
          <a:p>
            <a:pPr lvl="1"/>
            <a:r>
              <a:rPr lang="en-US" altLang="zh-CN" sz="2055"/>
              <a:t>map</a:t>
            </a:r>
            <a:r>
              <a:rPr lang="zh-CN" altLang="en-US" sz="2055"/>
              <a:t>大法好</a:t>
            </a:r>
            <a:endParaRPr lang="zh-CN" altLang="en-US" sz="2055"/>
          </a:p>
          <a:p>
            <a:pPr lvl="1"/>
            <a:r>
              <a:rPr lang="zh-CN" altLang="en-US" sz="2000"/>
              <a:t>存到</a:t>
            </a:r>
            <a:r>
              <a:rPr lang="en-US" altLang="zh-CN" sz="2000"/>
              <a:t>n/i</a:t>
            </a:r>
            <a:r>
              <a:rPr lang="zh-CN" altLang="zh-CN" sz="2000"/>
              <a:t>的位置</a:t>
            </a:r>
            <a:endParaRPr lang="zh-CN" altLang="zh-CN" sz="2000"/>
          </a:p>
          <a:p>
            <a:pPr lvl="0"/>
            <a:endParaRPr lang="zh-CN" altLang="zh-CN" sz="2330"/>
          </a:p>
          <a:p>
            <a:pPr lvl="0"/>
            <a:r>
              <a:rPr lang="zh-CN" altLang="zh-CN" sz="2330"/>
              <a:t>预处理出</a:t>
            </a:r>
            <a:r>
              <a:rPr lang="en-US" altLang="zh-CN" sz="2330"/>
              <a:t>	,</a:t>
            </a:r>
            <a:r>
              <a:rPr lang="zh-CN" altLang="zh-CN" sz="2330"/>
              <a:t>时间复杂度可达到</a:t>
            </a:r>
            <a:endParaRPr lang="zh-CN" altLang="zh-CN" sz="2330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00960" y="2505393"/>
          <a:ext cx="611505" cy="90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" imgW="292100" imgH="431800" progId="Equation.KSEE3">
                  <p:embed/>
                </p:oleObj>
              </mc:Choice>
              <mc:Fallback>
                <p:oleObj name="" r:id="rId1" imgW="292100" imgH="4318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00960" y="2505393"/>
                        <a:ext cx="611505" cy="904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5530" y="5359400"/>
          <a:ext cx="36893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190500" imgH="304800" progId="Equation.KSEE3">
                  <p:embed/>
                </p:oleObj>
              </mc:Choice>
              <mc:Fallback>
                <p:oleObj name="" r:id="rId3" imgW="190500" imgH="304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35530" y="5359400"/>
                        <a:ext cx="36893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1285" y="5311775"/>
          <a:ext cx="858520" cy="67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5" imgW="419100" imgH="330200" progId="Equation.KSEE3">
                  <p:embed/>
                </p:oleObj>
              </mc:Choice>
              <mc:Fallback>
                <p:oleObj name="" r:id="rId5" imgW="419100" imgH="330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201285" y="5311775"/>
                        <a:ext cx="858520" cy="676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4000"/>
              <a:t>时间复杂度分析</a:t>
            </a:r>
            <a:endParaRPr lang="zh-CN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设计算</a:t>
            </a:r>
            <a:r>
              <a:rPr lang="en-US" altLang="zh-CN" sz="2400"/>
              <a:t>F(n)</a:t>
            </a:r>
            <a:r>
              <a:rPr lang="zh-CN" altLang="zh-CN" sz="2400"/>
              <a:t>的时间消耗为</a:t>
            </a:r>
            <a:r>
              <a:rPr lang="en-US" altLang="zh-CN" sz="2400"/>
              <a:t>T(n)</a:t>
            </a:r>
            <a:r>
              <a:rPr lang="zh-CN" altLang="zh-CN" sz="2400"/>
              <a:t>，则</a:t>
            </a:r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计算</a:t>
            </a:r>
            <a:r>
              <a:rPr lang="en-US" altLang="zh-CN" sz="2400"/>
              <a:t>F(i)</a:t>
            </a:r>
            <a:r>
              <a:rPr lang="zh-CN" altLang="zh-CN" sz="2400"/>
              <a:t>时如果调用的</a:t>
            </a:r>
            <a:r>
              <a:rPr lang="en-US" altLang="zh-CN" sz="2400"/>
              <a:t>F(j)</a:t>
            </a:r>
            <a:r>
              <a:rPr lang="zh-CN" altLang="zh-CN" sz="2400"/>
              <a:t>，那么计算</a:t>
            </a:r>
            <a:r>
              <a:rPr lang="en-US" altLang="zh-CN" sz="2400"/>
              <a:t>F(n)</a:t>
            </a:r>
            <a:r>
              <a:rPr lang="zh-CN" altLang="zh-CN" sz="2400"/>
              <a:t>时也调用了</a:t>
            </a:r>
            <a:r>
              <a:rPr lang="en-US" altLang="zh-CN" sz="2400"/>
              <a:t>F(j)</a:t>
            </a:r>
            <a:r>
              <a:rPr lang="zh-CN" altLang="zh-CN" sz="2400"/>
              <a:t>，把这个过程记忆化，即每个</a:t>
            </a:r>
            <a:r>
              <a:rPr lang="en-US" altLang="zh-CN" sz="2400"/>
              <a:t>F(j)</a:t>
            </a:r>
            <a:r>
              <a:rPr lang="zh-CN" altLang="zh-CN" sz="2400"/>
              <a:t>只有第一次被调用时才被计算，那么递归式只用展开一层</a:t>
            </a:r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如果预处理了前      ，那么复杂度为</a:t>
            </a:r>
            <a:endParaRPr lang="zh-CN" altLang="zh-CN" sz="2400"/>
          </a:p>
          <a:p>
            <a:endParaRPr lang="zh-CN" altLang="zh-CN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66105" y="1560195"/>
          <a:ext cx="465518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2209800" imgH="444500" progId="Equation.KSEE3">
                  <p:embed/>
                </p:oleObj>
              </mc:Choice>
              <mc:Fallback>
                <p:oleObj name="" r:id="rId1" imgW="2209800" imgH="4445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666105" y="1560195"/>
                        <a:ext cx="465518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7443" y="3517583"/>
          <a:ext cx="10462260" cy="101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4965700" imgH="482600" progId="Equation.KSEE3">
                  <p:embed/>
                </p:oleObj>
              </mc:Choice>
              <mc:Fallback>
                <p:oleObj name="" r:id="rId3" imgW="4965700" imgH="482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27443" y="3517583"/>
                        <a:ext cx="10462260" cy="1018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95650" y="4672330"/>
          <a:ext cx="36893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5" imgW="190500" imgH="304800" progId="Equation.KSEE3">
                  <p:embed/>
                </p:oleObj>
              </mc:Choice>
              <mc:Fallback>
                <p:oleObj name="" r:id="rId5" imgW="190500" imgH="304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295650" y="4672330"/>
                        <a:ext cx="36893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30266" y="4575493"/>
          <a:ext cx="3104515" cy="101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1473200" imgH="482600" progId="Equation.KSEE3">
                  <p:embed/>
                </p:oleObj>
              </mc:Choice>
              <mc:Fallback>
                <p:oleObj name="" r:id="rId7" imgW="1473200" imgH="482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930266" y="4575493"/>
                        <a:ext cx="3104515" cy="1018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[</a:t>
            </a:r>
            <a:r>
              <a:rPr lang="zh-CN" altLang="en-US" sz="4000"/>
              <a:t>真</a:t>
            </a:r>
            <a:r>
              <a:rPr lang="en-US" altLang="zh-CN" sz="4000"/>
              <a:t>]</a:t>
            </a:r>
            <a:r>
              <a:rPr lang="zh-CN" altLang="en-US" sz="4000"/>
              <a:t>线性筛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线性筛的强大之处在于可以筛积性函数</a:t>
            </a:r>
            <a:endParaRPr lang="zh-CN" altLang="en-US" sz="2400"/>
          </a:p>
          <a:p>
            <a:r>
              <a:rPr lang="zh-CN" altLang="en-US" sz="2400"/>
              <a:t>对于积性函数</a:t>
            </a:r>
            <a:r>
              <a:rPr lang="en-US" altLang="zh-CN" sz="2400"/>
              <a:t>f(x)</a:t>
            </a:r>
            <a:r>
              <a:rPr lang="zh-CN" altLang="en-US" sz="2400"/>
              <a:t>，我们可以使用线性筛快速求值</a:t>
            </a:r>
            <a:endParaRPr lang="zh-CN" altLang="en-US" sz="2400"/>
          </a:p>
          <a:p>
            <a:r>
              <a:rPr lang="zh-CN" altLang="en-US" sz="2400"/>
              <a:t>具体操作如下：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4425" y="3162300"/>
          <a:ext cx="10172700" cy="151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4699000" imgH="698500" progId="Equation.KSEE3">
                  <p:embed/>
                </p:oleObj>
              </mc:Choice>
              <mc:Fallback>
                <p:oleObj name="" r:id="rId3" imgW="4699000" imgH="6985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14425" y="3162300"/>
                        <a:ext cx="10172700" cy="1511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欧拉函数之和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2400"/>
              <a:t>求</a:t>
            </a:r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我们熟知               ，故构造</a:t>
            </a:r>
            <a:r>
              <a:rPr lang="en-US" altLang="zh-CN" sz="2400"/>
              <a:t>	       </a:t>
            </a:r>
            <a:endParaRPr lang="en-US" altLang="zh-CN" sz="2400"/>
          </a:p>
          <a:p>
            <a:endParaRPr lang="zh-CN" altLang="zh-CN" sz="2400"/>
          </a:p>
          <a:p>
            <a:r>
              <a:rPr lang="zh-CN" altLang="zh-CN" sz="2400"/>
              <a:t>那么其前缀和就是</a:t>
            </a:r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7795" y="1562735"/>
          <a:ext cx="1991360" cy="91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939800" imgH="431800" progId="Equation.KSEE3">
                  <p:embed/>
                </p:oleObj>
              </mc:Choice>
              <mc:Fallback>
                <p:oleObj name="" r:id="rId1" imgW="939800" imgH="4318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07795" y="1562735"/>
                        <a:ext cx="1991360" cy="915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8390" y="2715895"/>
          <a:ext cx="1324610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571500" imgH="203200" progId="Equation.KSEE3">
                  <p:embed/>
                </p:oleObj>
              </mc:Choice>
              <mc:Fallback>
                <p:oleObj name="" r:id="rId3" imgW="571500" imgH="2032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58390" y="2715895"/>
                        <a:ext cx="1324610" cy="471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44415" y="2737485"/>
          <a:ext cx="1156335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5" imgW="545465" imgH="203200" progId="Equation.KSEE3">
                  <p:embed/>
                </p:oleObj>
              </mc:Choice>
              <mc:Fallback>
                <p:oleObj name="" r:id="rId5" imgW="545465" imgH="2032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844415" y="2737485"/>
                        <a:ext cx="1156335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0770" y="3498215"/>
          <a:ext cx="943610" cy="71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7" imgW="520700" imgH="393700" progId="Equation.KSEE3">
                  <p:embed/>
                </p:oleObj>
              </mc:Choice>
              <mc:Fallback>
                <p:oleObj name="" r:id="rId7" imgW="520700" imgH="393700" progId="Equation.KSEE3">
                  <p:embed/>
                  <p:pic>
                    <p:nvPicPr>
                      <p:cNvPr id="0" name="图片 5123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620770" y="3498215"/>
                        <a:ext cx="943610" cy="71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4000"/>
              <a:t>莫比乌斯函数之和</a:t>
            </a:r>
            <a:endParaRPr lang="zh-CN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我们熟知</a:t>
            </a:r>
            <a:r>
              <a:rPr lang="en-US" altLang="zh-CN" sz="2400"/>
              <a:t>	         </a:t>
            </a:r>
            <a:r>
              <a:rPr lang="zh-CN" altLang="en-US" sz="2400"/>
              <a:t>，故构造</a:t>
            </a:r>
            <a:r>
              <a:rPr lang="en-US" altLang="zh-CN" sz="2400"/>
              <a:t>		    </a:t>
            </a:r>
            <a:r>
              <a:rPr lang="zh-CN" altLang="en-US" sz="2400"/>
              <a:t>，</a:t>
            </a:r>
            <a:r>
              <a:rPr lang="zh-CN" altLang="zh-CN" sz="2400"/>
              <a:t>其前缀和是</a:t>
            </a:r>
            <a:r>
              <a:rPr lang="en-US" altLang="zh-CN" sz="2400"/>
              <a:t>1</a:t>
            </a:r>
            <a:endParaRPr lang="en-US" altLang="zh-CN" sz="2400"/>
          </a:p>
          <a:p>
            <a:r>
              <a:rPr lang="zh-CN" altLang="en-US" sz="2400"/>
              <a:t>完美解决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两个板子和在一起就是</a:t>
            </a:r>
            <a:r>
              <a:rPr lang="en-US" altLang="zh-CN" sz="2400"/>
              <a:t>BZOJ3944</a:t>
            </a:r>
            <a:endParaRPr lang="en-US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5890" y="1562735"/>
          <a:ext cx="2019300" cy="91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952500" imgH="431800" progId="Equation.KSEE3">
                  <p:embed/>
                </p:oleObj>
              </mc:Choice>
              <mc:Fallback>
                <p:oleObj name="" r:id="rId1" imgW="952500" imgH="4318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05890" y="1562735"/>
                        <a:ext cx="2019300" cy="915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78075" y="2712085"/>
          <a:ext cx="112014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3" imgW="533400" imgH="203200" progId="Equation.KSEE3">
                  <p:embed/>
                </p:oleObj>
              </mc:Choice>
              <mc:Fallback>
                <p:oleObj name="" r:id="rId3" imgW="5334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78075" y="2712085"/>
                        <a:ext cx="112014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1225" y="2736215"/>
          <a:ext cx="191960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5" imgW="914400" imgH="203200" progId="Equation.KSEE3">
                  <p:embed/>
                </p:oleObj>
              </mc:Choice>
              <mc:Fallback>
                <p:oleObj name="" r:id="rId5" imgW="914400" imgH="2032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721225" y="2736215"/>
                        <a:ext cx="191960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BZOJ</a:t>
            </a:r>
            <a:r>
              <a:rPr lang="zh-CN" altLang="en-US" sz="4000"/>
              <a:t>4916   神犇和蒟蒻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2400"/>
              <a:t>题目大意：</a:t>
            </a:r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求</a:t>
            </a:r>
            <a:r>
              <a:rPr lang="en-US" altLang="zh-CN" sz="2400"/>
              <a:t>		</a:t>
            </a:r>
            <a:r>
              <a:rPr lang="zh-CN" altLang="en-US" sz="2400"/>
              <a:t>和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数据范围：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8915" y="2460625"/>
          <a:ext cx="1217930" cy="96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45465" imgH="431800" progId="Equation.KSEE3">
                  <p:embed/>
                </p:oleObj>
              </mc:Choice>
              <mc:Fallback>
                <p:oleObj name="" r:id="rId1" imgW="545465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78915" y="2460625"/>
                        <a:ext cx="1217930" cy="96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53080" y="2448560"/>
          <a:ext cx="1217930" cy="96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45465" imgH="431800" progId="Equation.KSEE3">
                  <p:embed/>
                </p:oleObj>
              </mc:Choice>
              <mc:Fallback>
                <p:oleObj name="" r:id="rId3" imgW="545465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053080" y="2448560"/>
                        <a:ext cx="1217930" cy="96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2220" y="3590925"/>
          <a:ext cx="931545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457200" imgH="203200" progId="Equation.KSEE3">
                  <p:embed/>
                </p:oleObj>
              </mc:Choice>
              <mc:Fallback>
                <p:oleObj name="" r:id="rId5" imgW="4572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22220" y="3590925"/>
                        <a:ext cx="931545" cy="41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BZOJ</a:t>
            </a:r>
            <a:r>
              <a:rPr lang="zh-CN" altLang="en-US" sz="4000">
                <a:sym typeface="+mn-ea"/>
              </a:rPr>
              <a:t>4916   神犇和蒟蒻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第一问是逗你玩的，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第二问：根据欧拉函数的定义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所以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问题解决</a:t>
            </a:r>
            <a:endParaRPr lang="zh-CN" altLang="en-US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31578" y="1520190"/>
          <a:ext cx="1673225" cy="96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49300" imgH="431800" progId="Equation.KSEE3">
                  <p:embed/>
                </p:oleObj>
              </mc:Choice>
              <mc:Fallback>
                <p:oleObj name="" r:id="rId1" imgW="7493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731578" y="1520190"/>
                        <a:ext cx="1673225" cy="96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10810" y="2132330"/>
          <a:ext cx="4864735" cy="177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2501900" imgH="914400" progId="Equation.KSEE3">
                  <p:embed/>
                </p:oleObj>
              </mc:Choice>
              <mc:Fallback>
                <p:oleObj name="" r:id="rId3" imgW="2501900" imgH="914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210810" y="2132330"/>
                        <a:ext cx="4864735" cy="177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47203" y="3898583"/>
          <a:ext cx="4868545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2540000" imgH="431800" progId="Equation.KSEE3">
                  <p:embed/>
                </p:oleObj>
              </mc:Choice>
              <mc:Fallback>
                <p:oleObj name="" r:id="rId5" imgW="2540000" imgH="4318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47203" y="3898583"/>
                        <a:ext cx="4868545" cy="828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练习题目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>
                <a:solidFill>
                  <a:srgbClr val="92D050"/>
                </a:solidFill>
                <a:sym typeface="+mn-ea"/>
              </a:rPr>
              <a:t>【</a:t>
            </a:r>
            <a:r>
              <a:rPr lang="en-US" altLang="zh-CN">
                <a:solidFill>
                  <a:srgbClr val="92D050"/>
                </a:solidFill>
                <a:sym typeface="+mn-ea"/>
              </a:rPr>
              <a:t>BZOJ</a:t>
            </a:r>
            <a:r>
              <a:rPr lang="zh-CN" altLang="zh-CN">
                <a:solidFill>
                  <a:srgbClr val="92D050"/>
                </a:solidFill>
                <a:sym typeface="+mn-ea"/>
              </a:rPr>
              <a:t>4804】欧拉心算</a:t>
            </a:r>
            <a:endParaRPr lang="zh-CN" altLang="zh-CN">
              <a:solidFill>
                <a:srgbClr val="92D050"/>
              </a:solidFill>
              <a:sym typeface="+mn-ea"/>
            </a:endParaRPr>
          </a:p>
          <a:p>
            <a:r>
              <a:rPr lang="zh-CN" altLang="zh-CN">
                <a:solidFill>
                  <a:srgbClr val="00B0F0"/>
                </a:solidFill>
                <a:sym typeface="+mn-ea"/>
              </a:rPr>
              <a:t>【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BZOJ3601</a:t>
            </a:r>
            <a:r>
              <a:rPr lang="zh-CN" altLang="zh-CN">
                <a:solidFill>
                  <a:srgbClr val="00B0F0"/>
                </a:solidFill>
                <a:sym typeface="+mn-ea"/>
              </a:rPr>
              <a:t>】一个人的数论（配合高斯消元）</a:t>
            </a:r>
            <a:endParaRPr lang="zh-CN" altLang="zh-CN">
              <a:solidFill>
                <a:srgbClr val="00B0F0"/>
              </a:solidFill>
              <a:sym typeface="+mn-ea"/>
            </a:endParaRPr>
          </a:p>
          <a:p>
            <a:r>
              <a:rPr lang="zh-CN" altLang="en-US">
                <a:solidFill>
                  <a:srgbClr val="00B0F0"/>
                </a:solidFill>
                <a:sym typeface="+mn-ea"/>
              </a:rPr>
              <a:t>【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BZOJ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4176】Lucas的数论（杜教筛）</a:t>
            </a:r>
            <a:endParaRPr lang="zh-CN" altLang="en-US">
              <a:solidFill>
                <a:srgbClr val="00B0F0"/>
              </a:solidFill>
              <a:sym typeface="+mn-ea"/>
            </a:endParaRPr>
          </a:p>
          <a:p>
            <a:r>
              <a:rPr lang="zh-CN" altLang="zh-CN">
                <a:solidFill>
                  <a:srgbClr val="DB6CE9"/>
                </a:solidFill>
                <a:sym typeface="+mn-ea"/>
              </a:rPr>
              <a:t>【</a:t>
            </a:r>
            <a:r>
              <a:rPr lang="en-US" altLang="zh-CN">
                <a:solidFill>
                  <a:srgbClr val="DB6CE9"/>
                </a:solidFill>
                <a:sym typeface="+mn-ea"/>
              </a:rPr>
              <a:t>BZOJ4174</a:t>
            </a:r>
            <a:r>
              <a:rPr lang="zh-CN" altLang="zh-CN">
                <a:solidFill>
                  <a:srgbClr val="DB6CE9"/>
                </a:solidFill>
                <a:sym typeface="+mn-ea"/>
              </a:rPr>
              <a:t>】tty的求助</a:t>
            </a:r>
            <a:endParaRPr lang="zh-CN" altLang="zh-CN">
              <a:solidFill>
                <a:srgbClr val="DB6CE9"/>
              </a:solidFill>
              <a:sym typeface="+mn-ea"/>
            </a:endParaRPr>
          </a:p>
          <a:p>
            <a:r>
              <a:rPr lang="zh-CN" altLang="zh-CN">
                <a:solidFill>
                  <a:srgbClr val="DB6CE9"/>
                </a:solidFill>
                <a:sym typeface="+mn-ea"/>
              </a:rPr>
              <a:t>【</a:t>
            </a:r>
            <a:r>
              <a:rPr lang="en-US" altLang="zh-CN">
                <a:solidFill>
                  <a:srgbClr val="DB6CE9"/>
                </a:solidFill>
                <a:sym typeface="+mn-ea"/>
              </a:rPr>
              <a:t>BZOJ3025</a:t>
            </a:r>
            <a:r>
              <a:rPr lang="zh-CN" altLang="zh-CN">
                <a:solidFill>
                  <a:srgbClr val="DB6CE9"/>
                </a:solidFill>
                <a:sym typeface="+mn-ea"/>
              </a:rPr>
              <a:t>】Farey数列（精度巨坑）</a:t>
            </a:r>
            <a:endParaRPr lang="zh-CN" altLang="zh-CN">
              <a:solidFill>
                <a:srgbClr val="DB6CE9"/>
              </a:solidFill>
              <a:sym typeface="+mn-ea"/>
            </a:endParaRPr>
          </a:p>
          <a:p>
            <a:r>
              <a:rPr lang="zh-CN" altLang="en-US">
                <a:solidFill>
                  <a:srgbClr val="DB6CE9"/>
                </a:solidFill>
                <a:sym typeface="+mn-ea"/>
              </a:rPr>
              <a:t>【AOJ#166】等比数列计数（下底分块优化）</a:t>
            </a:r>
            <a:endParaRPr lang="zh-CN" altLang="en-US">
              <a:solidFill>
                <a:srgbClr val="DB6CE9"/>
              </a:solidFill>
              <a:sym typeface="+mn-ea"/>
            </a:endParaRPr>
          </a:p>
          <a:p>
            <a:r>
              <a:rPr lang="en-US" altLang="zh-CN">
                <a:solidFill>
                  <a:srgbClr val="FFC000"/>
                </a:solidFill>
                <a:sym typeface="+mn-ea"/>
              </a:rPr>
              <a:t>【LOJ#6052】DIV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（结合</a:t>
            </a:r>
            <a:r>
              <a:rPr lang="zh-CN" altLang="zh-CN">
                <a:solidFill>
                  <a:srgbClr val="FFC000"/>
                </a:solidFill>
                <a:sym typeface="+mn-ea"/>
              </a:rPr>
              <a:t>复数知识）</a:t>
            </a:r>
            <a:endParaRPr lang="zh-CN" altLang="zh-CN"/>
          </a:p>
          <a:p>
            <a:pPr marL="228600" indent="-22860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C000"/>
                </a:solidFill>
                <a:sym typeface="+mn-ea"/>
              </a:rPr>
              <a:t>【LOJ#509】动态几何问题（</a:t>
            </a:r>
            <a:r>
              <a:rPr lang="zh-CN" altLang="zh-CN">
                <a:solidFill>
                  <a:srgbClr val="FFC000"/>
                </a:solidFill>
                <a:sym typeface="+mn-ea"/>
              </a:rPr>
              <a:t>卡常毒瘤）</a:t>
            </a:r>
            <a:endParaRPr lang="zh-CN" altLang="zh-CN">
              <a:solidFill>
                <a:srgbClr val="FFC000"/>
              </a:solidFill>
              <a:sym typeface="+mn-ea"/>
            </a:endParaRPr>
          </a:p>
          <a:p>
            <a:pPr marL="228600" indent="-22860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rgbClr val="FFFF00"/>
                </a:solidFill>
                <a:sym typeface="+mn-ea"/>
              </a:rPr>
              <a:t>【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WC2014</a:t>
            </a:r>
            <a:r>
              <a:rPr lang="zh-CN" altLang="zh-CN">
                <a:solidFill>
                  <a:srgbClr val="FFFF00"/>
                </a:solidFill>
                <a:sym typeface="+mn-ea"/>
              </a:rPr>
              <a:t>】时空穿梭（推完之后整个人都莫比乌斯反演了）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言射言射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4000"/>
              <a:t>线筛欧拉函数</a:t>
            </a:r>
            <a:endParaRPr lang="zh-CN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我们知道欧拉函数的定义式</a:t>
            </a:r>
            <a:endParaRPr lang="zh-CN" altLang="en-US" sz="2400"/>
          </a:p>
          <a:p>
            <a:r>
              <a:rPr lang="zh-CN" altLang="en-US" sz="2400"/>
              <a:t>套用刚才的操作：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26635" y="1607185"/>
          <a:ext cx="2211070" cy="8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1104900" imgH="431800" progId="Equation.KSEE3">
                  <p:embed/>
                </p:oleObj>
              </mc:Choice>
              <mc:Fallback>
                <p:oleObj name="" r:id="rId1" imgW="1104900" imgH="4318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826635" y="1607185"/>
                        <a:ext cx="2211070" cy="86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6965" y="2726690"/>
          <a:ext cx="7251065" cy="139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3644900" imgH="698500" progId="Equation.KSEE3">
                  <p:embed/>
                </p:oleObj>
              </mc:Choice>
              <mc:Fallback>
                <p:oleObj name="" r:id="rId3" imgW="3644900" imgH="6985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16965" y="2726690"/>
                        <a:ext cx="7251065" cy="1390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4000">
                <a:sym typeface="+mn-ea"/>
              </a:rPr>
              <a:t>线筛约数个数函数</a:t>
            </a:r>
            <a:endParaRPr lang="zh-CN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之前我们提到了约数个数函数                         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根据约数定理可以写出它的计算式：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93335" y="1787525"/>
          <a:ext cx="17875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901700" imgH="355600" progId="Equation.KSEE3">
                  <p:embed/>
                </p:oleObj>
              </mc:Choice>
              <mc:Fallback>
                <p:oleObj name="" r:id="rId1" imgW="901700" imgH="355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093335" y="1787525"/>
                        <a:ext cx="1787525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2990" y="3305493"/>
          <a:ext cx="7800975" cy="234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3797300" imgH="1143000" progId="Equation.KSEE3">
                  <p:embed/>
                </p:oleObj>
              </mc:Choice>
              <mc:Fallback>
                <p:oleObj name="" r:id="rId3" imgW="3797300" imgH="11430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62990" y="3305493"/>
                        <a:ext cx="7800975" cy="2348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35345" y="2670810"/>
          <a:ext cx="2352675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1104900" imgH="254000" progId="Equation.KSEE3">
                  <p:embed/>
                </p:oleObj>
              </mc:Choice>
              <mc:Fallback>
                <p:oleObj name="" r:id="rId5" imgW="1104900" imgH="2540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935345" y="2670810"/>
                        <a:ext cx="2352675" cy="54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2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SLIDE_ID" val="custom20184545_13"/>
  <p:tag name="KSO_WM_SLIDE_INDEX" val="13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70*0"/>
  <p:tag name="KSO_WM_SLIDE_SIZE" val="890*540"/>
  <p:tag name="KSO_WM_SLIDE_SUBTYPE" val="picTxt"/>
</p:tagLst>
</file>

<file path=ppt/tags/tag13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4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5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7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8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9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20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3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4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5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7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8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9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30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SLIDE_ID" val="custom20184545_13"/>
  <p:tag name="KSO_WM_SLIDE_INDEX" val="13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70*0"/>
  <p:tag name="KSO_WM_SLIDE_SIZE" val="890*540"/>
  <p:tag name="KSO_WM_SLIDE_SUBTYPE" val="picTxt"/>
</p:tagLst>
</file>

<file path=ppt/tags/tag3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2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3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4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5.xml><?xml version="1.0" encoding="utf-8"?>
<p:tagLst xmlns:p="http://schemas.openxmlformats.org/presentationml/2006/main">
  <p:tag name="KSO_WM_SLIDE_SIZE" val="790*404"/>
  <p:tag name="KSO_WM_SLIDE_POSITION" val="75*103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11"/>
  <p:tag name="KSO_WM_SLIDE_ID" val="custom20184545_11"/>
  <p:tag name="KSO_WM_TAG_VERSION" val="1.0"/>
  <p:tag name="KSO_WM_TEMPLATE_INDEX" val="20184545"/>
  <p:tag name="KSO_WM_TEMPLATE_CATEGORY" val="custom"/>
  <p:tag name="KSO_WM_SLIDE_SUBTYPE" val="picTxt"/>
</p:tagLst>
</file>

<file path=ppt/tags/tag3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7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8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9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TEMPLATE_THUMBS_INDEX" val="1、2、12、14、10、11、13、20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40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2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3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4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5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7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8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9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.xml><?xml version="1.0" encoding="utf-8"?>
<p:tagLst xmlns:p="http://schemas.openxmlformats.org/presentationml/2006/main">
  <p:tag name="KSO_WM_TEMPLATE_CATEGORY" val="custom"/>
  <p:tag name="KSO_WM_TEMPLATE_INDEX" val="20184545"/>
  <p:tag name="KSO_WM_UNIT_TYPE" val="a"/>
  <p:tag name="KSO_WM_UNIT_INDEX" val="1"/>
  <p:tag name="KSO_WM_UNIT_ID" val="custom20184545_1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RESENTATION_x000B_TEMPLATE"/>
</p:tagLst>
</file>

<file path=ppt/tags/tag50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2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3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4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5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7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8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9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.xml><?xml version="1.0" encoding="utf-8"?>
<p:tagLst xmlns:p="http://schemas.openxmlformats.org/presentationml/2006/main">
  <p:tag name="KSO_WM_TEMPLATE_CATEGORY" val="custom"/>
  <p:tag name="KSO_WM_TEMPLATE_INDEX" val="20184545"/>
  <p:tag name="KSO_WM_UNIT_TYPE" val="b"/>
  <p:tag name="KSO_WM_UNIT_INDEX" val="1"/>
  <p:tag name="KSO_WM_UNIT_ID" val="custom20184545_1*b*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BEAUTIFY_FLAG" val="#wm#"/>
  <p:tag name="KSO_WM_TAG_VERSION" val="1.0"/>
</p:tagLst>
</file>

<file path=ppt/tags/tag60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2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3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4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5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7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7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SLIDE_ID" val="custom20184545_1"/>
  <p:tag name="KSO_WM_SLIDE_INDEX" val="1"/>
  <p:tag name="KSO_WM_SLIDE_ITEM_CNT" val="2"/>
  <p:tag name="KSO_WM_SLIDE_LAYOUT" val="a_b"/>
  <p:tag name="KSO_WM_SLIDE_LAYOUT_CNT" val="1_1"/>
  <p:tag name="KSO_WM_TEMPLATE_THUMBS_INDEX" val="1、2、12、14、10、11、13、20、"/>
  <p:tag name="KSO_WM_SLIDE_TYPE" val="title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SUBTYPE" val="pureTxt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73.xml><?xml version="1.0" encoding="utf-8"?>
<p:tagLst xmlns:p="http://schemas.openxmlformats.org/presentationml/2006/main">
  <p:tag name="KSO_WM_TEMPLATE_CATEGORY" val="custom"/>
  <p:tag name="KSO_WM_TEMPLATE_INDEX" val="20184545"/>
</p:tagLst>
</file>

<file path=ppt/tags/tag74.xml><?xml version="1.0" encoding="utf-8"?>
<p:tagLst xmlns:p="http://schemas.openxmlformats.org/presentationml/2006/main">
  <p:tag name="KSO_WM_TEMPLATE_CATEGORY" val="custom"/>
  <p:tag name="KSO_WM_TEMPLATE_INDEX" val="20184545"/>
</p:tagLst>
</file>

<file path=ppt/tags/tag75.xml><?xml version="1.0" encoding="utf-8"?>
<p:tagLst xmlns:p="http://schemas.openxmlformats.org/presentationml/2006/main">
  <p:tag name="KSO_WM_TEMPLATE_CATEGORY" val="custom"/>
  <p:tag name="KSO_WM_TEMPLATE_INDEX" val="20184545"/>
</p:tagLst>
</file>

<file path=ppt/tags/tag7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77.xml><?xml version="1.0" encoding="utf-8"?>
<p:tagLst xmlns:p="http://schemas.openxmlformats.org/presentationml/2006/main">
  <p:tag name="KSO_WM_TEMPLATE_CATEGORY" val="custom"/>
  <p:tag name="KSO_WM_TEMPLATE_INDEX" val="20184545"/>
</p:tagLst>
</file>

<file path=ppt/tags/tag78.xml><?xml version="1.0" encoding="utf-8"?>
<p:tagLst xmlns:p="http://schemas.openxmlformats.org/presentationml/2006/main">
  <p:tag name="KSO_WM_TEMPLATE_CATEGORY" val="custom"/>
  <p:tag name="KSO_WM_TEMPLATE_INDEX" val="20184545"/>
</p:tagLst>
</file>

<file path=ppt/tags/tag79.xml><?xml version="1.0" encoding="utf-8"?>
<p:tagLst xmlns:p="http://schemas.openxmlformats.org/presentationml/2006/main">
  <p:tag name="KSO_WM_TEMPLATE_CATEGORY" val="custom"/>
  <p:tag name="KSO_WM_TEMPLATE_INDEX" val="20184545"/>
</p:tagLst>
</file>

<file path=ppt/tags/tag8.xml><?xml version="1.0" encoding="utf-8"?>
<p:tagLst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SLIDE_INDEX" val="18"/>
  <p:tag name="KSO_WM_SLIDE_ID" val="custom20184545_18"/>
  <p:tag name="KSO_WM_TAG_VERSION" val="1.0"/>
  <p:tag name="KSO_WM_TEMPLATE_INDEX" val="20184545"/>
  <p:tag name="KSO_WM_TEMPLATE_CATEGORY" val="custom"/>
  <p:tag name="KSO_WM_SLIDE_SUBTYPE" val="pureTxt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8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9.xml><?xml version="1.0" encoding="utf-8"?>
<p:tagLst xmlns:p="http://schemas.openxmlformats.org/presentationml/2006/main">
  <p:tag name="KSO_WM_TEMPLATE_CATEGORY" val="custom"/>
  <p:tag name="KSO_WM_TEMPLATE_INDEX" val="20184545"/>
</p:tagLst>
</file>

<file path=ppt/theme/theme1.xml><?xml version="1.0" encoding="utf-8"?>
<a:theme xmlns:a="http://schemas.openxmlformats.org/drawingml/2006/main" name="2_Office 主题​​">
  <a:themeElements>
    <a:clrScheme name="自定义 6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fdkfyk5l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4525</Words>
  <Application>WPS 演示</Application>
  <PresentationFormat>宽屏</PresentationFormat>
  <Paragraphs>644</Paragraphs>
  <Slides>75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210</vt:i4>
      </vt:variant>
      <vt:variant>
        <vt:lpstr>幻灯片标题</vt:lpstr>
      </vt:variant>
      <vt:variant>
        <vt:i4>75</vt:i4>
      </vt:variant>
    </vt:vector>
  </HeadingPairs>
  <TitlesOfParts>
    <vt:vector size="293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2_Office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数论函数篇</vt:lpstr>
      <vt:lpstr>目录</vt:lpstr>
      <vt:lpstr>积性函数</vt:lpstr>
      <vt:lpstr>常见的积性函数</vt:lpstr>
      <vt:lpstr>线性筛素数</vt:lpstr>
      <vt:lpstr>线性筛素数</vt:lpstr>
      <vt:lpstr>[真]线性筛</vt:lpstr>
      <vt:lpstr>线筛欧拉函数</vt:lpstr>
      <vt:lpstr>线筛约数个数函数</vt:lpstr>
      <vt:lpstr>线筛约数个数函数</vt:lpstr>
      <vt:lpstr>线筛约数和函数</vt:lpstr>
      <vt:lpstr>线筛约数和函数</vt:lpstr>
      <vt:lpstr>狄利克雷卷积</vt:lpstr>
      <vt:lpstr>狄利克雷卷积</vt:lpstr>
      <vt:lpstr>狄利克雷卷积运算律</vt:lpstr>
      <vt:lpstr>常见的狄利克雷卷积</vt:lpstr>
      <vt:lpstr>Hdu 5628  克拉克与数学</vt:lpstr>
      <vt:lpstr>Hdu 5628  克拉克与数学</vt:lpstr>
      <vt:lpstr>取整函数</vt:lpstr>
      <vt:lpstr>下取整函数的性质</vt:lpstr>
      <vt:lpstr>下取整函数的性质</vt:lpstr>
      <vt:lpstr>莫比乌斯反演</vt:lpstr>
      <vt:lpstr>莫比乌斯反演</vt:lpstr>
      <vt:lpstr>莫比乌斯函数预处理</vt:lpstr>
      <vt:lpstr>BZOJ 2301  Problem B</vt:lpstr>
      <vt:lpstr>BZOJ 2301  Problem B</vt:lpstr>
      <vt:lpstr>BZOJ 2301  Problem B</vt:lpstr>
      <vt:lpstr>BZOJ 2301  Problem B</vt:lpstr>
      <vt:lpstr>BZOJ 2301  Problem B</vt:lpstr>
      <vt:lpstr>反演的形式</vt:lpstr>
      <vt:lpstr>SPOJ7001  VLATTICE </vt:lpstr>
      <vt:lpstr>和式变换</vt:lpstr>
      <vt:lpstr>51nod1040   最大公约数之和</vt:lpstr>
      <vt:lpstr>51nod1040   最大公约数之和</vt:lpstr>
      <vt:lpstr>51nod1188   最大公约数之和V2</vt:lpstr>
      <vt:lpstr>51nod1188   最大公约数之和V2</vt:lpstr>
      <vt:lpstr>51nod1188   最大公约数之和V2</vt:lpstr>
      <vt:lpstr>BZOJ2154   Crash的数字表格</vt:lpstr>
      <vt:lpstr>BZOJ2154   Crash的数字表格</vt:lpstr>
      <vt:lpstr>BZOJ2154   Crash的数字表格</vt:lpstr>
      <vt:lpstr>BZOJ2693   jzptab</vt:lpstr>
      <vt:lpstr>BZOJ2693   jzptab</vt:lpstr>
      <vt:lpstr>BZOJ3561   DZY Loves Math VI</vt:lpstr>
      <vt:lpstr>BZOJ3561   DZY Loves Math VI</vt:lpstr>
      <vt:lpstr>51nod1190   最小公倍数之和V2</vt:lpstr>
      <vt:lpstr>51nod1190   最小公倍数之和V2</vt:lpstr>
      <vt:lpstr>51nod1190   最小公倍数之和V2</vt:lpstr>
      <vt:lpstr>BZOJ3994   约数个数和</vt:lpstr>
      <vt:lpstr>BZOJ3994   约数个数和</vt:lpstr>
      <vt:lpstr>BZOJ3994   约数个数和</vt:lpstr>
      <vt:lpstr>BZOJ3994   约数个数和</vt:lpstr>
      <vt:lpstr>Codeforces 325E   Number Challenge</vt:lpstr>
      <vt:lpstr>Codeforces 325E   Number Challenge</vt:lpstr>
      <vt:lpstr>Codeforces 325E   Number Challenge</vt:lpstr>
      <vt:lpstr>NOI2016  循环之美</vt:lpstr>
      <vt:lpstr>NOI2016  循环之美</vt:lpstr>
      <vt:lpstr>NOI2016  循环之美</vt:lpstr>
      <vt:lpstr>莫比乌斯反演的第三种形式</vt:lpstr>
      <vt:lpstr>UOJ#62  怎样跑得更快</vt:lpstr>
      <vt:lpstr>UOJ#62  怎样跑得更快</vt:lpstr>
      <vt:lpstr>UOJ#62  怎样跑得更快</vt:lpstr>
      <vt:lpstr>AOJ#166  等比数列计数</vt:lpstr>
      <vt:lpstr>AOJ#166  等比数列计数</vt:lpstr>
      <vt:lpstr>AOJ#166  等比数列计数</vt:lpstr>
      <vt:lpstr>AOJ#166  等比数列计数</vt:lpstr>
      <vt:lpstr>AOJ#166  等比数列计数</vt:lpstr>
      <vt:lpstr>杜教筛</vt:lpstr>
      <vt:lpstr>杜教筛</vt:lpstr>
      <vt:lpstr>时间复杂度分析</vt:lpstr>
      <vt:lpstr>欧拉函数之和</vt:lpstr>
      <vt:lpstr>莫比乌斯函数之和</vt:lpstr>
      <vt:lpstr>BZOJ4916   神犇和蒟蒻</vt:lpstr>
      <vt:lpstr>BZOJ4916   神犇和蒟蒻</vt:lpstr>
      <vt:lpstr>练习题目</vt:lpstr>
      <vt:lpstr>言射言射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人不作枉少年</cp:lastModifiedBy>
  <cp:revision>490</cp:revision>
  <dcterms:created xsi:type="dcterms:W3CDTF">2017-12-29T05:39:00Z</dcterms:created>
  <dcterms:modified xsi:type="dcterms:W3CDTF">2018-12-05T14:39:10Z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