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8" r:id="rId11"/>
    <p:sldId id="266" r:id="rId12"/>
    <p:sldId id="271" r:id="rId13"/>
    <p:sldId id="276" r:id="rId14"/>
    <p:sldId id="268" r:id="rId15"/>
    <p:sldId id="284" r:id="rId16"/>
    <p:sldId id="282" r:id="rId17"/>
    <p:sldId id="265" r:id="rId18"/>
    <p:sldId id="267" r:id="rId19"/>
    <p:sldId id="310" r:id="rId20"/>
    <p:sldId id="287" r:id="rId21"/>
    <p:sldId id="289" r:id="rId22"/>
    <p:sldId id="290" r:id="rId23"/>
    <p:sldId id="312" r:id="rId24"/>
    <p:sldId id="313" r:id="rId25"/>
    <p:sldId id="283" r:id="rId26"/>
    <p:sldId id="286" r:id="rId27"/>
    <p:sldId id="285" r:id="rId28"/>
    <p:sldId id="306" r:id="rId29"/>
    <p:sldId id="331" r:id="rId30"/>
    <p:sldId id="332" r:id="rId31"/>
    <p:sldId id="333" r:id="rId32"/>
    <p:sldId id="335" r:id="rId33"/>
    <p:sldId id="336" r:id="rId34"/>
    <p:sldId id="307" r:id="rId35"/>
    <p:sldId id="308" r:id="rId36"/>
    <p:sldId id="309" r:id="rId37"/>
    <p:sldId id="405" r:id="rId38"/>
    <p:sldId id="406" r:id="rId39"/>
    <p:sldId id="407" r:id="rId40"/>
    <p:sldId id="366" r:id="rId41"/>
    <p:sldId id="367" r:id="rId43"/>
    <p:sldId id="368" r:id="rId44"/>
    <p:sldId id="369" r:id="rId45"/>
    <p:sldId id="370" r:id="rId46"/>
    <p:sldId id="371" r:id="rId47"/>
    <p:sldId id="372" r:id="rId48"/>
    <p:sldId id="311" r:id="rId49"/>
    <p:sldId id="314" r:id="rId50"/>
    <p:sldId id="320" r:id="rId51"/>
    <p:sldId id="321" r:id="rId52"/>
    <p:sldId id="348" r:id="rId53"/>
    <p:sldId id="349" r:id="rId54"/>
    <p:sldId id="350" r:id="rId55"/>
    <p:sldId id="351" r:id="rId56"/>
    <p:sldId id="352" r:id="rId57"/>
    <p:sldId id="317" r:id="rId58"/>
    <p:sldId id="318" r:id="rId59"/>
    <p:sldId id="338" r:id="rId60"/>
    <p:sldId id="339" r:id="rId61"/>
    <p:sldId id="340" r:id="rId62"/>
    <p:sldId id="341" r:id="rId63"/>
    <p:sldId id="342" r:id="rId64"/>
    <p:sldId id="344" r:id="rId65"/>
    <p:sldId id="345" r:id="rId66"/>
    <p:sldId id="347" r:id="rId67"/>
    <p:sldId id="343" r:id="rId68"/>
    <p:sldId id="322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45" r:id="rId78"/>
    <p:sldId id="446" r:id="rId79"/>
    <p:sldId id="448" r:id="rId80"/>
    <p:sldId id="450" r:id="rId81"/>
    <p:sldId id="451" r:id="rId82"/>
    <p:sldId id="452" r:id="rId83"/>
    <p:sldId id="453" r:id="rId84"/>
    <p:sldId id="319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wmf"/><Relationship Id="rId5" Type="http://schemas.openxmlformats.org/officeDocument/2006/relationships/image" Target="../media/image66.wmf"/><Relationship Id="rId4" Type="http://schemas.openxmlformats.org/officeDocument/2006/relationships/image" Target="../media/image70.wmf"/><Relationship Id="rId3" Type="http://schemas.openxmlformats.org/officeDocument/2006/relationships/image" Target="../media/image65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2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/Relationships>
</file>

<file path=ppt/drawings/_rels/vmlDrawing4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5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5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5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5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5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5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3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6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r="12552" b="5017"/>
          <a:stretch>
            <a:fillRect/>
          </a:stretch>
        </p:blipFill>
        <p:spPr>
          <a:xfrm>
            <a:off x="7215173" y="-1"/>
            <a:ext cx="4976828" cy="685800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6" t="21381"/>
          <a:stretch>
            <a:fillRect/>
          </a:stretch>
        </p:blipFill>
        <p:spPr>
          <a:xfrm>
            <a:off x="0" y="0"/>
            <a:ext cx="2393849" cy="2482790"/>
          </a:xfrm>
          <a:prstGeom prst="rect">
            <a:avLst/>
          </a:prstGeom>
        </p:spPr>
      </p:pic>
      <p:sp>
        <p:nvSpPr>
          <p:cNvPr id="19" name="PA_椭圆 31"/>
          <p:cNvSpPr/>
          <p:nvPr>
            <p:custDataLst>
              <p:tags r:id="rId4"/>
            </p:custDataLst>
          </p:nvPr>
        </p:nvSpPr>
        <p:spPr>
          <a:xfrm>
            <a:off x="1992671" y="2607768"/>
            <a:ext cx="2212258" cy="22122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05643" y="2784415"/>
            <a:ext cx="5647757" cy="190976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5644" y="4853556"/>
            <a:ext cx="6104956" cy="68460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bldLvl="0" animBg="1"/>
        </p:bldLst>
      </p:timing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8"/>
          <p:cNvSpPr/>
          <p:nvPr/>
        </p:nvSpPr>
        <p:spPr>
          <a:xfrm flipV="1">
            <a:off x="0" y="-1388"/>
            <a:ext cx="1364344" cy="1939726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 20"/>
          <p:cNvSpPr/>
          <p:nvPr/>
        </p:nvSpPr>
        <p:spPr>
          <a:xfrm flipV="1">
            <a:off x="1364343" y="-1388"/>
            <a:ext cx="1357083" cy="1461888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5"/>
          <p:cNvSpPr/>
          <p:nvPr/>
        </p:nvSpPr>
        <p:spPr>
          <a:xfrm flipV="1">
            <a:off x="4093030" y="-1388"/>
            <a:ext cx="1364339" cy="222923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7"/>
          <p:cNvSpPr/>
          <p:nvPr/>
        </p:nvSpPr>
        <p:spPr>
          <a:xfrm flipV="1">
            <a:off x="5457374" y="0"/>
            <a:ext cx="1364343" cy="1568673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29"/>
          <p:cNvSpPr/>
          <p:nvPr/>
        </p:nvSpPr>
        <p:spPr>
          <a:xfrm flipV="1">
            <a:off x="6821715" y="-1389"/>
            <a:ext cx="1364344" cy="2229231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31"/>
          <p:cNvSpPr/>
          <p:nvPr/>
        </p:nvSpPr>
        <p:spPr>
          <a:xfrm flipV="1">
            <a:off x="8186057" y="-1389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33"/>
          <p:cNvSpPr/>
          <p:nvPr/>
        </p:nvSpPr>
        <p:spPr>
          <a:xfrm flipV="1">
            <a:off x="9550401" y="-1388"/>
            <a:ext cx="1364344" cy="146188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35"/>
          <p:cNvSpPr/>
          <p:nvPr/>
        </p:nvSpPr>
        <p:spPr>
          <a:xfrm flipV="1">
            <a:off x="10914743" y="-1"/>
            <a:ext cx="1277257" cy="1932183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31"/>
          <p:cNvSpPr/>
          <p:nvPr/>
        </p:nvSpPr>
        <p:spPr>
          <a:xfrm flipV="1">
            <a:off x="2721427" y="-7541"/>
            <a:ext cx="1364345" cy="1939724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59277"/>
            <a:ext cx="10515600" cy="1192211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552701"/>
            <a:ext cx="10515600" cy="178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9"/>
          <a:stretch>
            <a:fillRect/>
          </a:stretch>
        </p:blipFill>
        <p:spPr>
          <a:xfrm>
            <a:off x="0" y="944663"/>
            <a:ext cx="6096000" cy="49686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240359"/>
            <a:ext cx="7315200" cy="2377281"/>
          </a:xfrm>
        </p:spPr>
        <p:txBody>
          <a:bodyPr anchor="ctr">
            <a:normAutofit/>
          </a:bodyPr>
          <a:lstStyle>
            <a:lvl1pPr algn="r">
              <a:defRPr sz="9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6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6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oleObject" Target="../embeddings/oleObject33.bin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7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2.xml"/><Relationship Id="rId15" Type="http://schemas.openxmlformats.org/officeDocument/2006/relationships/image" Target="../media/image34.wmf"/><Relationship Id="rId14" Type="http://schemas.openxmlformats.org/officeDocument/2006/relationships/oleObject" Target="../embeddings/oleObject38.bin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7.bin"/><Relationship Id="rId11" Type="http://schemas.openxmlformats.org/officeDocument/2006/relationships/oleObject" Target="../embeddings/oleObject36.bin"/><Relationship Id="rId10" Type="http://schemas.openxmlformats.org/officeDocument/2006/relationships/oleObject" Target="../embeddings/oleObject35.bin"/><Relationship Id="rId1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0.wmf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1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3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56.wmf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0.wmf"/><Relationship Id="rId11" Type="http://schemas.openxmlformats.org/officeDocument/2006/relationships/vmlDrawing" Target="../drawings/vmlDrawing2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65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68.wmf"/><Relationship Id="rId15" Type="http://schemas.openxmlformats.org/officeDocument/2006/relationships/vmlDrawing" Target="../drawings/vmlDrawing25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73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9.bin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82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84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oleObject" Target="../embeddings/oleObject87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6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0.wmf"/><Relationship Id="rId18" Type="http://schemas.openxmlformats.org/officeDocument/2006/relationships/vmlDrawing" Target="../drawings/vmlDrawing31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44.xml"/><Relationship Id="rId15" Type="http://schemas.openxmlformats.org/officeDocument/2006/relationships/image" Target="../media/image86.wmf"/><Relationship Id="rId14" Type="http://schemas.openxmlformats.org/officeDocument/2006/relationships/oleObject" Target="../embeddings/oleObject95.bin"/><Relationship Id="rId13" Type="http://schemas.openxmlformats.org/officeDocument/2006/relationships/image" Target="../media/image85.wmf"/><Relationship Id="rId12" Type="http://schemas.openxmlformats.org/officeDocument/2006/relationships/oleObject" Target="../embeddings/oleObject94.bin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93.bin"/><Relationship Id="rId1" Type="http://schemas.openxmlformats.org/officeDocument/2006/relationships/oleObject" Target="../embeddings/oleObject88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3" Type="http://schemas.openxmlformats.org/officeDocument/2006/relationships/image" Target="../media/image88.wmf"/><Relationship Id="rId2" Type="http://schemas.openxmlformats.org/officeDocument/2006/relationships/oleObject" Target="../embeddings/oleObject96.bin"/><Relationship Id="rId1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89.wmf"/><Relationship Id="rId18" Type="http://schemas.openxmlformats.org/officeDocument/2006/relationships/vmlDrawing" Target="../drawings/vmlDrawing33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46.xml"/><Relationship Id="rId15" Type="http://schemas.openxmlformats.org/officeDocument/2006/relationships/image" Target="../media/image95.wmf"/><Relationship Id="rId14" Type="http://schemas.openxmlformats.org/officeDocument/2006/relationships/oleObject" Target="../embeddings/oleObject104.bin"/><Relationship Id="rId13" Type="http://schemas.openxmlformats.org/officeDocument/2006/relationships/image" Target="../media/image94.wmf"/><Relationship Id="rId12" Type="http://schemas.openxmlformats.org/officeDocument/2006/relationships/oleObject" Target="../embeddings/oleObject103.bin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7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93.wmf"/><Relationship Id="rId11" Type="http://schemas.openxmlformats.org/officeDocument/2006/relationships/vmlDrawing" Target="../drawings/vmlDrawing3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0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5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8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09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2.wmf"/><Relationship Id="rId13" Type="http://schemas.openxmlformats.org/officeDocument/2006/relationships/vmlDrawing" Target="../drawings/vmlDrawing36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49.xml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12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0.xml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17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1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9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3.xml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20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12.wmf"/><Relationship Id="rId11" Type="http://schemas.openxmlformats.org/officeDocument/2006/relationships/vmlDrawing" Target="../drawings/vmlDrawing40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2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16.wmf"/><Relationship Id="rId19" Type="http://schemas.openxmlformats.org/officeDocument/2006/relationships/vmlDrawing" Target="../drawings/vmlDrawing41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6.xml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7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124.wmf"/><Relationship Id="rId2" Type="http://schemas.openxmlformats.org/officeDocument/2006/relationships/oleObject" Target="../embeddings/oleObject135.bin"/><Relationship Id="rId1" Type="http://schemas.openxmlformats.org/officeDocument/2006/relationships/hyperlink" Target="http://nerds.pub/?p=342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9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36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1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oleObject" Target="../embeddings/oleObject142.bin"/><Relationship Id="rId7" Type="http://schemas.openxmlformats.org/officeDocument/2006/relationships/image" Target="../media/image132.wmf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40.bin"/><Relationship Id="rId3" Type="http://schemas.openxmlformats.org/officeDocument/2006/relationships/image" Target="../media/image130.png"/><Relationship Id="rId2" Type="http://schemas.openxmlformats.org/officeDocument/2006/relationships/image" Target="../media/image129.wmf"/><Relationship Id="rId12" Type="http://schemas.openxmlformats.org/officeDocument/2006/relationships/vmlDrawing" Target="../drawings/vmlDrawing44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2.xml"/><Relationship Id="rId1" Type="http://schemas.openxmlformats.org/officeDocument/2006/relationships/oleObject" Target="../embeddings/oleObject139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34.wmf"/><Relationship Id="rId1" Type="http://schemas.openxmlformats.org/officeDocument/2006/relationships/oleObject" Target="../embeddings/oleObject143.bin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6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4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37.wmf"/><Relationship Id="rId1" Type="http://schemas.openxmlformats.org/officeDocument/2006/relationships/oleObject" Target="../embeddings/oleObject146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38.wmf"/><Relationship Id="rId17" Type="http://schemas.openxmlformats.org/officeDocument/2006/relationships/vmlDrawing" Target="../drawings/vmlDrawing48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69.xml"/><Relationship Id="rId14" Type="http://schemas.openxmlformats.org/officeDocument/2006/relationships/image" Target="../media/image143.wmf"/><Relationship Id="rId13" Type="http://schemas.openxmlformats.org/officeDocument/2006/relationships/oleObject" Target="../embeddings/oleObject154.bin"/><Relationship Id="rId12" Type="http://schemas.openxmlformats.org/officeDocument/2006/relationships/oleObject" Target="../embeddings/oleObject153.bin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47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9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0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55.bin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5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60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1.wmf"/><Relationship Id="rId15" Type="http://schemas.openxmlformats.org/officeDocument/2006/relationships/vmlDrawing" Target="../drawings/vmlDrawing52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74.xml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62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57.wmf"/><Relationship Id="rId13" Type="http://schemas.openxmlformats.org/officeDocument/2006/relationships/vmlDrawing" Target="../drawings/vmlDrawing53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5.xml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68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165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62.wmf"/><Relationship Id="rId11" Type="http://schemas.openxmlformats.org/officeDocument/2006/relationships/vmlDrawing" Target="../drawings/vmlDrawing5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3.bin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78.bin"/><Relationship Id="rId2" Type="http://schemas.openxmlformats.org/officeDocument/2006/relationships/image" Target="../media/image166.wmf"/><Relationship Id="rId1" Type="http://schemas.openxmlformats.org/officeDocument/2006/relationships/oleObject" Target="../embeddings/oleObject177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68.wmf"/><Relationship Id="rId11" Type="http://schemas.openxmlformats.org/officeDocument/2006/relationships/vmlDrawing" Target="../drawings/vmlDrawing5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79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86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172.wmf"/><Relationship Id="rId11" Type="http://schemas.openxmlformats.org/officeDocument/2006/relationships/vmlDrawing" Target="../drawings/vmlDrawing5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83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73.wmf"/><Relationship Id="rId13" Type="http://schemas.openxmlformats.org/officeDocument/2006/relationships/vmlDrawing" Target="../drawings/vmlDrawing58.v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0.xml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87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oleObject" Target="../embeddings/oleObject196.bin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80.wmf"/><Relationship Id="rId15" Type="http://schemas.openxmlformats.org/officeDocument/2006/relationships/vmlDrawing" Target="../drawings/vmlDrawing59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1.xml"/><Relationship Id="rId12" Type="http://schemas.openxmlformats.org/officeDocument/2006/relationships/oleObject" Target="../embeddings/oleObject200.bin"/><Relationship Id="rId11" Type="http://schemas.openxmlformats.org/officeDocument/2006/relationships/oleObject" Target="../embeddings/oleObject199.bin"/><Relationship Id="rId10" Type="http://schemas.openxmlformats.org/officeDocument/2006/relationships/oleObject" Target="../embeddings/oleObject198.bin"/><Relationship Id="rId1" Type="http://schemas.openxmlformats.org/officeDocument/2006/relationships/oleObject" Target="../embeddings/oleObject192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183.wmf"/><Relationship Id="rId17" Type="http://schemas.openxmlformats.org/officeDocument/2006/relationships/vmlDrawing" Target="../drawings/vmlDrawing60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2.xml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207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206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201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wmf"/><Relationship Id="rId8" Type="http://schemas.openxmlformats.org/officeDocument/2006/relationships/oleObject" Target="../embeddings/oleObject212.bin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190.wmf"/><Relationship Id="rId12" Type="http://schemas.openxmlformats.org/officeDocument/2006/relationships/vmlDrawing" Target="../drawings/vmlDrawing61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3.xml"/><Relationship Id="rId1" Type="http://schemas.openxmlformats.org/officeDocument/2006/relationships/oleObject" Target="../embeddings/oleObject208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194.wmf"/><Relationship Id="rId19" Type="http://schemas.openxmlformats.org/officeDocument/2006/relationships/vmlDrawing" Target="../drawings/vmlDrawing62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4.xml"/><Relationship Id="rId16" Type="http://schemas.openxmlformats.org/officeDocument/2006/relationships/image" Target="../media/image201.wmf"/><Relationship Id="rId15" Type="http://schemas.openxmlformats.org/officeDocument/2006/relationships/oleObject" Target="../embeddings/oleObject220.bin"/><Relationship Id="rId14" Type="http://schemas.openxmlformats.org/officeDocument/2006/relationships/image" Target="../media/image200.wmf"/><Relationship Id="rId13" Type="http://schemas.openxmlformats.org/officeDocument/2006/relationships/oleObject" Target="../embeddings/oleObject219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18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213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3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5.x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22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4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08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205.wmf"/><Relationship Id="rId15" Type="http://schemas.openxmlformats.org/officeDocument/2006/relationships/vmlDrawing" Target="../drawings/vmlDrawing64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6.xml"/><Relationship Id="rId12" Type="http://schemas.openxmlformats.org/officeDocument/2006/relationships/image" Target="../media/image210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09.wmf"/><Relationship Id="rId1" Type="http://schemas.openxmlformats.org/officeDocument/2006/relationships/oleObject" Target="../embeddings/oleObject224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5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7.x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11.wmf"/><Relationship Id="rId1" Type="http://schemas.openxmlformats.org/officeDocument/2006/relationships/oleObject" Target="../embeddings/oleObject230.bin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image" Target="../media/image25.GIF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smtClean="0">
                <a:sym typeface="+mn-lt"/>
              </a:rPr>
              <a:t>概率与期望</a:t>
            </a:r>
            <a:endParaRPr lang="zh-CN" altLang="en-US" sz="5400" smtClean="0">
              <a:sym typeface="+mn-lt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94555" y="4895215"/>
            <a:ext cx="2586355" cy="6845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>
                <a:sym typeface="+mn-lt"/>
              </a:rPr>
              <a:t>浙江大学  宋逸群</a:t>
            </a:r>
            <a:endParaRPr lang="zh-CN" altLang="en-US" sz="2000" dirty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在事件    发生的前提下，事件   发生的概率称为</a:t>
            </a:r>
            <a:r>
              <a:rPr lang="zh-CN" altLang="en-US" b="1">
                <a:solidFill>
                  <a:srgbClr val="FFFF00"/>
                </a:solidFill>
              </a:rPr>
              <a:t>条件概率</a:t>
            </a:r>
            <a:r>
              <a:rPr lang="zh-CN" altLang="en-US">
                <a:solidFill>
                  <a:schemeClr val="bg1"/>
                </a:solidFill>
              </a:rPr>
              <a:t>，记做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根据常识                            ，即</a:t>
            </a:r>
            <a:r>
              <a:rPr lang="en-US" altLang="zh-CN"/>
              <a:t>AB</a:t>
            </a:r>
            <a:r>
              <a:rPr lang="zh-CN" altLang="en-US"/>
              <a:t>同时发生的概率除以</a:t>
            </a:r>
            <a:r>
              <a:rPr lang="en-US" altLang="zh-CN"/>
              <a:t>A</a:t>
            </a:r>
            <a:r>
              <a:rPr lang="zh-CN" altLang="en-US"/>
              <a:t>单独发生的概率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例子：盒子里有</a:t>
            </a:r>
            <a:r>
              <a:rPr lang="en-US" altLang="zh-CN"/>
              <a:t>3</a:t>
            </a:r>
            <a:r>
              <a:rPr lang="zh-CN" altLang="en-US"/>
              <a:t>个白球和</a:t>
            </a:r>
            <a:r>
              <a:rPr lang="en-US" altLang="zh-CN"/>
              <a:t>2</a:t>
            </a:r>
            <a:r>
              <a:rPr lang="zh-CN" altLang="en-US"/>
              <a:t>个黑球，不放回地依次摸两个球，在第</a:t>
            </a:r>
            <a:r>
              <a:rPr lang="en-US" altLang="zh-CN"/>
              <a:t>1</a:t>
            </a:r>
            <a:r>
              <a:rPr lang="zh-CN" altLang="en-US"/>
              <a:t>次摸到白球的情况下，求第二次摸到白球的概率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4700" y="1834515"/>
          <a:ext cx="3219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2400" imgH="165100" progId="Equation.KSEE3">
                  <p:embed/>
                </p:oleObj>
              </mc:Choice>
              <mc:Fallback>
                <p:oleObj name="" r:id="rId1" imgW="1524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4700" y="1834515"/>
                        <a:ext cx="3219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1275" y="1843405"/>
          <a:ext cx="3219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21275" y="1843405"/>
                        <a:ext cx="3219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0095" y="1837055"/>
          <a:ext cx="106489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650095" y="1837055"/>
                        <a:ext cx="106489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9660" y="2542540"/>
          <a:ext cx="237617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1130300" imgH="419100" progId="Equation.KSEE3">
                  <p:embed/>
                </p:oleObj>
              </mc:Choice>
              <mc:Fallback>
                <p:oleObj name="" r:id="rId9" imgW="1130300" imgH="419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9660" y="2542540"/>
                        <a:ext cx="2376170" cy="88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1885" y="4566920"/>
          <a:ext cx="544131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1" imgW="2882900" imgH="457200" progId="Equation.KSEE3">
                  <p:embed/>
                </p:oleObj>
              </mc:Choice>
              <mc:Fallback>
                <p:oleObj name="" r:id="rId11" imgW="2882900" imgH="457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1885" y="4566920"/>
                        <a:ext cx="5441315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蒙提霍尔问题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参赛者面前有三扇关闭着的门，其中一扇的后面是汽车，选中后面有车的那扇门就可以赢得该汽车，而另外两扇门后面则各藏有一只山羊</a:t>
            </a:r>
            <a:endParaRPr lang="zh-CN" altLang="en-US"/>
          </a:p>
          <a:p>
            <a:r>
              <a:rPr lang="zh-CN" altLang="en-US"/>
              <a:t>当参赛者选定了一扇门，但未去开启它的时候，主持人会开启剩下两扇门中的一扇，露出其中一只山羊</a:t>
            </a:r>
            <a:endParaRPr lang="zh-CN" altLang="en-US"/>
          </a:p>
          <a:p>
            <a:r>
              <a:rPr lang="zh-CN" altLang="en-US"/>
              <a:t>主持人其后会问参赛者要不要更换选择，选另一扇仍然关着的门</a:t>
            </a:r>
            <a:endParaRPr lang="zh-CN" altLang="en-US"/>
          </a:p>
          <a:p>
            <a:r>
              <a:rPr lang="zh-CN" altLang="en-US"/>
              <a:t>如果你是参赛者，你将如何选择？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看似正确的想法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换和不换都是一样的</a:t>
            </a:r>
            <a:endParaRPr lang="zh-CN" altLang="en-US"/>
          </a:p>
          <a:p>
            <a:r>
              <a:rPr lang="zh-CN" altLang="en-US"/>
              <a:t>当一扇藏有山羊的门被打开时，剩下的两扇门中，汽车在任意一道门的概率都是</a:t>
            </a:r>
            <a:r>
              <a:rPr lang="en-US" altLang="zh-CN"/>
              <a:t>1/2</a:t>
            </a:r>
            <a:r>
              <a:rPr lang="zh-CN" altLang="en-US"/>
              <a:t>，所以换与不换都是一样的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然而事实真的如此吗？</a:t>
            </a:r>
            <a:endParaRPr lang="zh-CN" altLang="en-US"/>
          </a:p>
          <a:p>
            <a:r>
              <a:rPr lang="zh-CN" altLang="en-US"/>
              <a:t>根据计算机模拟的结果，更换的话结果更优，为2</a:t>
            </a:r>
            <a:r>
              <a:rPr lang="en-US" altLang="zh-CN"/>
              <a:t>/3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问题出在哪里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等概率事件是有条件的，即所有事件是随机的</a:t>
            </a:r>
            <a:endParaRPr lang="zh-CN" altLang="en-US"/>
          </a:p>
          <a:p>
            <a:r>
              <a:rPr lang="zh-CN" altLang="en-US"/>
              <a:t>在主持人开了这扇门之前，主持人已经事先知道了那扇门背后是山羊，所以她的动作不是随机的</a:t>
            </a:r>
            <a:endParaRPr lang="zh-CN" altLang="en-US"/>
          </a:p>
          <a:p>
            <a:r>
              <a:rPr lang="zh-CN" altLang="en-US"/>
              <a:t>也就是说</a:t>
            </a:r>
            <a:r>
              <a:rPr lang="en-US" altLang="zh-CN"/>
              <a:t>“</a:t>
            </a:r>
            <a:r>
              <a:rPr lang="zh-CN" altLang="en-US"/>
              <a:t>主持人随机打开一扇门结果是山羊</a:t>
            </a:r>
            <a:r>
              <a:rPr lang="en-US" altLang="zh-CN"/>
              <a:t>”</a:t>
            </a:r>
            <a:r>
              <a:rPr lang="zh-CN" altLang="en-US"/>
              <a:t>和</a:t>
            </a:r>
            <a:r>
              <a:rPr lang="en-US" altLang="zh-CN"/>
              <a:t>“</a:t>
            </a:r>
            <a:r>
              <a:rPr lang="zh-CN" altLang="en-US"/>
              <a:t>主持人打开一扇有山羊的门</a:t>
            </a:r>
            <a:r>
              <a:rPr lang="en-US" altLang="zh-CN"/>
              <a:t>”</a:t>
            </a:r>
            <a:r>
              <a:rPr lang="zh-CN" altLang="en-US"/>
              <a:t>是不一样的</a:t>
            </a:r>
            <a:endParaRPr lang="zh-CN" altLang="en-US"/>
          </a:p>
          <a:p>
            <a:r>
              <a:rPr lang="zh-CN" altLang="en-US"/>
              <a:t>剩下的两扇门一个是汽车、一个是山羊不是等概率事件，所以不应该是1/2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正确的想法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一共有三种等可能的情况：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）参赛者挑山羊一号，主持人挑山羊二号，更换赢得汽车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）参赛者挑山羊二号，主持人挑山羊一号，更换赢得汽车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）参赛者挑汽车，主持人挑任意一头山羊，更换结果失败</a:t>
            </a:r>
            <a:endParaRPr lang="zh-CN" altLang="en-US"/>
          </a:p>
          <a:p>
            <a:r>
              <a:rPr lang="zh-CN" altLang="en-US"/>
              <a:t>故更换的话赢得汽车的概率为</a:t>
            </a:r>
            <a:r>
              <a:rPr lang="en-US" altLang="zh-CN"/>
              <a:t>2/3</a:t>
            </a:r>
            <a:endParaRPr lang="en-US" altLang="zh-CN"/>
          </a:p>
          <a:p>
            <a:r>
              <a:rPr lang="zh-CN" altLang="en-US"/>
              <a:t>不更换的话赢得汽车的概率为</a:t>
            </a:r>
            <a:r>
              <a:rPr lang="en-US" altLang="zh-CN"/>
              <a:t>1/3</a:t>
            </a:r>
            <a:endParaRPr lang="en-US" altLang="zh-CN"/>
          </a:p>
          <a:p>
            <a:r>
              <a:rPr lang="zh-CN" altLang="en-US"/>
              <a:t>所以应该更换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理论解释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自己先选中的门背后是汽车的概率是1/3</a:t>
            </a:r>
            <a:endParaRPr lang="zh-CN" altLang="en-US"/>
          </a:p>
          <a:p>
            <a:r>
              <a:rPr lang="zh-CN" altLang="en-US"/>
              <a:t>而剩下的两扇门背后有汽车的概率是2/3</a:t>
            </a:r>
            <a:endParaRPr lang="zh-CN" altLang="en-US"/>
          </a:p>
          <a:p>
            <a:r>
              <a:rPr lang="zh-CN" altLang="en-US"/>
              <a:t>但是主持人只能选择背后是山羊的那扇门</a:t>
            </a:r>
            <a:endParaRPr lang="zh-CN" altLang="en-US"/>
          </a:p>
          <a:p>
            <a:r>
              <a:rPr lang="zh-CN" altLang="en-US"/>
              <a:t>因而最后一扇门背后是汽车的概率是2/3</a:t>
            </a:r>
            <a:endParaRPr lang="zh-CN" altLang="en-US"/>
          </a:p>
          <a:p>
            <a:r>
              <a:rPr lang="zh-CN" altLang="en-US"/>
              <a:t>所以应该换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数学期望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对于随机变量   及其取值的概率，我们可以列出表格，例如掷骰子问题：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上表称为随机变量的</a:t>
            </a:r>
            <a:r>
              <a:rPr lang="zh-CN" altLang="en-US" b="1">
                <a:solidFill>
                  <a:srgbClr val="FFFF00"/>
                </a:solidFill>
              </a:rPr>
              <a:t>分布列</a:t>
            </a:r>
            <a:endParaRPr lang="zh-CN" altLang="en-US" b="1"/>
          </a:p>
          <a:p>
            <a:r>
              <a:rPr lang="en-US" altLang="zh-CN"/>
              <a:t>X</a:t>
            </a:r>
            <a:r>
              <a:rPr lang="zh-CN" altLang="en-US"/>
              <a:t>的取值与对应概率的乘积之和称为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FF00"/>
                </a:solidFill>
              </a:rPr>
              <a:t>数学期望</a:t>
            </a:r>
            <a:r>
              <a:rPr lang="zh-CN" altLang="en-US"/>
              <a:t>，记做</a:t>
            </a:r>
            <a:endParaRPr lang="zh-CN" altLang="en-US"/>
          </a:p>
          <a:p>
            <a:r>
              <a:rPr lang="zh-CN" altLang="en-US"/>
              <a:t>数学期望反应的是离散型随机变量取值的平均水平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上例中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2908" y="1843405"/>
          <a:ext cx="37465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177165" imgH="165100" progId="Equation.KSEE3">
                  <p:embed/>
                </p:oleObj>
              </mc:Choice>
              <mc:Fallback>
                <p:oleObj name="" r:id="rId3" imgW="177165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42908" y="1843405"/>
                        <a:ext cx="374650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280160" y="2328545"/>
          <a:ext cx="904113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590"/>
                <a:gridCol w="1291590"/>
                <a:gridCol w="1291590"/>
                <a:gridCol w="1291590"/>
                <a:gridCol w="1291590"/>
                <a:gridCol w="1291590"/>
                <a:gridCol w="12915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5935" y="276447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54000" imgH="177165" progId="Equation.KSEE3">
                  <p:embed/>
                </p:oleObj>
              </mc:Choice>
              <mc:Fallback>
                <p:oleObj name="" r:id="rId5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935" y="276447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0065" y="276193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254000" imgH="177165" progId="Equation.KSEE3">
                  <p:embed/>
                </p:oleObj>
              </mc:Choice>
              <mc:Fallback>
                <p:oleObj name="" r:id="rId7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0065" y="276193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4035" y="276447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254000" imgH="177165" progId="Equation.KSEE3">
                  <p:embed/>
                </p:oleObj>
              </mc:Choice>
              <mc:Fallback>
                <p:oleObj name="" r:id="rId8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4035" y="276447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2450" y="276193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54000" imgH="177165" progId="Equation.KSEE3">
                  <p:embed/>
                </p:oleObj>
              </mc:Choice>
              <mc:Fallback>
                <p:oleObj name="" r:id="rId9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2450" y="276193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1500" y="276447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254000" imgH="177165" progId="Equation.KSEE3">
                  <p:embed/>
                </p:oleObj>
              </mc:Choice>
              <mc:Fallback>
                <p:oleObj name="" r:id="rId10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1500" y="276447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85630" y="2761933"/>
          <a:ext cx="380365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254000" imgH="177165" progId="Equation.KSEE3">
                  <p:embed/>
                </p:oleObj>
              </mc:Choice>
              <mc:Fallback>
                <p:oleObj name="" r:id="rId11" imgW="2540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5630" y="2761933"/>
                        <a:ext cx="380365" cy="26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6623" y="3662680"/>
          <a:ext cx="8331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393700" imgH="203200" progId="Equation.KSEE3">
                  <p:embed/>
                </p:oleObj>
              </mc:Choice>
              <mc:Fallback>
                <p:oleObj name="" r:id="rId12" imgW="393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536623" y="3662680"/>
                        <a:ext cx="8331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9461" y="4804728"/>
          <a:ext cx="6934835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4" imgW="3276600" imgH="393700" progId="Equation.KSEE3">
                  <p:embed/>
                </p:oleObj>
              </mc:Choice>
              <mc:Fallback>
                <p:oleObj name="" r:id="rId14" imgW="32766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29461" y="4804728"/>
                        <a:ext cx="6934835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数学期望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线性性质：无论何时，期望总是线性可加的</a:t>
            </a:r>
            <a:endParaRPr lang="zh-CN" altLang="en-US"/>
          </a:p>
          <a:p>
            <a:r>
              <a:rPr lang="zh-CN" altLang="en-US"/>
              <a:t>有限个随机变量之和的数学期望等于每个随机变量的数学期望之和</a:t>
            </a:r>
            <a:endParaRPr lang="zh-CN" altLang="en-US"/>
          </a:p>
          <a:p>
            <a:r>
              <a:rPr lang="zh-CN" altLang="en-US"/>
              <a:t>有了这个性质，我们可以大大简化计算 </a:t>
            </a:r>
            <a:endParaRPr lang="zh-CN" altLang="en-US"/>
          </a:p>
          <a:p>
            <a:r>
              <a:rPr lang="zh-CN" altLang="en-US"/>
              <a:t>例子：考虑一个事件，每次尝试都有</a:t>
            </a:r>
            <a:r>
              <a:rPr lang="en-US" altLang="zh-CN"/>
              <a:t>P</a:t>
            </a:r>
            <a:r>
              <a:rPr lang="zh-CN" altLang="en-US"/>
              <a:t>的概率做成，问期望尝试多少次，可以把事情做成</a:t>
            </a:r>
            <a:endParaRPr lang="zh-CN" altLang="en-US"/>
          </a:p>
          <a:p>
            <a:r>
              <a:rPr lang="zh-CN" altLang="en-US"/>
              <a:t>我们定义“完成度”：完全完成是1，完全不完成是0，那么每次尝试，完成度的期望都是</a:t>
            </a:r>
            <a:r>
              <a:rPr lang="en-US" altLang="zh-CN"/>
              <a:t>P</a:t>
            </a:r>
            <a:r>
              <a:rPr lang="zh-CN" altLang="en-US"/>
              <a:t>，假设期望尝试c次，则根据期望的线性性质有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我们好像发现了世界的奥秘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正如拉普拉斯所说：</a:t>
            </a:r>
            <a:r>
              <a:rPr lang="zh-CN" altLang="en-US">
                <a:solidFill>
                  <a:srgbClr val="FFC000"/>
                </a:solidFill>
              </a:rPr>
              <a:t>概率论只不过是把常识用数学公式表达了出来</a:t>
            </a:r>
            <a:endParaRPr lang="zh-CN" altLang="en-US">
              <a:solidFill>
                <a:srgbClr val="FFC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0860" y="4079240"/>
          <a:ext cx="2253615" cy="86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28700" imgH="393700" progId="Equation.KSEE3">
                  <p:embed/>
                </p:oleObj>
              </mc:Choice>
              <mc:Fallback>
                <p:oleObj name="" r:id="rId1" imgW="10287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420860" y="4079240"/>
                        <a:ext cx="2253615" cy="86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期望的线性证明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要证明期望是线性的，即证明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1910" y="1797050"/>
          <a:ext cx="363664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562100" imgH="203200" progId="Equation.KSEE3">
                  <p:embed/>
                </p:oleObj>
              </mc:Choice>
              <mc:Fallback>
                <p:oleObj name="" r:id="rId1" imgW="1562100" imgH="2032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21910" y="1797050"/>
                        <a:ext cx="363664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895" y="2359025"/>
          <a:ext cx="7585075" cy="292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3429000" imgH="1320165" progId="Equation.KSEE3">
                  <p:embed/>
                </p:oleObj>
              </mc:Choice>
              <mc:Fallback>
                <p:oleObj name="" r:id="rId3" imgW="3429000" imgH="1320165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64895" y="2359025"/>
                        <a:ext cx="7585075" cy="292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全期望公式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类似于全概率公式，把所有情况划分成若干类，分别计算期望，然后按照每类情况的概率加权即可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0615" y="2487295"/>
          <a:ext cx="4615815" cy="90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197100" imgH="431800" progId="Equation.KSEE3">
                  <p:embed/>
                </p:oleObj>
              </mc:Choice>
              <mc:Fallback>
                <p:oleObj name="" r:id="rId1" imgW="21971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0615" y="2487295"/>
                        <a:ext cx="4615815" cy="90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离散型概率</a:t>
            </a:r>
            <a:endParaRPr lang="zh-CN" altLang="en-US"/>
          </a:p>
          <a:p>
            <a:r>
              <a:rPr lang="zh-CN" altLang="en-US"/>
              <a:t>数学期望</a:t>
            </a:r>
            <a:endParaRPr lang="zh-CN" altLang="en-US"/>
          </a:p>
          <a:p>
            <a:r>
              <a:rPr lang="zh-CN" altLang="en-US"/>
              <a:t>连续型概率</a:t>
            </a:r>
            <a:endParaRPr lang="zh-CN" altLang="en-US"/>
          </a:p>
          <a:p>
            <a:r>
              <a:rPr lang="zh-CN" altLang="en-US"/>
              <a:t>数值积分方法</a:t>
            </a:r>
            <a:endParaRPr lang="zh-CN" altLang="en-US"/>
          </a:p>
          <a:p>
            <a:r>
              <a:rPr lang="zh-CN" altLang="en-US"/>
              <a:t>贝叶斯后验概率</a:t>
            </a:r>
            <a:endParaRPr lang="zh-CN" altLang="en-US"/>
          </a:p>
          <a:p>
            <a:r>
              <a:rPr lang="zh-CN" altLang="en-US"/>
              <a:t>练习题目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 </a:t>
            </a:r>
            <a:r>
              <a:rPr lang="en-US" altLang="zh-CN"/>
              <a:t>HZK</a:t>
            </a:r>
            <a:r>
              <a:rPr lang="zh-CN" altLang="en-US"/>
              <a:t>的线段树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HZK</a:t>
            </a:r>
            <a:r>
              <a:rPr lang="zh-CN" altLang="en-US"/>
              <a:t>最近迷上了线段树，但他写线段树的成功率只有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为了提高成功率，</a:t>
            </a:r>
            <a:r>
              <a:rPr lang="en-US" altLang="zh-CN"/>
              <a:t>HZK</a:t>
            </a:r>
            <a:r>
              <a:rPr lang="zh-CN" altLang="en-US"/>
              <a:t>要不停地写线段树直到连续成功 </a:t>
            </a:r>
            <a:r>
              <a:rPr lang="en-US" altLang="zh-CN"/>
              <a:t>n </a:t>
            </a:r>
            <a:r>
              <a:rPr lang="zh-CN" altLang="en-US"/>
              <a:t>次才能停下</a:t>
            </a:r>
            <a:endParaRPr lang="zh-CN" altLang="en-US"/>
          </a:p>
          <a:p>
            <a:r>
              <a:rPr lang="zh-CN" altLang="en-US"/>
              <a:t>求当</a:t>
            </a:r>
            <a:r>
              <a:rPr lang="en-US" altLang="zh-CN"/>
              <a:t>HZK</a:t>
            </a:r>
            <a:r>
              <a:rPr lang="zh-CN" altLang="en-US"/>
              <a:t>停下时写过的线段树个数的数学期望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0860" y="1626235"/>
          <a:ext cx="392430" cy="76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3" imgW="203200" imgH="393700" progId="Equation.KSEE3">
                  <p:embed/>
                </p:oleObj>
              </mc:Choice>
              <mc:Fallback>
                <p:oleObj name="" r:id="rId3" imgW="203200" imgH="3937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50860" y="1626235"/>
                        <a:ext cx="392430" cy="760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  </a:t>
            </a:r>
            <a:r>
              <a:rPr lang="en-US" altLang="zh-CN">
                <a:sym typeface="+mn-ea"/>
              </a:rPr>
              <a:t>HZK</a:t>
            </a:r>
            <a:r>
              <a:rPr lang="zh-CN" altLang="en-US">
                <a:sym typeface="+mn-ea"/>
              </a:rPr>
              <a:t>的线段树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 表示连续成功   次所需的期望次数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根据全期望公式有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得到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递推计算即可，当然通项也是可以求的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7480" y="1801495"/>
          <a:ext cx="44704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15900" imgH="228600" progId="Equation.KSEE3">
                  <p:embed/>
                </p:oleObj>
              </mc:Choice>
              <mc:Fallback>
                <p:oleObj name="" r:id="rId1" imgW="2159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27480" y="1801495"/>
                        <a:ext cx="44704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2530" y="1898333"/>
          <a:ext cx="264160" cy="28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732530" y="1898333"/>
                        <a:ext cx="264160" cy="28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0" y="2521585"/>
          <a:ext cx="590042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5" imgW="2691765" imgH="393700" progId="Equation.KSEE3">
                  <p:embed/>
                </p:oleObj>
              </mc:Choice>
              <mc:Fallback>
                <p:oleObj name="" r:id="rId5" imgW="2691765" imgH="393700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600450" y="2521585"/>
                        <a:ext cx="5900420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7205" y="3615055"/>
          <a:ext cx="390588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7" imgW="1739900" imgH="228600" progId="Equation.KSEE3">
                  <p:embed/>
                </p:oleObj>
              </mc:Choice>
              <mc:Fallback>
                <p:oleObj name="" r:id="rId7" imgW="1739900" imgH="2286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67205" y="3615055"/>
                        <a:ext cx="3905885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SHOI2002  百事世界杯之旅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在2002年6月之前购买的百事任何饮料的瓶盖上都会有一个</a:t>
            </a:r>
            <a:r>
              <a:rPr lang="en-US" altLang="zh-CN"/>
              <a:t>ZXY</a:t>
            </a:r>
            <a:r>
              <a:rPr lang="zh-CN" altLang="en-US"/>
              <a:t>大佬的头像</a:t>
            </a:r>
            <a:endParaRPr lang="zh-CN" altLang="en-US"/>
          </a:p>
          <a:p>
            <a:r>
              <a:rPr lang="zh-CN" altLang="en-US"/>
              <a:t>只要凑齐所有头像，就能看到</a:t>
            </a:r>
            <a:r>
              <a:rPr lang="en-US" altLang="zh-CN"/>
              <a:t>ZXY</a:t>
            </a:r>
            <a:r>
              <a:rPr lang="zh-CN" altLang="en-US"/>
              <a:t>大佬的女装照</a:t>
            </a:r>
            <a:endParaRPr lang="zh-CN" altLang="en-US"/>
          </a:p>
          <a:p>
            <a:r>
              <a:rPr lang="zh-CN" altLang="en-US"/>
              <a:t>假设有n个不同的头像，每个头像出现的概率相同</a:t>
            </a:r>
            <a:endParaRPr lang="zh-CN" altLang="en-US"/>
          </a:p>
          <a:p>
            <a:r>
              <a:rPr lang="zh-CN" altLang="en-US"/>
              <a:t>平均需要买几瓶饮料才能凑齐所有的头像呢？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7948" y="4067175"/>
          <a:ext cx="100711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469900" imgH="203200" progId="Equation.KSEE3">
                  <p:embed/>
                </p:oleObj>
              </mc:Choice>
              <mc:Fallback>
                <p:oleObj name="" r:id="rId1" imgW="469900" imgH="2032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7948" y="4067175"/>
                        <a:ext cx="100711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SHOI2002  百事世界杯之旅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  表示收集第 </a:t>
            </a:r>
            <a:r>
              <a:rPr lang="en-US" altLang="zh-CN"/>
              <a:t>i </a:t>
            </a:r>
            <a:r>
              <a:rPr lang="zh-CN" altLang="en-US"/>
              <a:t>种新头像所需的期望步数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6205" y="1817688"/>
          <a:ext cx="60579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386205" y="1817688"/>
                        <a:ext cx="60579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3510" y="2470150"/>
          <a:ext cx="73736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3" imgW="3175000" imgH="393700" progId="Equation.KSEE3">
                  <p:embed/>
                </p:oleObj>
              </mc:Choice>
              <mc:Fallback>
                <p:oleObj name="" r:id="rId3" imgW="3175000" imgH="3937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13510" y="2470150"/>
                        <a:ext cx="737362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5690" y="3524885"/>
          <a:ext cx="5429250" cy="106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5" imgW="2197100" imgH="431800" progId="Equation.KSEE3">
                  <p:embed/>
                </p:oleObj>
              </mc:Choice>
              <mc:Fallback>
                <p:oleObj name="" r:id="rId5" imgW="2197100" imgH="431800" progId="Equation.KSEE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75690" y="3524885"/>
                        <a:ext cx="5429250" cy="106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BZOJ1076  奖励关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你正在玩你最喜欢的电子游戏，并且刚刚进入一个奖励关</a:t>
            </a:r>
            <a:endParaRPr lang="zh-CN" altLang="en-US"/>
          </a:p>
          <a:p>
            <a:r>
              <a:rPr lang="zh-CN" altLang="en-US"/>
              <a:t>在这个奖励关里系统将依次随机抛出k次宝物，每次你都可以选择吃或不吃</a:t>
            </a:r>
            <a:endParaRPr lang="zh-CN" altLang="en-US"/>
          </a:p>
          <a:p>
            <a:r>
              <a:rPr lang="zh-CN" altLang="en-US"/>
              <a:t>宝物一共有n种，系统每次抛出这n种宝物的概率都相同且相互独立</a:t>
            </a:r>
            <a:endParaRPr lang="zh-CN" altLang="en-US"/>
          </a:p>
          <a:p>
            <a:r>
              <a:rPr lang="zh-CN" altLang="en-US"/>
              <a:t>获取第i种宝物将得到Pi分，但并不是每种宝物都是可以随意获取的</a:t>
            </a:r>
            <a:endParaRPr lang="zh-CN" altLang="en-US"/>
          </a:p>
          <a:p>
            <a:r>
              <a:rPr lang="zh-CN" altLang="en-US"/>
              <a:t>第i种宝物有一个前提宝物集合Si，只有当Si中所有宝物都至少吃过一次，才能吃第i种宝物，注意Pi可以是负数，但如果它是很多高分宝物的前提，损失短期利益而吃掉这个负分宝物将获得更大的长期利益</a:t>
            </a:r>
            <a:endParaRPr lang="zh-CN" altLang="en-US"/>
          </a:p>
          <a:p>
            <a:r>
              <a:rPr lang="zh-CN" altLang="en-US"/>
              <a:t>假设你采取最优策略，平均情况你一共能在奖励关得到多少分值？</a:t>
            </a:r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8415" y="5231765"/>
          <a:ext cx="188277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901700" imgH="203200" progId="Equation.KSEE3">
                  <p:embed/>
                </p:oleObj>
              </mc:Choice>
              <mc:Fallback>
                <p:oleObj name="" r:id="rId1" imgW="9017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8415" y="5231765"/>
                        <a:ext cx="1882775" cy="42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BZOJ1076  奖励关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7050"/>
            <a:ext cx="10515600" cy="4351338"/>
          </a:xfrm>
        </p:spPr>
        <p:txBody>
          <a:bodyPr/>
          <a:p>
            <a:r>
              <a:rPr lang="zh-CN" altLang="en-US"/>
              <a:t>设</a:t>
            </a:r>
            <a:endParaRPr lang="zh-CN" altLang="en-US"/>
          </a:p>
          <a:p>
            <a:r>
              <a:rPr lang="zh-CN" altLang="en-US"/>
              <a:t>根据全期望公式可得状态转移方程：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          表示 </a:t>
            </a:r>
            <a:r>
              <a:rPr lang="en-US" altLang="zh-CN"/>
              <a:t>j </a:t>
            </a:r>
            <a:r>
              <a:rPr lang="zh-CN" altLang="en-US"/>
              <a:t>的前置宝物状态</a:t>
            </a:r>
            <a:endParaRPr lang="zh-CN" altLang="en-US"/>
          </a:p>
          <a:p>
            <a:r>
              <a:rPr lang="zh-CN" altLang="en-US"/>
              <a:t>这样倒着推就行了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165" y="1797050"/>
          <a:ext cx="951738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99000" imgH="215900" progId="Equation.KSEE3">
                  <p:embed/>
                </p:oleObj>
              </mc:Choice>
              <mc:Fallback>
                <p:oleObj name="" r:id="rId1" imgW="46990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47165" y="1797050"/>
                        <a:ext cx="9517380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2200" y="2703195"/>
          <a:ext cx="9816465" cy="88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4953000" imgH="444500" progId="Equation.KSEE3">
                  <p:embed/>
                </p:oleObj>
              </mc:Choice>
              <mc:Fallback>
                <p:oleObj name="" r:id="rId3" imgW="49530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2703195"/>
                        <a:ext cx="9816465" cy="880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9430" y="3665855"/>
          <a:ext cx="804545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19100" imgH="203200" progId="Equation.KSEE3">
                  <p:embed/>
                </p:oleObj>
              </mc:Choice>
              <mc:Fallback>
                <p:oleObj name="" r:id="rId5" imgW="419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89430" y="3665855"/>
                        <a:ext cx="804545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BZOJ4872  分手是祝愿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000"/>
              <a:t>B君在玩一个游戏，这个游戏由</a:t>
            </a:r>
            <a:r>
              <a:rPr lang="en-US" altLang="zh-CN" sz="2000"/>
              <a:t>n</a:t>
            </a:r>
            <a:r>
              <a:rPr lang="zh-CN" altLang="en-US" sz="2000"/>
              <a:t>个灯和n个开关组成</a:t>
            </a:r>
            <a:endParaRPr lang="zh-CN" altLang="en-US" sz="2000"/>
          </a:p>
          <a:p>
            <a:r>
              <a:rPr lang="zh-CN" altLang="en-US" sz="2000"/>
              <a:t>给定这n个灯的初始状态，下标为从1到n的正整数</a:t>
            </a:r>
            <a:endParaRPr lang="zh-CN" altLang="en-US" sz="2000"/>
          </a:p>
          <a:p>
            <a:r>
              <a:rPr lang="zh-CN" altLang="en-US" sz="2000"/>
              <a:t>每个灯有两个状态亮和灭，我们用1来表示这个灯是亮的，用0表示这个灯是灭的，游戏的目标是使所有灯都灭掉，但是当操作第 </a:t>
            </a:r>
            <a:r>
              <a:rPr lang="en-US" altLang="zh-CN" sz="2000"/>
              <a:t>i </a:t>
            </a:r>
            <a:r>
              <a:rPr lang="zh-CN" altLang="en-US" sz="2000"/>
              <a:t>个开关时，所有编号为 i 的约数的灯的状态都会被改变，即从亮变成灭，或者是从灭变成亮</a:t>
            </a:r>
            <a:endParaRPr lang="zh-CN" altLang="en-US" sz="2000"/>
          </a:p>
          <a:p>
            <a:r>
              <a:rPr lang="zh-CN" altLang="en-US" sz="2000"/>
              <a:t>B 君发现这个游戏很难，于是想到了这样的一个策略，每次等概率随机操作一个开关，直到所有灯都灭掉</a:t>
            </a:r>
            <a:endParaRPr lang="zh-CN" altLang="en-US" sz="2000"/>
          </a:p>
          <a:p>
            <a:r>
              <a:rPr lang="zh-CN" altLang="en-US" sz="2000"/>
              <a:t>这个策略需要的操作次数很多， B 君想到这样的一个优化，如果当前局面，可以通过操作小于等于 k 个开关使所有灯都灭掉，那么他将不再随机，直接选择操作次数最小的操作方法操作这些开关</a:t>
            </a:r>
            <a:endParaRPr lang="zh-CN" altLang="en-US" sz="2000"/>
          </a:p>
          <a:p>
            <a:r>
              <a:rPr lang="zh-CN" altLang="en-US" sz="2000"/>
              <a:t>B 君想知道按照这个策略的操作次数的期望</a:t>
            </a:r>
            <a:endParaRPr lang="zh-CN" altLang="en-US" sz="2000"/>
          </a:p>
          <a:p>
            <a:r>
              <a:rPr lang="zh-CN" altLang="en-US" sz="2000"/>
              <a:t>数据范围：</a:t>
            </a:r>
            <a:endParaRPr lang="zh-CN" altLang="en-US" sz="2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3625" y="5490210"/>
          <a:ext cx="1274445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96900" imgH="228600" progId="Equation.KSEE3">
                  <p:embed/>
                </p:oleObj>
              </mc:Choice>
              <mc:Fallback>
                <p:oleObj name="" r:id="rId1" imgW="596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33625" y="5490210"/>
                        <a:ext cx="1274445" cy="48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BZOJ4872  分手是祝愿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首先有一个显然的结论：当前亮着的编号最大的灯，只能由自己熄灭</a:t>
            </a:r>
            <a:endParaRPr lang="zh-CN" altLang="en-US"/>
          </a:p>
          <a:p>
            <a:r>
              <a:rPr lang="zh-CN" altLang="en-US"/>
              <a:t>所以我们可以模拟一遍，算出当前必须摁灭的开关的数量cnt，我们称这cnt个操作是正确的</a:t>
            </a:r>
            <a:endParaRPr lang="zh-CN" altLang="en-US"/>
          </a:p>
          <a:p>
            <a:r>
              <a:rPr lang="zh-CN" altLang="en-US"/>
              <a:t>设      表示使 i 个正确操作变成 i−1 个正确操作的期望步数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得到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至于 </a:t>
            </a:r>
            <a:r>
              <a:rPr lang="en-US" altLang="zh-CN"/>
              <a:t>k </a:t>
            </a:r>
            <a:r>
              <a:rPr lang="zh-CN" altLang="en-US"/>
              <a:t>的限制，特判一下就好了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0338" y="3068955"/>
          <a:ext cx="56134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30338" y="3068955"/>
                        <a:ext cx="56134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3155" y="3430270"/>
          <a:ext cx="4606290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2159000" imgH="393700" progId="Equation.KSEE3">
                  <p:embed/>
                </p:oleObj>
              </mc:Choice>
              <mc:Fallback>
                <p:oleObj name="" r:id="rId3" imgW="2159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3155" y="3430270"/>
                        <a:ext cx="4606290" cy="84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1495" y="4215130"/>
          <a:ext cx="309499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1459865" imgH="393700" progId="Equation.KSEE3">
                  <p:embed/>
                </p:oleObj>
              </mc:Choice>
              <mc:Fallback>
                <p:oleObj name="" r:id="rId5" imgW="1459865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01495" y="4215130"/>
                        <a:ext cx="309499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51nod1705  七星剑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身为大佬的</a:t>
            </a:r>
            <a:r>
              <a:rPr lang="en-US" altLang="zh-CN"/>
              <a:t>ZXY</a:t>
            </a:r>
            <a:r>
              <a:rPr lang="zh-CN" altLang="en-US"/>
              <a:t>经常被人膜拜，于是他决定淬炼一把七星剑去砍人</a:t>
            </a:r>
            <a:endParaRPr lang="zh-CN" altLang="en-US"/>
          </a:p>
          <a:p>
            <a:r>
              <a:rPr lang="zh-CN" altLang="en-US"/>
              <a:t>要打造一把七星剑，得在剑上镶嵌七颗膜法石，市场上一共有N种不同的膜法石，每种膜法石都是无限的，第 i 种膜法石售价为    </a:t>
            </a:r>
            <a:endParaRPr lang="zh-CN" altLang="en-US"/>
          </a:p>
          <a:p>
            <a:r>
              <a:rPr lang="zh-CN" altLang="en-US"/>
              <a:t>在镶嵌第 </a:t>
            </a:r>
            <a:r>
              <a:rPr lang="en-US" altLang="zh-CN"/>
              <a:t>k </a:t>
            </a:r>
            <a:r>
              <a:rPr lang="zh-CN" altLang="en-US"/>
              <a:t>颗膜法石时，用膜法石 i 将有          的机率成功，一旦失败反而会丢失              颗已经镶嵌好的膜法石，当然这次使用的魔法石也会被毁坏</a:t>
            </a:r>
            <a:endParaRPr lang="zh-CN" altLang="en-US"/>
          </a:p>
          <a:p>
            <a:r>
              <a:rPr lang="zh-CN" altLang="en-US"/>
              <a:t>问</a:t>
            </a:r>
            <a:r>
              <a:rPr lang="en-US" altLang="zh-CN"/>
              <a:t>ZXY</a:t>
            </a:r>
            <a:r>
              <a:rPr lang="zh-CN" altLang="en-US"/>
              <a:t>打造七星剑的最小花费的期望值</a:t>
            </a:r>
            <a:endParaRPr lang="zh-CN" altLang="en-US"/>
          </a:p>
          <a:p>
            <a:r>
              <a:rPr lang="zh-CN" altLang="en-US"/>
              <a:t>无解输出 </a:t>
            </a:r>
            <a:r>
              <a:rPr lang="en-US" altLang="zh-CN"/>
              <a:t>-1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7200" y="2639378"/>
          <a:ext cx="53530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077200" y="2639378"/>
                        <a:ext cx="53530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77648" y="3088323"/>
          <a:ext cx="86106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69900" imgH="203200" progId="Equation.KSEE3">
                  <p:embed/>
                </p:oleObj>
              </mc:Choice>
              <mc:Fallback>
                <p:oleObj name="" r:id="rId3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577648" y="3088323"/>
                        <a:ext cx="86106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60893" y="3429318"/>
          <a:ext cx="121031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660400" imgH="203200" progId="Equation.KSEE3">
                  <p:embed/>
                </p:oleObj>
              </mc:Choice>
              <mc:Fallback>
                <p:oleObj name="" r:id="rId5" imgW="66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60893" y="3429318"/>
                        <a:ext cx="121031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7785" y="5233671"/>
          <a:ext cx="884555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482600" imgH="177165" progId="Equation.KSEE3">
                  <p:embed/>
                </p:oleObj>
              </mc:Choice>
              <mc:Fallback>
                <p:oleObj name="" r:id="rId7" imgW="4826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97785" y="5233671"/>
                        <a:ext cx="884555" cy="3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51nod1705  七星剑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按照上一题的套路，设       表示镶嵌第 </a:t>
            </a:r>
            <a:r>
              <a:rPr lang="en-US" altLang="zh-CN"/>
              <a:t>i </a:t>
            </a:r>
            <a:r>
              <a:rPr lang="zh-CN" altLang="en-US"/>
              <a:t>课膜法石的最小花费的期望</a:t>
            </a:r>
            <a:endParaRPr lang="zh-CN" altLang="en-US"/>
          </a:p>
          <a:p>
            <a:r>
              <a:rPr lang="zh-CN" altLang="en-US"/>
              <a:t>那么有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化简得到：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        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4495" y="1843088"/>
          <a:ext cx="53530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14495" y="1843088"/>
                        <a:ext cx="53530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1595" y="2553970"/>
          <a:ext cx="7325995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632200" imgH="444500" progId="Equation.KSEE3">
                  <p:embed/>
                </p:oleObj>
              </mc:Choice>
              <mc:Fallback>
                <p:oleObj name="" r:id="rId3" imgW="36322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1595" y="2553970"/>
                        <a:ext cx="7325995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4213" y="3722370"/>
          <a:ext cx="540512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679700" imgH="660400" progId="Equation.KSEE3">
                  <p:embed/>
                </p:oleObj>
              </mc:Choice>
              <mc:Fallback>
                <p:oleObj name="" r:id="rId5" imgW="2679700" imgH="660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24213" y="3722370"/>
                        <a:ext cx="5405120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9430" y="5479098"/>
          <a:ext cx="1100455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89430" y="5479098"/>
                        <a:ext cx="1100455" cy="41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离散型随机变量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掷一枚骰子，出现的点数可能是</a:t>
            </a:r>
            <a:r>
              <a:rPr lang="en-US" altLang="zh-CN" dirty="0"/>
              <a:t>1,2,3,4,5,6</a:t>
            </a:r>
            <a:endParaRPr lang="en-US" altLang="zh-CN" dirty="0"/>
          </a:p>
          <a:p>
            <a:r>
              <a:rPr lang="zh-CN" altLang="en-US" dirty="0"/>
              <a:t>掷一枚硬币，可能出现正面朝上或反面朝上，我们可以用</a:t>
            </a:r>
            <a:r>
              <a:rPr lang="en-US" altLang="zh-CN" dirty="0"/>
              <a:t>0</a:t>
            </a:r>
            <a:r>
              <a:rPr lang="zh-CN" altLang="en-US" dirty="0"/>
              <a:t>代表正面朝上，</a:t>
            </a:r>
            <a:r>
              <a:rPr lang="en-US" altLang="zh-CN" dirty="0"/>
              <a:t>1</a:t>
            </a:r>
            <a:r>
              <a:rPr lang="zh-CN" altLang="en-US" dirty="0"/>
              <a:t>代表反面朝上</a:t>
            </a:r>
            <a:endParaRPr lang="zh-CN" altLang="en-US" dirty="0"/>
          </a:p>
          <a:p>
            <a:r>
              <a:rPr lang="zh-CN" altLang="en-US" dirty="0"/>
              <a:t>在掷骰子和掷硬币的随机试验中，我们确定了一个类似于函数的对应关系，使得每一个试验结果都能用数字表示，在这个对应关系下，数字随试验结果的变化而变化。像这种随着试验结果变化的量称为</a:t>
            </a:r>
            <a:r>
              <a:rPr lang="zh-CN" altLang="en-US" b="1" dirty="0">
                <a:solidFill>
                  <a:srgbClr val="FFFF00"/>
                </a:solidFill>
              </a:rPr>
              <a:t>随机变量</a:t>
            </a:r>
            <a:endParaRPr lang="zh-CN" altLang="en-US" b="1" dirty="0">
              <a:solidFill>
                <a:srgbClr val="FFFF00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随机变量常用</a:t>
            </a:r>
            <a:r>
              <a:rPr lang="zh-CN" altLang="en-US" dirty="0" smtClean="0">
                <a:solidFill>
                  <a:schemeClr val="bg1"/>
                </a:solidFill>
              </a:rPr>
              <a:t>字母               表示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2035" y="4187190"/>
          <a:ext cx="127571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09600" imgH="203200" progId="Equation.KSEE3">
                  <p:embed/>
                </p:oleObj>
              </mc:Choice>
              <mc:Fallback>
                <p:oleObj name="" r:id="rId1" imgW="609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582035" y="4187190"/>
                        <a:ext cx="127571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随机游走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给定一棵 n 个点的无根树，再给定 m 个询问</a:t>
            </a:r>
            <a:endParaRPr lang="zh-CN" altLang="en-US"/>
          </a:p>
          <a:p>
            <a:r>
              <a:rPr lang="zh-CN" altLang="en-US"/>
              <a:t>每次询问给定起点和终点，从起点开始 XJB 走到终点的期望步数是多少？</a:t>
            </a:r>
            <a:endParaRPr lang="zh-CN" altLang="en-US"/>
          </a:p>
          <a:p>
            <a:r>
              <a:rPr lang="zh-CN" altLang="en-US"/>
              <a:t>定义 XJB 走为：每次完全随机选择一条出边走出去，可以走回头路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4770" y="3591560"/>
          <a:ext cx="127508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22300" imgH="228600" progId="Equation.KSEE3">
                  <p:embed/>
                </p:oleObj>
              </mc:Choice>
              <mc:Fallback>
                <p:oleObj name="" r:id="rId1" imgW="622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4770" y="3591560"/>
                        <a:ext cx="127508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随机游走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我们设        和        分别表示 </a:t>
            </a:r>
            <a:r>
              <a:rPr lang="en-US" altLang="zh-CN"/>
              <a:t>x </a:t>
            </a:r>
            <a:r>
              <a:rPr lang="zh-CN" altLang="en-US"/>
              <a:t>走到父亲、父亲走到 </a:t>
            </a:r>
            <a:r>
              <a:rPr lang="en-US" altLang="zh-CN"/>
              <a:t>x </a:t>
            </a:r>
            <a:r>
              <a:rPr lang="zh-CN" altLang="en-US"/>
              <a:t>的期望步数</a:t>
            </a:r>
            <a:endParaRPr lang="zh-CN" altLang="en-US"/>
          </a:p>
          <a:p>
            <a:r>
              <a:rPr lang="zh-CN" altLang="en-US"/>
              <a:t>根据全期望公式：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64385" y="1821815"/>
          <a:ext cx="65849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16865" imgH="203200" progId="Equation.KSEE3">
                  <p:embed/>
                </p:oleObj>
              </mc:Choice>
              <mc:Fallback>
                <p:oleObj name="" r:id="rId1" imgW="3168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64385" y="1821815"/>
                        <a:ext cx="65849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0385" y="1802130"/>
          <a:ext cx="65849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16865" imgH="203200" progId="Equation.KSEE3">
                  <p:embed/>
                </p:oleObj>
              </mc:Choice>
              <mc:Fallback>
                <p:oleObj name="" r:id="rId3" imgW="3168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080385" y="1802130"/>
                        <a:ext cx="65849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1718" y="2693988"/>
          <a:ext cx="918591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419600" imgH="1270000" progId="Equation.KSEE3">
                  <p:embed/>
                </p:oleObj>
              </mc:Choice>
              <mc:Fallback>
                <p:oleObj name="" r:id="rId5" imgW="4419600" imgH="1270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41718" y="2693988"/>
                        <a:ext cx="9185910" cy="264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随机游走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这样的话一条路径                               的答案就是</a:t>
            </a:r>
            <a:endParaRPr lang="zh-CN" altLang="en-US"/>
          </a:p>
          <a:p>
            <a:r>
              <a:rPr lang="zh-CN" altLang="en-US"/>
              <a:t>                       这条链上的        之和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   这条链上的        之和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我们用前缀和维护一下就可以             回答询问了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9025" y="1822450"/>
          <a:ext cx="2576830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57300" imgH="203200" progId="Equation.KSEE3">
                  <p:embed/>
                </p:oleObj>
              </mc:Choice>
              <mc:Fallback>
                <p:oleObj name="" r:id="rId1" imgW="1257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629025" y="1822450"/>
                        <a:ext cx="2576830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52843" y="2282825"/>
          <a:ext cx="195262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952500" imgH="203200" progId="Equation.KSEE3">
                  <p:embed/>
                </p:oleObj>
              </mc:Choice>
              <mc:Fallback>
                <p:oleObj name="" r:id="rId3" imgW="9525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52843" y="2282825"/>
                        <a:ext cx="1952625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8830" y="2263775"/>
          <a:ext cx="65849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316865" imgH="203200" progId="Equation.KSEE3">
                  <p:embed/>
                </p:oleObj>
              </mc:Choice>
              <mc:Fallback>
                <p:oleObj name="" r:id="rId5" imgW="3168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08830" y="2263775"/>
                        <a:ext cx="65849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8075" y="2714625"/>
          <a:ext cx="1978660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965200" imgH="203200" progId="Equation.KSEE3">
                  <p:embed/>
                </p:oleObj>
              </mc:Choice>
              <mc:Fallback>
                <p:oleObj name="" r:id="rId7" imgW="965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8075" y="2714625"/>
                        <a:ext cx="1978660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6770" y="2724150"/>
          <a:ext cx="65849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316865" imgH="203200" progId="Equation.KSEE3">
                  <p:embed/>
                </p:oleObj>
              </mc:Choice>
              <mc:Fallback>
                <p:oleObj name="" r:id="rId9" imgW="3168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36770" y="2724150"/>
                        <a:ext cx="65849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5398" y="3179445"/>
          <a:ext cx="1162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558800" imgH="203200" progId="Equation.KSEE3">
                  <p:embed/>
                </p:oleObj>
              </mc:Choice>
              <mc:Fallback>
                <p:oleObj name="" r:id="rId11" imgW="558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85398" y="3179445"/>
                        <a:ext cx="11620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BZOJ3143  </a:t>
            </a:r>
            <a:r>
              <a:rPr lang="zh-CN" altLang="en-US"/>
              <a:t>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一个无向连通图，顶点从1编号到N，边从1编号到M</a:t>
            </a:r>
            <a:endParaRPr lang="zh-CN" altLang="en-US"/>
          </a:p>
          <a:p>
            <a:r>
              <a:rPr lang="zh-CN" altLang="en-US"/>
              <a:t>初始时小Z在1号顶点，每一步小Z以相等的概率随机选 择当前顶点的某条边，沿着这条边走到下一个顶点，获得等于这条边的编号的分数</a:t>
            </a:r>
            <a:endParaRPr lang="zh-CN" altLang="en-US"/>
          </a:p>
          <a:p>
            <a:r>
              <a:rPr lang="zh-CN" altLang="en-US"/>
              <a:t>当小Z 到达N号顶点时游走结束，总分为所有获得的分数之和 </a:t>
            </a:r>
            <a:endParaRPr lang="zh-CN" altLang="en-US"/>
          </a:p>
          <a:p>
            <a:r>
              <a:rPr lang="zh-CN" altLang="en-US"/>
              <a:t>现在，请你对这M条边进行编号，使得小Z获得的总分的期望值最小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4455" y="4434840"/>
          <a:ext cx="104013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95300" imgH="177165" progId="Equation.KSEE3">
                  <p:embed/>
                </p:oleObj>
              </mc:Choice>
              <mc:Fallback>
                <p:oleObj name="" r:id="rId1" imgW="4953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4455" y="4434840"/>
                        <a:ext cx="1040130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BZOJ3143  </a:t>
            </a:r>
            <a:r>
              <a:rPr lang="zh-CN" altLang="en-US">
                <a:sym typeface="+mn-ea"/>
              </a:rPr>
              <a:t>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如果我们能计算出经过每条边的期望次数，那么贪心编号即可</a:t>
            </a:r>
            <a:endParaRPr lang="zh-CN" altLang="en-US"/>
          </a:p>
          <a:p>
            <a:r>
              <a:rPr lang="zh-CN" altLang="en-US"/>
              <a:t>如果我们能计算出每个点的期望经过次数，那么就可以计算出每条边经过的期望次数</a:t>
            </a:r>
            <a:endParaRPr lang="zh-CN" altLang="en-US"/>
          </a:p>
          <a:p>
            <a:r>
              <a:rPr lang="zh-CN" altLang="en-US"/>
              <a:t>设    为第 i 个点的经过次数的期望值，则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0188" y="3050858"/>
          <a:ext cx="29337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52400" imgH="228600" progId="Equation.KSEE3">
                  <p:embed/>
                </p:oleObj>
              </mc:Choice>
              <mc:Fallback>
                <p:oleObj name="" r:id="rId1" imgW="1524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00188" y="3050858"/>
                        <a:ext cx="29337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2200" y="3538855"/>
          <a:ext cx="5090160" cy="290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2400300" imgH="1371600" progId="Equation.KSEE3">
                  <p:embed/>
                </p:oleObj>
              </mc:Choice>
              <mc:Fallback>
                <p:oleObj name="" r:id="rId3" imgW="2400300" imgH="1371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92200" y="3538855"/>
                        <a:ext cx="5090160" cy="290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BZOJ3143  </a:t>
            </a:r>
            <a:r>
              <a:rPr lang="zh-CN" altLang="en-US">
                <a:sym typeface="+mn-ea"/>
              </a:rPr>
              <a:t>游走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高斯消元求出所有的 x 之后，设每条边的经过次数的期望值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问题就解决了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5423" y="1796733"/>
          <a:ext cx="31750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095423" y="1796733"/>
                        <a:ext cx="317500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7170" y="2486660"/>
          <a:ext cx="5437505" cy="95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2540000" imgH="444500" progId="Equation.KSEE3">
                  <p:embed/>
                </p:oleObj>
              </mc:Choice>
              <mc:Fallback>
                <p:oleObj name="" r:id="rId3" imgW="2540000" imgH="4445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7170" y="2486660"/>
                        <a:ext cx="5437505" cy="95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51nod1144  </a:t>
            </a:r>
            <a:r>
              <a:rPr lang="zh-CN" altLang="en-US"/>
              <a:t>打字的猴子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有一个特殊的键盘，上面有 n 个按键</a:t>
            </a:r>
            <a:endParaRPr lang="zh-CN" altLang="en-US"/>
          </a:p>
          <a:p>
            <a:r>
              <a:rPr lang="zh-CN" altLang="en-US"/>
              <a:t>一个猴子用这个键盘打字，每一秒钟打出其中任何 1 个字母的概率是</a:t>
            </a:r>
            <a:endParaRPr lang="zh-CN" altLang="en-US"/>
          </a:p>
          <a:p>
            <a:r>
              <a:rPr lang="zh-CN" altLang="en-US"/>
              <a:t>让他无限打下去，可以打出任何文学作品</a:t>
            </a:r>
            <a:endParaRPr lang="zh-CN" altLang="en-US"/>
          </a:p>
          <a:p>
            <a:r>
              <a:rPr lang="zh-CN" altLang="en-US"/>
              <a:t>给出按键的数量 </a:t>
            </a:r>
            <a:r>
              <a:rPr lang="en-US" altLang="zh-CN"/>
              <a:t>C</a:t>
            </a:r>
            <a:r>
              <a:rPr lang="zh-CN" altLang="en-US"/>
              <a:t> 和一个长度为 </a:t>
            </a:r>
            <a:r>
              <a:rPr lang="en-US" altLang="zh-CN"/>
              <a:t>n </a:t>
            </a:r>
            <a:r>
              <a:rPr lang="zh-CN" altLang="en-US"/>
              <a:t>的字符串</a:t>
            </a:r>
            <a:endParaRPr lang="zh-CN" altLang="en-US"/>
          </a:p>
          <a:p>
            <a:r>
              <a:rPr lang="zh-CN" altLang="en-US"/>
              <a:t>求猴子打出这个串所需时间的期望值</a:t>
            </a:r>
            <a:endParaRPr lang="zh-CN" altLang="en-US"/>
          </a:p>
          <a:p>
            <a:r>
              <a:rPr lang="zh-CN" altLang="en-US"/>
              <a:t>例如：2个按键的键盘，打出 aa 的期望是 6 秒，而打出 ab 的期望是 4 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33355" y="2049780"/>
          <a:ext cx="352425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165" imgH="393700" progId="Equation.KSEE3">
                  <p:embed/>
                </p:oleObj>
              </mc:Choice>
              <mc:Fallback>
                <p:oleObj name="" r:id="rId1" imgW="1771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333355" y="2049780"/>
                        <a:ext cx="352425" cy="78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8898" y="5052695"/>
          <a:ext cx="282956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422400" imgH="177165" progId="Equation.KSEE3">
                  <p:embed/>
                </p:oleObj>
              </mc:Choice>
              <mc:Fallback>
                <p:oleObj name="" r:id="rId3" imgW="1422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08898" y="5052695"/>
                        <a:ext cx="282956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51nod1144  </a:t>
            </a:r>
            <a:r>
              <a:rPr lang="zh-CN" altLang="en-US">
                <a:sym typeface="+mn-ea"/>
              </a:rPr>
              <a:t>打字的猴子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我们考虑字符匹配的过程</a:t>
            </a:r>
            <a:endParaRPr lang="zh-CN" altLang="en-US"/>
          </a:p>
          <a:p>
            <a:r>
              <a:rPr lang="zh-CN" altLang="en-US"/>
              <a:t>如果匹配上了就往前挪一位，否则返回 </a:t>
            </a:r>
            <a:r>
              <a:rPr lang="en-US" altLang="zh-CN"/>
              <a:t>next </a:t>
            </a:r>
            <a:r>
              <a:rPr lang="zh-CN" altLang="en-US"/>
              <a:t>继续匹配</a:t>
            </a:r>
            <a:endParaRPr lang="zh-CN" altLang="en-US"/>
          </a:p>
          <a:p>
            <a:r>
              <a:rPr lang="zh-CN" altLang="en-US"/>
              <a:t>所以我们先 </a:t>
            </a:r>
            <a:r>
              <a:rPr lang="en-US" altLang="zh-CN"/>
              <a:t>kmp </a:t>
            </a:r>
            <a:r>
              <a:rPr lang="zh-CN" altLang="en-US"/>
              <a:t>求出 </a:t>
            </a:r>
            <a:r>
              <a:rPr lang="en-US" altLang="zh-CN"/>
              <a:t>next </a:t>
            </a:r>
            <a:r>
              <a:rPr lang="zh-CN" altLang="en-US"/>
              <a:t>数组</a:t>
            </a:r>
            <a:endParaRPr lang="zh-CN" altLang="en-US"/>
          </a:p>
          <a:p>
            <a:r>
              <a:rPr lang="zh-CN" altLang="en-US"/>
              <a:t>然后预处理出对于当前随机到的字符匹配到的位置</a:t>
            </a:r>
            <a:endParaRPr lang="zh-CN" altLang="en-US"/>
          </a:p>
          <a:p>
            <a:r>
              <a:rPr lang="zh-CN" altLang="en-US"/>
              <a:t>那么问题就转化成了七星剑那道题</a:t>
            </a:r>
            <a:endParaRPr lang="zh-CN" altLang="en-US"/>
          </a:p>
          <a:p>
            <a:r>
              <a:rPr lang="zh-CN" altLang="en-US"/>
              <a:t>匹配成功相当于加一颗星，失败相当于掉到了              颗星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7650" y="3178810"/>
          <a:ext cx="113728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71500" imgH="203200" progId="Equation.KSEE3">
                  <p:embed/>
                </p:oleObj>
              </mc:Choice>
              <mc:Fallback>
                <p:oleObj name="" r:id="rId1" imgW="571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867650" y="3178810"/>
                        <a:ext cx="1137285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1540" y="4098925"/>
          <a:ext cx="113728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71500" imgH="203200" progId="Equation.KSEE3">
                  <p:embed/>
                </p:oleObj>
              </mc:Choice>
              <mc:Fallback>
                <p:oleObj name="" r:id="rId3" imgW="5715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241540" y="4098925"/>
                        <a:ext cx="1137285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51nod1144  </a:t>
            </a:r>
            <a:r>
              <a:rPr lang="zh-CN" altLang="en-US">
                <a:sym typeface="+mn-ea"/>
              </a:rPr>
              <a:t>打字的猴子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   表示在已经匹配前       个字符的情况下匹配第 </a:t>
            </a:r>
            <a:r>
              <a:rPr lang="en-US" altLang="zh-CN"/>
              <a:t>i </a:t>
            </a:r>
            <a:r>
              <a:rPr lang="zh-CN" altLang="en-US"/>
              <a:t>个字符的期望时间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我们用       维护前缀和，把       提出来化简得到：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配合高精度递推即可</a:t>
            </a:r>
            <a:endParaRPr lang="zh-CN" altLang="en-US"/>
          </a:p>
          <a:p>
            <a:r>
              <a:rPr lang="zh-CN" altLang="en-US"/>
              <a:t>采用      进制复杂度就是：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3993" y="1835150"/>
          <a:ext cx="58166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63993" y="1835150"/>
                        <a:ext cx="581660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2156" y="1848168"/>
          <a:ext cx="53149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66700" imgH="177165" progId="Equation.KSEE3">
                  <p:embed/>
                </p:oleObj>
              </mc:Choice>
              <mc:Fallback>
                <p:oleObj name="" r:id="rId3" imgW="266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542156" y="1848168"/>
                        <a:ext cx="53149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9848" y="2257108"/>
          <a:ext cx="6196330" cy="85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3111500" imgH="431800" progId="Equation.KSEE3">
                  <p:embed/>
                </p:oleObj>
              </mc:Choice>
              <mc:Fallback>
                <p:oleObj name="" r:id="rId5" imgW="3111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89848" y="2257108"/>
                        <a:ext cx="6196330" cy="85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9145" y="3235960"/>
          <a:ext cx="556895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279400" imgH="203200" progId="Equation.KSEE3">
                  <p:embed/>
                </p:oleObj>
              </mc:Choice>
              <mc:Fallback>
                <p:oleObj name="" r:id="rId7" imgW="279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9145" y="3235960"/>
                        <a:ext cx="556895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3613" y="3221990"/>
          <a:ext cx="58166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92100" imgH="203200" progId="Equation.KSEE3">
                  <p:embed/>
                </p:oleObj>
              </mc:Choice>
              <mc:Fallback>
                <p:oleObj name="" r:id="rId9" imgW="29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73613" y="3221990"/>
                        <a:ext cx="581660" cy="40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1206" y="3716973"/>
          <a:ext cx="4350385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2184400" imgH="355600" progId="Equation.KSEE3">
                  <p:embed/>
                </p:oleObj>
              </mc:Choice>
              <mc:Fallback>
                <p:oleObj name="" r:id="rId10" imgW="21844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91206" y="3716973"/>
                        <a:ext cx="4350385" cy="70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1016" y="5011103"/>
          <a:ext cx="531495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266700" imgH="203200" progId="Equation.KSEE3">
                  <p:embed/>
                </p:oleObj>
              </mc:Choice>
              <mc:Fallback>
                <p:oleObj name="" r:id="rId12" imgW="266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71016" y="5011103"/>
                        <a:ext cx="531495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1214" y="4850131"/>
          <a:ext cx="156972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4" imgW="787400" imgH="393700" progId="Equation.KSEE3">
                  <p:embed/>
                </p:oleObj>
              </mc:Choice>
              <mc:Fallback>
                <p:oleObj name="" r:id="rId14" imgW="787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21214" y="4850131"/>
                        <a:ext cx="1569720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BZOJ4001  </a:t>
            </a:r>
            <a:r>
              <a:rPr lang="zh-CN" altLang="en-US"/>
              <a:t>概率论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求出一个含有 n 个节点的有序二叉树的叶子节点的期望个数</a:t>
            </a:r>
            <a:endParaRPr lang="zh-CN" altLang="en-US"/>
          </a:p>
          <a:p>
            <a:r>
              <a:rPr lang="zh-CN" altLang="en-US"/>
              <a:t>例如一个含有 3 个节点的二叉树，一共有 5 种情况，答案是</a:t>
            </a:r>
            <a:r>
              <a:rPr lang="en-US" altLang="zh-CN"/>
              <a:t>1.2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215" y="2998470"/>
            <a:ext cx="7438390" cy="153987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8415" y="4969510"/>
          <a:ext cx="9594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57200" imgH="203200" progId="Equation.KSEE3">
                  <p:embed/>
                </p:oleObj>
              </mc:Choice>
              <mc:Fallback>
                <p:oleObj name="" r:id="rId2" imgW="457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58415" y="4969510"/>
                        <a:ext cx="9594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离散型随机变量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利用随机变量可以表示一些事件</a:t>
            </a:r>
            <a:endParaRPr lang="zh-CN" altLang="en-US"/>
          </a:p>
          <a:p>
            <a:r>
              <a:rPr lang="zh-CN" altLang="en-US"/>
              <a:t>例如掷骰子试验中，掷出的点数    是一个随机变量，取值范围是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       表示掷出的点数是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，           表示掷出的点数小于</a:t>
            </a:r>
            <a:r>
              <a:rPr lang="en-US" altLang="zh-CN">
                <a:sym typeface="+mn-ea"/>
              </a:rPr>
              <a:t>3</a:t>
            </a:r>
            <a:endParaRPr lang="zh-CN" altLang="en-US"/>
          </a:p>
          <a:p>
            <a:r>
              <a:rPr lang="zh-CN" altLang="en-US"/>
              <a:t>像这种所有取值可以一一列出的随机变量称为</a:t>
            </a:r>
            <a:r>
              <a:rPr lang="zh-CN" altLang="en-US" b="1">
                <a:solidFill>
                  <a:srgbClr val="FFFF00"/>
                </a:solidFill>
              </a:rPr>
              <a:t>离散型随机变量</a:t>
            </a:r>
            <a:endParaRPr lang="zh-CN" altLang="en-US" b="1">
              <a:solidFill>
                <a:srgbClr val="FFFF0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离散型随机变量取某一值的概率称为</a:t>
            </a:r>
            <a:r>
              <a:rPr lang="zh-CN" altLang="en-US" b="1">
                <a:solidFill>
                  <a:srgbClr val="FFFF00"/>
                </a:solidFill>
              </a:rPr>
              <a:t>离散型概率</a:t>
            </a:r>
            <a:endParaRPr lang="zh-CN" altLang="en-US" b="1">
              <a:solidFill>
                <a:srgbClr val="FFFF0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例如上例中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4645" y="2299653"/>
          <a:ext cx="371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77165" imgH="165100" progId="Equation.KSEE3">
                  <p:embed/>
                </p:oleObj>
              </mc:Choice>
              <mc:Fallback>
                <p:oleObj name="" r:id="rId1" imgW="1771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414645" y="2299653"/>
                        <a:ext cx="37147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6133" y="2273300"/>
          <a:ext cx="159512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762000" imgH="203200" progId="Equation.KSEE3">
                  <p:embed/>
                </p:oleObj>
              </mc:Choice>
              <mc:Fallback>
                <p:oleObj name="" r:id="rId3" imgW="762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9696133" y="2273300"/>
                        <a:ext cx="159512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8395" y="2745740"/>
          <a:ext cx="1063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08000" imgH="203200" progId="Equation.KSEE3">
                  <p:embed/>
                </p:oleObj>
              </mc:Choice>
              <mc:Fallback>
                <p:oleObj name="" r:id="rId5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128395" y="2745740"/>
                        <a:ext cx="10636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4430" y="2734310"/>
          <a:ext cx="1063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08000" imgH="203200" progId="Equation.KSEE3">
                  <p:embed/>
                </p:oleObj>
              </mc:Choice>
              <mc:Fallback>
                <p:oleObj name="" r:id="rId7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964430" y="2734310"/>
                        <a:ext cx="10636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0013" y="4338638"/>
          <a:ext cx="521208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2489200" imgH="393700" progId="Equation.KSEE3">
                  <p:embed/>
                </p:oleObj>
              </mc:Choice>
              <mc:Fallback>
                <p:oleObj name="" r:id="rId9" imgW="24892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640013" y="4338638"/>
                        <a:ext cx="521208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BZOJ4001  </a:t>
            </a:r>
            <a:r>
              <a:rPr lang="zh-CN" altLang="en-US">
                <a:sym typeface="+mn-ea"/>
              </a:rPr>
              <a:t>概率论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表示   </a:t>
            </a:r>
            <a:r>
              <a:rPr lang="en-US" altLang="zh-CN"/>
              <a:t> </a:t>
            </a:r>
            <a:r>
              <a:rPr lang="zh-CN" altLang="en-US"/>
              <a:t>个结点的有序二叉树个数，则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我们知道满足这个递推式的是卡特兰数，故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    表示    个结点的有序二叉树叶子总数，则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那么我们的答案就是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4785" y="1788795"/>
          <a:ext cx="35877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54785" y="1788795"/>
                        <a:ext cx="358775" cy="49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9510" y="1887855"/>
          <a:ext cx="276225" cy="30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27000" imgH="139700" progId="Equation.KSEE3">
                  <p:embed/>
                </p:oleObj>
              </mc:Choice>
              <mc:Fallback>
                <p:oleObj name="" r:id="rId3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29510" y="1887855"/>
                        <a:ext cx="276225" cy="30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8140" y="1567815"/>
          <a:ext cx="325818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498600" imgH="431800" progId="Equation.KSEE3">
                  <p:embed/>
                </p:oleObj>
              </mc:Choice>
              <mc:Fallback>
                <p:oleObj name="" r:id="rId5" imgW="14986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708140" y="1567815"/>
                        <a:ext cx="3258185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67538" y="2527300"/>
          <a:ext cx="1822450" cy="8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838200" imgH="393700" progId="Equation.KSEE3">
                  <p:embed/>
                </p:oleObj>
              </mc:Choice>
              <mc:Fallback>
                <p:oleObj name="" r:id="rId7" imgW="838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967538" y="2527300"/>
                        <a:ext cx="1822450" cy="85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13510" y="3617595"/>
          <a:ext cx="38544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13510" y="3617595"/>
                        <a:ext cx="385445" cy="49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9035" y="3724275"/>
          <a:ext cx="276225" cy="30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27000" imgH="139700" progId="Equation.KSEE3">
                  <p:embed/>
                </p:oleObj>
              </mc:Choice>
              <mc:Fallback>
                <p:oleObj name="" r:id="rId11" imgW="1270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39035" y="3724275"/>
                        <a:ext cx="276225" cy="304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0601" y="3386455"/>
          <a:ext cx="345122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1587500" imgH="431800" progId="Equation.KSEE3">
                  <p:embed/>
                </p:oleObj>
              </mc:Choice>
              <mc:Fallback>
                <p:oleObj name="" r:id="rId12" imgW="1587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340601" y="3386455"/>
                        <a:ext cx="3451225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5568" y="4343400"/>
          <a:ext cx="469900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215900" imgH="431800" progId="Equation.KSEE3">
                  <p:embed/>
                </p:oleObj>
              </mc:Choice>
              <mc:Fallback>
                <p:oleObj name="" r:id="rId14" imgW="2159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05568" y="4343400"/>
                        <a:ext cx="469900" cy="93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6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BZOJ4001  </a:t>
            </a:r>
            <a:r>
              <a:rPr lang="zh-CN" altLang="en-US">
                <a:sym typeface="+mn-ea"/>
              </a:rPr>
              <a:t>概率论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我们注意到     的递推式是一个类似于卡特兰数的卷积形式</a:t>
            </a:r>
            <a:endParaRPr lang="zh-CN" altLang="en-US"/>
          </a:p>
          <a:p>
            <a:r>
              <a:rPr lang="zh-CN" altLang="en-US"/>
              <a:t>设                 分别为         的生成函数，则有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思考：左边的式子是怎么来的？右边的式子为什么取负号？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9700" y="1769110"/>
          <a:ext cx="385445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165" imgH="228600" progId="Equation.KSEE3">
                  <p:embed/>
                </p:oleObj>
              </mc:Choice>
              <mc:Fallback>
                <p:oleObj name="" r:id="rId1" imgW="177165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79700" y="1769110"/>
                        <a:ext cx="385445" cy="49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4625" y="2302510"/>
          <a:ext cx="14471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23900" imgH="203200" progId="Equation.KSEE3">
                  <p:embed/>
                </p:oleObj>
              </mc:Choice>
              <mc:Fallback>
                <p:oleObj name="" r:id="rId3" imgW="723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44625" y="2302510"/>
                        <a:ext cx="144716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8248" y="2246630"/>
          <a:ext cx="80137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68300" imgH="228600" progId="Equation.KSEE3">
                  <p:embed/>
                </p:oleObj>
              </mc:Choice>
              <mc:Fallback>
                <p:oleObj name="" r:id="rId5" imgW="3683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758248" y="2246630"/>
                        <a:ext cx="801370" cy="49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6905" y="2901315"/>
          <a:ext cx="6072505" cy="180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2984500" imgH="889000" progId="Equation.KSEE3">
                  <p:embed/>
                </p:oleObj>
              </mc:Choice>
              <mc:Fallback>
                <p:oleObj name="" r:id="rId7" imgW="2984500" imgH="889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06905" y="2901315"/>
                        <a:ext cx="6072505" cy="180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BZOJ4001  </a:t>
            </a:r>
            <a:r>
              <a:rPr lang="zh-CN" altLang="en-US">
                <a:sym typeface="+mn-ea"/>
              </a:rPr>
              <a:t>概率论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我们观察这两个式子，熟知微积分的同学可能已经发现了</a:t>
            </a:r>
            <a:endParaRPr lang="zh-CN" altLang="en-US"/>
          </a:p>
          <a:p>
            <a:r>
              <a:rPr lang="zh-CN" altLang="en-US"/>
              <a:t>我们把他展开得到：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故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01735" y="1657985"/>
          <a:ext cx="1889125" cy="72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28700" imgH="393700" progId="Equation.KSEE3">
                  <p:embed/>
                </p:oleObj>
              </mc:Choice>
              <mc:Fallback>
                <p:oleObj name="" r:id="rId1" imgW="10287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801735" y="1657985"/>
                        <a:ext cx="1889125" cy="72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5130" y="2918460"/>
          <a:ext cx="637730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009900" imgH="685800" progId="Equation.KSEE3">
                  <p:embed/>
                </p:oleObj>
              </mc:Choice>
              <mc:Fallback>
                <p:oleObj name="" r:id="rId3" imgW="3009900" imgH="685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45130" y="2918460"/>
                        <a:ext cx="6377305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1620" y="4801870"/>
          <a:ext cx="506158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476500" imgH="431800" progId="Equation.KSEE3">
                  <p:embed/>
                </p:oleObj>
              </mc:Choice>
              <mc:Fallback>
                <p:oleObj name="" r:id="rId5" imgW="24765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31620" y="4801870"/>
                        <a:ext cx="5061585" cy="88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附：卡特兰序列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满足递推关系                                     的数列为卡特兰序列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下面我们来求解它的通项：</a:t>
            </a:r>
            <a:endParaRPr lang="zh-CN" altLang="en-US"/>
          </a:p>
          <a:p>
            <a:r>
              <a:rPr lang="zh-CN" altLang="en-US"/>
              <a:t>设数列的生成函数为        ，则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利用广义二项式定理展开            得到：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9895" y="1609725"/>
          <a:ext cx="3067050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473200" imgH="431800" progId="Equation.KSEE3">
                  <p:embed/>
                </p:oleObj>
              </mc:Choice>
              <mc:Fallback>
                <p:oleObj name="" r:id="rId1" imgW="14732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69895" y="1609725"/>
                        <a:ext cx="3067050" cy="89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2075" y="3203575"/>
          <a:ext cx="67691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02075" y="3203575"/>
                        <a:ext cx="67691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1125" y="2932748"/>
          <a:ext cx="4814570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438400" imgH="431800" progId="Equation.KSEE3">
                  <p:embed/>
                </p:oleObj>
              </mc:Choice>
              <mc:Fallback>
                <p:oleObj name="" r:id="rId5" imgW="24384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191125" y="2932748"/>
                        <a:ext cx="4814570" cy="85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8338" y="4081463"/>
          <a:ext cx="97853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495300" imgH="228600" progId="Equation.KSEE3">
                  <p:embed/>
                </p:oleObj>
              </mc:Choice>
              <mc:Fallback>
                <p:oleObj name="" r:id="rId7" imgW="4953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478338" y="4081463"/>
                        <a:ext cx="978535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3611" y="4750118"/>
          <a:ext cx="4065270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2057400" imgH="431800" progId="Equation.KSEE3">
                  <p:embed/>
                </p:oleObj>
              </mc:Choice>
              <mc:Fallback>
                <p:oleObj name="" r:id="rId9" imgW="20574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483611" y="4750118"/>
                        <a:ext cx="4065270" cy="85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附：卡特兰序列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我们考虑其第 </a:t>
            </a:r>
            <a:r>
              <a:rPr lang="en-US" altLang="zh-CN"/>
              <a:t>n </a:t>
            </a:r>
            <a:r>
              <a:rPr lang="zh-CN" altLang="en-US"/>
              <a:t>项系数：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9031" y="2379346"/>
          <a:ext cx="798068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038600" imgH="1270000" progId="Equation.KSEE3">
                  <p:embed/>
                </p:oleObj>
              </mc:Choice>
              <mc:Fallback>
                <p:oleObj name="" r:id="rId1" imgW="4038600" imgH="12700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9031" y="2379346"/>
                        <a:ext cx="7980680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附：卡特兰序列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代回得到：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所以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6973" y="1868805"/>
          <a:ext cx="6871335" cy="210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479800" imgH="1066800" progId="Equation.KSEE3">
                  <p:embed/>
                </p:oleObj>
              </mc:Choice>
              <mc:Fallback>
                <p:oleObj name="" r:id="rId1" imgW="3479800" imgH="1066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446973" y="1868805"/>
                        <a:ext cx="6871335" cy="210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5941" y="4365308"/>
          <a:ext cx="170434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862965" imgH="393700" progId="Equation.KSEE3">
                  <p:embed/>
                </p:oleObj>
              </mc:Choice>
              <mc:Fallback>
                <p:oleObj name="" r:id="rId3" imgW="862965" imgH="393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05941" y="4365308"/>
                        <a:ext cx="1704340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）利用全期望公式确定递推关系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）有决策、满足最优子结构的期望问题考虑动态规划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）尝试建立方程组，利用高斯消元解决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）统计所有情况下的答案之和然后除以情况数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连续型概率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在离散概率中，可能发生的事情种类（样本空间）是有限的，我们可以直接枚举所有情况进行计算</a:t>
            </a:r>
            <a:endParaRPr lang="zh-CN" altLang="en-US"/>
          </a:p>
          <a:p>
            <a:r>
              <a:rPr lang="zh-CN" altLang="en-US"/>
              <a:t>在连续型概率中，样本空间是无限的</a:t>
            </a:r>
            <a:endParaRPr lang="zh-CN" altLang="en-US"/>
          </a:p>
          <a:p>
            <a:r>
              <a:rPr lang="zh-CN" altLang="en-US"/>
              <a:t>我们不能枚举所有的情况，所以开始寄希望于微积分</a:t>
            </a:r>
            <a:endParaRPr lang="zh-CN" altLang="en-US"/>
          </a:p>
          <a:p>
            <a:r>
              <a:rPr lang="zh-CN" altLang="en-US"/>
              <a:t>对于每一个 </a:t>
            </a:r>
            <a:r>
              <a:rPr lang="en-US" altLang="zh-CN"/>
              <a:t>x </a:t>
            </a:r>
            <a:r>
              <a:rPr lang="zh-CN" altLang="en-US"/>
              <a:t>的取值，都有唯一的概率        对应，       称为</a:t>
            </a:r>
            <a:r>
              <a:rPr lang="zh-CN" altLang="en-US">
                <a:solidFill>
                  <a:srgbClr val="FFFF00"/>
                </a:solidFill>
              </a:rPr>
              <a:t>概率密度函数</a:t>
            </a:r>
            <a:r>
              <a:rPr lang="zh-CN" altLang="en-US"/>
              <a:t>        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4585" y="4119245"/>
          <a:ext cx="7614920" cy="115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3670300" imgH="558800" progId="Equation.KSEE3">
                  <p:embed/>
                </p:oleObj>
              </mc:Choice>
              <mc:Fallback>
                <p:oleObj name="" r:id="rId1" imgW="3670300" imgH="5588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4585" y="4119245"/>
                        <a:ext cx="7614920" cy="1159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2058" y="3529648"/>
          <a:ext cx="68516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302058" y="3529648"/>
                        <a:ext cx="68516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7328" y="3529013"/>
          <a:ext cx="68516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30200" imgH="203200" progId="Equation.KSEE3">
                  <p:embed/>
                </p:oleObj>
              </mc:Choice>
              <mc:Fallback>
                <p:oleObj name="" r:id="rId5" imgW="330200" imgH="203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827328" y="3529013"/>
                        <a:ext cx="68516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例题  数轴取点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从数轴 [0,1] 上随机取一个实数 x</a:t>
            </a:r>
            <a:endParaRPr lang="en-US" altLang="zh-CN"/>
          </a:p>
          <a:p>
            <a:r>
              <a:rPr lang="en-US" altLang="zh-CN"/>
              <a:t>求 x 的</a:t>
            </a:r>
            <a:r>
              <a:rPr lang="zh-CN" altLang="en-US"/>
              <a:t>数学</a:t>
            </a:r>
            <a:r>
              <a:rPr lang="en-US" altLang="zh-CN"/>
              <a:t>期望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提示：数轴上的点是无限的，</a:t>
            </a:r>
            <a:r>
              <a:rPr lang="zh-CN" altLang="en-US">
                <a:solidFill>
                  <a:srgbClr val="FFC000"/>
                </a:solidFill>
              </a:rPr>
              <a:t>什么是无限？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  数轴取点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考虑黎曼积分的思想：将定义域分为很多份，对每一份构成矩形来求面积</a:t>
            </a:r>
            <a:endParaRPr lang="zh-CN" altLang="en-US"/>
          </a:p>
          <a:p>
            <a:r>
              <a:rPr lang="zh-CN" altLang="en-US"/>
              <a:t>我们在 [0,1] 做 n 个等距的点，并且规定只能在这些点上取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那么取到每个点的概率都是    ，第 </a:t>
            </a:r>
            <a:r>
              <a:rPr lang="en-US" altLang="zh-CN"/>
              <a:t>i </a:t>
            </a:r>
            <a:r>
              <a:rPr lang="zh-CN" altLang="en-US"/>
              <a:t>个点的价值为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因此期望为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当点取到无限多时，上面的结果已经无限接近于真实情况</a:t>
            </a:r>
            <a:endParaRPr lang="zh-CN" altLang="en-US"/>
          </a:p>
          <a:p>
            <a:r>
              <a:rPr lang="zh-CN" altLang="en-US"/>
              <a:t>故最后的答案是： 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7110" y="2956560"/>
          <a:ext cx="32448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152400" imgH="393700" progId="Equation.KSEE3">
                  <p:embed/>
                </p:oleObj>
              </mc:Choice>
              <mc:Fallback>
                <p:oleObj name="" r:id="rId1" imgW="152400" imgH="3937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817110" y="2956560"/>
                        <a:ext cx="32448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5748" y="2952750"/>
          <a:ext cx="3251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393700" progId="Equation.KSEE3">
                  <p:embed/>
                </p:oleObj>
              </mc:Choice>
              <mc:Fallback>
                <p:oleObj name="" r:id="rId3" imgW="152400" imgH="393700" progId="Equation.KSEE3">
                  <p:embed/>
                  <p:pic>
                    <p:nvPicPr>
                      <p:cNvPr id="0" name="图片 1331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885748" y="2952750"/>
                        <a:ext cx="3251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4145" y="3879850"/>
          <a:ext cx="2853055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" r:id="rId5" imgW="1384300" imgH="431800" progId="Equation.KSEE3">
                  <p:embed/>
                </p:oleObj>
              </mc:Choice>
              <mc:Fallback>
                <p:oleObj name="" r:id="rId5" imgW="1384300" imgH="431800" progId="Equation.KSEE3">
                  <p:embed/>
                  <p:pic>
                    <p:nvPicPr>
                      <p:cNvPr id="0" name="图片 1331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84145" y="3879850"/>
                        <a:ext cx="2853055" cy="89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1710" y="5435600"/>
          <a:ext cx="308483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7" imgW="1320165" imgH="279400" progId="Equation.KSEE3">
                  <p:embed/>
                </p:oleObj>
              </mc:Choice>
              <mc:Fallback>
                <p:oleObj name="" r:id="rId7" imgW="1320165" imgH="279400" progId="Equation.KSEE3">
                  <p:embed/>
                  <p:pic>
                    <p:nvPicPr>
                      <p:cNvPr id="0" name="图片 13315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21710" y="5435600"/>
                        <a:ext cx="3084830" cy="6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离散型概率的计算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考虑事件所有可能发生的情况种数为   ，我们把它称为</a:t>
            </a:r>
            <a:r>
              <a:rPr lang="zh-CN" altLang="en-US" b="1">
                <a:solidFill>
                  <a:srgbClr val="FFFF00"/>
                </a:solidFill>
              </a:rPr>
              <a:t>样本空间</a:t>
            </a:r>
            <a:endParaRPr lang="zh-CN" altLang="en-US" b="1">
              <a:solidFill>
                <a:srgbClr val="FFFF00"/>
              </a:solidFill>
            </a:endParaRPr>
          </a:p>
          <a:p>
            <a:r>
              <a:rPr lang="zh-CN" altLang="en-US"/>
              <a:t>使得         成立的情况种数为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则有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03290" y="1852613"/>
          <a:ext cx="29273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39700" imgH="177165" progId="Equation.KSEE3">
                  <p:embed/>
                </p:oleObj>
              </mc:Choice>
              <mc:Fallback>
                <p:oleObj name="" r:id="rId1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003290" y="1852613"/>
                        <a:ext cx="29273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2763" y="2285048"/>
          <a:ext cx="77216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68300" imgH="177165" progId="Equation.KSEE3">
                  <p:embed/>
                </p:oleObj>
              </mc:Choice>
              <mc:Fallback>
                <p:oleObj name="" r:id="rId3" imgW="368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782763" y="2285048"/>
                        <a:ext cx="77216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8715" y="2294890"/>
          <a:ext cx="292735" cy="34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139700" imgH="165100" progId="Equation.KSEE3">
                  <p:embed/>
                </p:oleObj>
              </mc:Choice>
              <mc:Fallback>
                <p:oleObj name="" r:id="rId5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958715" y="2294890"/>
                        <a:ext cx="292735" cy="34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1813" y="2977833"/>
          <a:ext cx="172847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825500" imgH="393700" progId="Equation.KSEE3">
                  <p:embed/>
                </p:oleObj>
              </mc:Choice>
              <mc:Fallback>
                <p:oleObj name="" r:id="rId7" imgW="825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01813" y="2977833"/>
                        <a:ext cx="1728470" cy="824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数值积分算法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牛顿</a:t>
            </a:r>
            <a:r>
              <a:rPr lang="en-US" altLang="zh-CN"/>
              <a:t>-</a:t>
            </a:r>
            <a:r>
              <a:rPr lang="zh-CN" altLang="en-US"/>
              <a:t>莱布尼茨公式：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证明：设           根据积分的几何意义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                        ，根据图像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而                              ，故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代入得到：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6048" y="1543050"/>
          <a:ext cx="4989830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2590800" imgH="482600" progId="Equation.KSEE3">
                  <p:embed/>
                </p:oleObj>
              </mc:Choice>
              <mc:Fallback>
                <p:oleObj name="" r:id="rId1" imgW="2590800" imgH="4826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36048" y="1543050"/>
                        <a:ext cx="4989830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77586" y="2490470"/>
          <a:ext cx="3717925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930400" imgH="482600" progId="Equation.KSEE3">
                  <p:embed/>
                </p:oleObj>
              </mc:Choice>
              <mc:Fallback>
                <p:oleObj name="" r:id="rId3" imgW="1930400" imgH="4826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077586" y="2490470"/>
                        <a:ext cx="3717925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8713" y="2750503"/>
          <a:ext cx="92964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482600" imgH="203200" progId="Equation.KSEE3">
                  <p:embed/>
                </p:oleObj>
              </mc:Choice>
              <mc:Fallback>
                <p:oleObj name="" r:id="rId5" imgW="482600" imgH="2032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98713" y="2750503"/>
                        <a:ext cx="92964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3518" y="3394710"/>
          <a:ext cx="1982470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028700" imgH="482600" progId="Equation.KSEE3">
                  <p:embed/>
                </p:oleObj>
              </mc:Choice>
              <mc:Fallback>
                <p:oleObj name="" r:id="rId7" imgW="1028700" imgH="4826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3518" y="3394710"/>
                        <a:ext cx="1982470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03484" y="3480118"/>
          <a:ext cx="425831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2209800" imgH="393700" progId="Equation.KSEE3">
                  <p:embed/>
                </p:oleObj>
              </mc:Choice>
              <mc:Fallback>
                <p:oleObj name="" r:id="rId9" imgW="2209800" imgH="3937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03484" y="3480118"/>
                        <a:ext cx="425831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3513" y="4585653"/>
          <a:ext cx="259334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346200" imgH="203200" progId="Equation.KSEE3">
                  <p:embed/>
                </p:oleObj>
              </mc:Choice>
              <mc:Fallback>
                <p:oleObj name="" r:id="rId11" imgW="1346200" imgH="2032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33513" y="4585653"/>
                        <a:ext cx="259334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0576" y="4306570"/>
          <a:ext cx="3353435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39900" imgH="482600" progId="Equation.KSEE3">
                  <p:embed/>
                </p:oleObj>
              </mc:Choice>
              <mc:Fallback>
                <p:oleObj name="" r:id="rId13" imgW="1739900" imgH="4826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00576" y="4306570"/>
                        <a:ext cx="3353435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7776" y="5220970"/>
          <a:ext cx="4427855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2298700" imgH="482600" progId="Equation.KSEE3">
                  <p:embed/>
                </p:oleObj>
              </mc:Choice>
              <mc:Fallback>
                <p:oleObj name="" r:id="rId15" imgW="2298700" imgH="482600" progId="Equation.KSEE3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1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517776" y="5220970"/>
                        <a:ext cx="4427855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数值积分算法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辛普森公式：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辛普森公式用于求我们很难求原函数的函数的积分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其推导方法我写在了博客上：</a:t>
            </a:r>
            <a:r>
              <a:rPr lang="zh-CN" altLang="en-US">
                <a:hlinkClick r:id="rId1"/>
              </a:rPr>
              <a:t>http://nerds.pub/?p=342</a:t>
            </a:r>
            <a:endParaRPr lang="zh-CN" altLang="en-US">
              <a:hlinkClick r:id="rId1"/>
            </a:endParaRPr>
          </a:p>
          <a:p>
            <a:endParaRPr lang="zh-CN" altLang="en-US"/>
          </a:p>
          <a:p>
            <a:r>
              <a:rPr lang="zh-CN" altLang="en-US"/>
              <a:t>大致就是用二次曲线拟合函数进行积分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4810" y="1606550"/>
          <a:ext cx="4615180" cy="85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2" imgW="2616200" imgH="482600" progId="Equation.KSEE3">
                  <p:embed/>
                </p:oleObj>
              </mc:Choice>
              <mc:Fallback>
                <p:oleObj name="" r:id="rId2" imgW="2616200" imgH="4826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3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24810" y="1606550"/>
                        <a:ext cx="4615180" cy="85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数值积分算法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自适应辛普森积分算法：</a:t>
            </a:r>
            <a:endParaRPr lang="zh-CN" altLang="en-US"/>
          </a:p>
          <a:p>
            <a:r>
              <a:rPr lang="zh-CN" altLang="en-US"/>
              <a:t>辛普森公式将曲线拟合为二次函数近似求值</a:t>
            </a:r>
            <a:endParaRPr lang="zh-CN" altLang="en-US"/>
          </a:p>
          <a:p>
            <a:r>
              <a:rPr lang="zh-CN" altLang="en-US"/>
              <a:t>这样显然误差太大，且无法控制精度</a:t>
            </a:r>
            <a:endParaRPr lang="zh-CN" altLang="en-US"/>
          </a:p>
          <a:p>
            <a:r>
              <a:rPr lang="zh-CN" altLang="en-US"/>
              <a:t>诸位都是小学开始玩微积分的人，不难看出，我们可以把函数分成若干段，对每一小段函数进行二次拟合，这样就能大大减少误差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接下来就是让程序智能起来，自动划分区间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数值积分算法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我们设置绝对误差限 </a:t>
            </a:r>
            <a:r>
              <a:rPr lang="en-US" altLang="zh-CN"/>
              <a:t>eps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若</a:t>
            </a:r>
            <a:endParaRPr lang="zh-CN" altLang="en-US"/>
          </a:p>
          <a:p>
            <a:r>
              <a:rPr lang="zh-CN" altLang="en-US"/>
              <a:t>则判定拟合成功，返回                      作为结果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反之则判定拟合失败，递归处理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5425" y="2734945"/>
          <a:ext cx="724979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3619500" imgH="203200" progId="Equation.KSEE3">
                  <p:embed/>
                </p:oleObj>
              </mc:Choice>
              <mc:Fallback>
                <p:oleObj name="" r:id="rId1" imgW="3619500" imgH="203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95425" y="2734945"/>
                        <a:ext cx="724979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00525" y="3208020"/>
          <a:ext cx="183197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914400" imgH="203200" progId="Equation.KSEE3">
                  <p:embed/>
                </p:oleObj>
              </mc:Choice>
              <mc:Fallback>
                <p:oleObj name="" r:id="rId3" imgW="914400" imgH="203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00525" y="3208020"/>
                        <a:ext cx="1831975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5763" y="4104005"/>
          <a:ext cx="348615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739900" imgH="203200" progId="Equation.KSEE3">
                  <p:embed/>
                </p:oleObj>
              </mc:Choice>
              <mc:Fallback>
                <p:oleObj name="" r:id="rId5" imgW="1739900" imgH="2032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465763" y="4104005"/>
                        <a:ext cx="3486150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数值积分算法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参考代码：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2418715"/>
            <a:ext cx="9745345" cy="2934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JZYZ</a:t>
            </a:r>
            <a:r>
              <a:rPr lang="zh-CN" altLang="en-US"/>
              <a:t>互测  百步飞剑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百步飞剑出，剑气屏光柱，十步已可杀</a:t>
            </a:r>
            <a:endParaRPr lang="zh-CN" altLang="en-US"/>
          </a:p>
          <a:p>
            <a:r>
              <a:rPr lang="zh-CN" altLang="en-US"/>
              <a:t>作为剑圣传人的天明显然没有领会到百步飞剑的要诀</a:t>
            </a:r>
            <a:endParaRPr lang="zh-CN" altLang="en-US"/>
          </a:p>
          <a:p>
            <a:r>
              <a:rPr lang="zh-CN" altLang="en-US"/>
              <a:t>每当天明使用百步飞剑时，剑就会随机地出现在二维平面中</a:t>
            </a:r>
            <a:endParaRPr lang="zh-CN" altLang="en-US"/>
          </a:p>
          <a:p>
            <a:r>
              <a:rPr lang="zh-CN" altLang="en-US"/>
              <a:t>已知二维平面中有无限多条距离为 d 的平行直线，剑的长度为 L</a:t>
            </a:r>
            <a:endParaRPr lang="zh-CN" altLang="en-US"/>
          </a:p>
          <a:p>
            <a:r>
              <a:rPr lang="zh-CN" altLang="en-US"/>
              <a:t>求天明使用百步飞剑时，剑与直线相交的概率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百步飞剑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设针的中点为 </a:t>
            </a:r>
            <a:r>
              <a:rPr lang="en-US" altLang="zh-CN" dirty="0">
                <a:sym typeface="+mn-ea"/>
              </a:rPr>
              <a:t>P 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 </a:t>
            </a:r>
            <a:r>
              <a:rPr lang="zh-CN" altLang="en-US" dirty="0">
                <a:sym typeface="+mn-ea"/>
              </a:rPr>
              <a:t>与最近的直线的距离为 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，针与</a:t>
            </a:r>
            <a:r>
              <a:rPr lang="zh-CN" altLang="en-US">
                <a:sym typeface="+mn-ea"/>
              </a:rPr>
              <a:t>直线</a:t>
            </a:r>
            <a:r>
              <a:rPr lang="zh-CN" altLang="en-US" smtClean="0">
                <a:sym typeface="+mn-ea"/>
              </a:rPr>
              <a:t>的倾角为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则针与直线相交的条件为：</a:t>
            </a:r>
            <a:endParaRPr lang="zh-CN" altLang="en-US" dirty="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且                              ，做出对应的图像：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那么概率就是两线与坐标轴围成的面积相除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68230" y="1854200"/>
          <a:ext cx="26098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127000" imgH="177165" progId="Equation.KSEE3">
                  <p:embed/>
                </p:oleObj>
              </mc:Choice>
              <mc:Fallback>
                <p:oleObj name="" r:id="rId1" imgW="127000" imgH="177165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9968230" y="1854200"/>
                        <a:ext cx="260985" cy="363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26" descr="TF92VQ]V@{O7SYI~C37}$A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745" y="2820670"/>
            <a:ext cx="3745865" cy="3194050"/>
          </a:xfrm>
          <a:prstGeom prst="rect">
            <a:avLst/>
          </a:prstGeom>
        </p:spPr>
      </p:pic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850" y="4970145"/>
          <a:ext cx="2446655" cy="175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4" imgW="1168400" imgH="838200" progId="Equation.KSEE3">
                  <p:embed/>
                </p:oleObj>
              </mc:Choice>
              <mc:Fallback>
                <p:oleObj name="" r:id="rId4" imgW="1168400" imgH="838200" progId="Equation.KSEE3">
                  <p:embed/>
                  <p:pic>
                    <p:nvPicPr>
                      <p:cNvPr id="0" name="图片 12289"/>
                      <p:cNvPicPr/>
                      <p:nvPr/>
                    </p:nvPicPr>
                    <p:blipFill>
                      <a:blip r:embed="rId5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85850" y="4970145"/>
                        <a:ext cx="2446655" cy="175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3130" y="2465070"/>
          <a:ext cx="160083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" r:id="rId6" imgW="685800" imgH="393700" progId="Equation.KSEE3">
                  <p:embed/>
                </p:oleObj>
              </mc:Choice>
              <mc:Fallback>
                <p:oleObj name="" r:id="rId6" imgW="685800" imgH="393700" progId="Equation.KSEE3">
                  <p:embed/>
                  <p:pic>
                    <p:nvPicPr>
                      <p:cNvPr id="0" name="图片 12290"/>
                      <p:cNvPicPr/>
                      <p:nvPr/>
                    </p:nvPicPr>
                    <p:blipFill>
                      <a:blip r:embed="rId7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23130" y="2465070"/>
                        <a:ext cx="160083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7805" y="3467735"/>
          <a:ext cx="2508885" cy="80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" r:id="rId8" imgW="1231265" imgH="393700" progId="Equation.KSEE3">
                  <p:embed/>
                </p:oleObj>
              </mc:Choice>
              <mc:Fallback>
                <p:oleObj name="" r:id="rId8" imgW="1231265" imgH="393700" progId="Equation.KSEE3">
                  <p:embed/>
                  <p:pic>
                    <p:nvPicPr>
                      <p:cNvPr id="0" name="图片 12291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7805" y="3467735"/>
                        <a:ext cx="2508885" cy="80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贝叶斯后验概率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之前所做的概率题，我们都是</a:t>
            </a:r>
            <a:r>
              <a:rPr lang="zh-CN" altLang="en-US">
                <a:solidFill>
                  <a:srgbClr val="FFC000"/>
                </a:solidFill>
              </a:rPr>
              <a:t>从可能引发事件的原因的概率推出事件发生的概率</a:t>
            </a:r>
            <a:r>
              <a:rPr lang="zh-CN" altLang="en-US"/>
              <a:t>，这种概率叫做</a:t>
            </a:r>
            <a:r>
              <a:rPr lang="zh-CN" altLang="en-US">
                <a:solidFill>
                  <a:srgbClr val="FFFF00"/>
                </a:solidFill>
              </a:rPr>
              <a:t>先验概率</a:t>
            </a:r>
            <a:endParaRPr lang="zh-CN" altLang="en-US"/>
          </a:p>
          <a:p>
            <a:r>
              <a:rPr lang="zh-CN" altLang="en-US"/>
              <a:t>接下来我们要讨论的东西正好相反</a:t>
            </a:r>
            <a:endParaRPr lang="zh-CN" altLang="en-US"/>
          </a:p>
          <a:p>
            <a:r>
              <a:rPr lang="zh-CN" altLang="en-US"/>
              <a:t>我们</a:t>
            </a:r>
            <a:r>
              <a:rPr lang="zh-CN" altLang="en-US">
                <a:solidFill>
                  <a:srgbClr val="FFC000"/>
                </a:solidFill>
              </a:rPr>
              <a:t>从已知事件发生的概率去推引发该事件的原因的概率</a:t>
            </a:r>
            <a:endParaRPr lang="zh-CN" altLang="en-US"/>
          </a:p>
          <a:p>
            <a:r>
              <a:rPr lang="zh-CN" altLang="en-US"/>
              <a:t>这就是</a:t>
            </a:r>
            <a:r>
              <a:rPr lang="zh-CN" altLang="en-US">
                <a:solidFill>
                  <a:srgbClr val="FFFF00"/>
                </a:solidFill>
              </a:rPr>
              <a:t>贝叶斯后验概率</a:t>
            </a:r>
            <a:endParaRPr lang="zh-CN" altLang="en-US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贝叶斯后验概率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举个简单而真实的例子：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1570" y="2420620"/>
          <a:ext cx="10472420" cy="227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6134100" imgH="1333500" progId="Equation.KSEE3">
                  <p:embed/>
                </p:oleObj>
              </mc:Choice>
              <mc:Fallback>
                <p:oleObj name="" r:id="rId1" imgW="6134100" imgH="1333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31570" y="2420620"/>
                        <a:ext cx="10472420" cy="227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贝叶斯后验概率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贝叶斯公式：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我们注意到分子其实是分母的一部分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把所有的               累加起来结果是 </a:t>
            </a:r>
            <a:r>
              <a:rPr lang="en-US" altLang="zh-CN"/>
              <a:t>1</a:t>
            </a:r>
            <a:r>
              <a:rPr lang="zh-CN" altLang="en-US"/>
              <a:t>，符合我们的常识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8455" y="1602105"/>
          <a:ext cx="4220845" cy="146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866900" imgH="647700" progId="Equation.KSEE3">
                  <p:embed/>
                </p:oleObj>
              </mc:Choice>
              <mc:Fallback>
                <p:oleObj name="" r:id="rId1" imgW="1866900" imgH="6477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78455" y="1602105"/>
                        <a:ext cx="4220845" cy="146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8230" y="4086225"/>
          <a:ext cx="132143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84200" imgH="228600" progId="Equation.KSEE3">
                  <p:embed/>
                </p:oleObj>
              </mc:Choice>
              <mc:Fallback>
                <p:oleObj name="" r:id="rId3" imgW="5842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48230" y="4086225"/>
                        <a:ext cx="132143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例题：Link的游戏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Link很喜欢提交vijos某道题</a:t>
            </a:r>
            <a:endParaRPr lang="zh-CN" altLang="en-US"/>
          </a:p>
          <a:p>
            <a:r>
              <a:rPr lang="zh-CN" altLang="en-US"/>
              <a:t>他的程序随机生成答案</a:t>
            </a:r>
            <a:endParaRPr lang="zh-CN" altLang="en-US"/>
          </a:p>
          <a:p>
            <a:r>
              <a:rPr lang="zh-CN" altLang="en-US"/>
              <a:t>已知对于每个测试点，正确的几率是0.5</a:t>
            </a:r>
            <a:endParaRPr lang="zh-CN" altLang="en-US"/>
          </a:p>
          <a:p>
            <a:r>
              <a:rPr lang="zh-CN" altLang="en-US"/>
              <a:t>共有10个测试点</a:t>
            </a:r>
            <a:endParaRPr lang="zh-CN" altLang="en-US"/>
          </a:p>
          <a:p>
            <a:r>
              <a:rPr lang="zh-CN" altLang="en-US"/>
              <a:t>求Link通过9个测试点的概率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太阳从东方升起的概率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假设已经有 </a:t>
            </a:r>
            <a:r>
              <a:rPr lang="en-US" altLang="zh-CN"/>
              <a:t>n </a:t>
            </a:r>
            <a:r>
              <a:rPr lang="zh-CN" altLang="en-US"/>
              <a:t>天太阳从东方升起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设太阳从东方升起的概率为 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zh-CN" altLang="en-US"/>
              <a:t>在</a:t>
            </a:r>
            <a:r>
              <a:rPr lang="en-US" altLang="zh-CN"/>
              <a:t>[0,1]</a:t>
            </a:r>
            <a:r>
              <a:rPr lang="zh-CN" altLang="en-US"/>
              <a:t>上均匀分布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求第 </a:t>
            </a:r>
            <a:r>
              <a:rPr lang="en-US" altLang="zh-CN"/>
              <a:t>n+1 </a:t>
            </a:r>
            <a:r>
              <a:rPr lang="zh-CN" altLang="en-US"/>
              <a:t>天太阳从东方升起的概率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太阳从东方升起的概率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根据贝叶斯公式：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4425" y="2320925"/>
          <a:ext cx="79502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848100" imgH="914400" progId="Equation.KSEE3">
                  <p:embed/>
                </p:oleObj>
              </mc:Choice>
              <mc:Fallback>
                <p:oleObj name="" r:id="rId1" imgW="3848100" imgH="9144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14425" y="2320925"/>
                        <a:ext cx="795020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51nod1630  B君的竞技场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我们将竞技场规则简化如下：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）进入竞技场后，会等概率随机匹配一个人，匹配与当前胜败场数无关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）胜利达到 x 场或失败达到 y 场后退出竞技场，不能中途放弃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）水平高的选手，总能战胜水平低的选手，不存在水平相等的人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）竞技场有无穷多的人</a:t>
            </a:r>
            <a:endParaRPr lang="zh-CN" altLang="en-US"/>
          </a:p>
          <a:p>
            <a:r>
              <a:rPr lang="zh-CN" altLang="en-US"/>
              <a:t>B君并不知道自己的水平，可以认为B君的水平是在所有人中的等概率随机</a:t>
            </a:r>
            <a:endParaRPr lang="zh-CN" altLang="en-US"/>
          </a:p>
          <a:p>
            <a:r>
              <a:rPr lang="zh-CN" altLang="en-US"/>
              <a:t>B君想知道自己退出时期望胜利场数是多少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51nod1630  B君的竞技场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显然</a:t>
            </a:r>
            <a:r>
              <a:rPr lang="en-US" altLang="zh-CN"/>
              <a:t>B</a:t>
            </a:r>
            <a:r>
              <a:rPr lang="zh-CN" altLang="en-US"/>
              <a:t>君获胜的概率在</a:t>
            </a:r>
            <a:r>
              <a:rPr lang="en-US" altLang="zh-CN"/>
              <a:t>       </a:t>
            </a:r>
            <a:r>
              <a:rPr lang="zh-CN" altLang="en-US"/>
              <a:t>之间均匀分布，故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                                                           ，它分为两部分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）胜利了 </a:t>
            </a:r>
            <a:r>
              <a:rPr lang="en-US" altLang="zh-CN"/>
              <a:t> </a:t>
            </a:r>
            <a:r>
              <a:rPr lang="zh-CN" altLang="en-US"/>
              <a:t>场，且最后一场胜利了，失败场数小于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）失败了  场，且最后一场失败了，胜利场数小于</a:t>
            </a:r>
            <a:endParaRPr lang="zh-CN" altLang="en-US"/>
          </a:p>
          <a:p>
            <a:r>
              <a:rPr lang="zh-CN" altLang="en-US"/>
              <a:t>计算一下有：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其原函数无解析解，利用自适应辛普森积分法解决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9880" y="1843405"/>
          <a:ext cx="55054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19880" y="1843405"/>
                        <a:ext cx="55054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9145" y="1531620"/>
          <a:ext cx="2091690" cy="100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3" imgW="1002665" imgH="482600" progId="Equation.KSEE3">
                  <p:embed/>
                </p:oleObj>
              </mc:Choice>
              <mc:Fallback>
                <p:oleObj name="" r:id="rId3" imgW="1002665" imgH="4826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129145" y="1531620"/>
                        <a:ext cx="2091690" cy="100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9425" y="2727960"/>
          <a:ext cx="503428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413000" imgH="215900" progId="Equation.KSEE3">
                  <p:embed/>
                </p:oleObj>
              </mc:Choice>
              <mc:Fallback>
                <p:oleObj name="" r:id="rId5" imgW="2413000" imgH="2159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9425" y="2727960"/>
                        <a:ext cx="503428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8445" y="3279140"/>
          <a:ext cx="23939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27000" imgH="139700" progId="Equation.KSEE3">
                  <p:embed/>
                </p:oleObj>
              </mc:Choice>
              <mc:Fallback>
                <p:oleObj name="" r:id="rId7" imgW="127000" imgH="1397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798445" y="3279140"/>
                        <a:ext cx="23939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7650" y="3715385"/>
          <a:ext cx="263525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39700" imgH="165100" progId="Equation.KSEE3">
                  <p:embed/>
                </p:oleObj>
              </mc:Choice>
              <mc:Fallback>
                <p:oleObj name="" r:id="rId9" imgW="139700" imgH="1651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787650" y="3715385"/>
                        <a:ext cx="263525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3405" y="3234690"/>
          <a:ext cx="263525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93405" y="3234690"/>
                        <a:ext cx="263525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8645" y="3733165"/>
          <a:ext cx="239395" cy="26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2" imgW="127000" imgH="139700" progId="Equation.KSEE3">
                  <p:embed/>
                </p:oleObj>
              </mc:Choice>
              <mc:Fallback>
                <p:oleObj name="" r:id="rId12" imgW="127000" imgH="1397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208645" y="3733165"/>
                        <a:ext cx="239395" cy="26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2290" y="4032885"/>
          <a:ext cx="6600825" cy="94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3124200" imgH="444500" progId="Equation.KSEE3">
                  <p:embed/>
                </p:oleObj>
              </mc:Choice>
              <mc:Fallback>
                <p:oleObj name="" r:id="rId13" imgW="3124200" imgH="4445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082290" y="4032885"/>
                        <a:ext cx="6600825" cy="94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51nod1630  B君的竞技场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DP</a:t>
            </a:r>
            <a:r>
              <a:rPr lang="zh-CN" altLang="en-US"/>
              <a:t>的做法也是很优秀的</a:t>
            </a:r>
            <a:endParaRPr lang="zh-CN" altLang="en-US"/>
          </a:p>
          <a:p>
            <a:r>
              <a:rPr lang="zh-CN" altLang="en-US"/>
              <a:t>设          表示胜利了 </a:t>
            </a:r>
            <a:r>
              <a:rPr lang="en-US" altLang="zh-CN"/>
              <a:t>i </a:t>
            </a:r>
            <a:r>
              <a:rPr lang="zh-CN" altLang="en-US"/>
              <a:t>场，失败了 </a:t>
            </a:r>
            <a:r>
              <a:rPr lang="en-US" altLang="zh-CN"/>
              <a:t>j </a:t>
            </a:r>
            <a:r>
              <a:rPr lang="zh-CN" altLang="en-US"/>
              <a:t>场的概率，则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且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这些东西都是多项式，计算时记录次数界进行卷积即可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4940" y="2307590"/>
          <a:ext cx="8858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69900" imgH="203200" progId="Equation.KSEE3">
                  <p:embed/>
                </p:oleObj>
              </mc:Choice>
              <mc:Fallback>
                <p:oleObj name="" r:id="rId1" imgW="469900" imgH="2032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24940" y="2307590"/>
                        <a:ext cx="88582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6755" y="2918460"/>
          <a:ext cx="5220335" cy="134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768600" imgH="711200" progId="Equation.KSEE3">
                  <p:embed/>
                </p:oleObj>
              </mc:Choice>
              <mc:Fallback>
                <p:oleObj name="" r:id="rId3" imgW="2768600" imgH="7112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76755" y="2918460"/>
                        <a:ext cx="5220335" cy="134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6073" y="4216400"/>
          <a:ext cx="5106035" cy="113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184400" imgH="482600" progId="Equation.KSEE3">
                  <p:embed/>
                </p:oleObj>
              </mc:Choice>
              <mc:Fallback>
                <p:oleObj name="" r:id="rId5" imgW="2184400" imgH="482600" progId="Equation.KSEE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96073" y="4216400"/>
                        <a:ext cx="5106035" cy="113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连续型概率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在上面的例子中，我们看到对于这种事件数无限的概率，有两种方法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）设定事件数为 </a:t>
            </a:r>
            <a:r>
              <a:rPr lang="en-US" altLang="zh-CN"/>
              <a:t>n </a:t>
            </a:r>
            <a:r>
              <a:rPr lang="zh-CN" altLang="en-US"/>
              <a:t>种求出对应的期望，然后令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）若已知概率密度函数         ，可直接积分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其实这两种方法是一样的，其相互转化对应了积分公式的推导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67955" y="2311400"/>
          <a:ext cx="119824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533400" imgH="152400" progId="Equation.KSEE3">
                  <p:embed/>
                </p:oleObj>
              </mc:Choice>
              <mc:Fallback>
                <p:oleObj name="" r:id="rId1" imgW="533400" imgH="1524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767955" y="2311400"/>
                        <a:ext cx="119824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54868" y="2725420"/>
          <a:ext cx="77089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654868" y="2725420"/>
                        <a:ext cx="770890" cy="45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92D050"/>
                </a:solidFill>
              </a:rPr>
              <a:t>【</a:t>
            </a:r>
            <a:r>
              <a:rPr lang="en-US" altLang="zh-CN">
                <a:solidFill>
                  <a:srgbClr val="92D050"/>
                </a:solidFill>
              </a:rPr>
              <a:t>NOIP2016</a:t>
            </a:r>
            <a:r>
              <a:rPr lang="zh-CN" altLang="en-US">
                <a:solidFill>
                  <a:srgbClr val="92D050"/>
                </a:solidFill>
              </a:rPr>
              <a:t>】换教室</a:t>
            </a:r>
            <a:endParaRPr lang="zh-CN" altLang="en-US"/>
          </a:p>
          <a:p>
            <a:r>
              <a:rPr lang="zh-CN" altLang="en-US">
                <a:solidFill>
                  <a:srgbClr val="00B0F0"/>
                </a:solidFill>
              </a:rPr>
              <a:t>【SHOI2014】概率充电器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【HNOI2015】亚瑟王</a:t>
            </a:r>
            <a:endParaRPr lang="zh-CN" altLang="en-US">
              <a:solidFill>
                <a:srgbClr val="F04CFE"/>
              </a:solidFill>
            </a:endParaRPr>
          </a:p>
          <a:p>
            <a:r>
              <a:rPr lang="zh-CN" altLang="en-US">
                <a:solidFill>
                  <a:srgbClr val="F04CFE"/>
                </a:solidFill>
              </a:rPr>
              <a:t>【</a:t>
            </a:r>
            <a:r>
              <a:rPr lang="en-US" altLang="zh-CN">
                <a:solidFill>
                  <a:srgbClr val="F04CFE"/>
                </a:solidFill>
              </a:rPr>
              <a:t>BZOJ2553</a:t>
            </a:r>
            <a:r>
              <a:rPr lang="zh-CN" altLang="en-US">
                <a:solidFill>
                  <a:srgbClr val="F04CFE"/>
                </a:solidFill>
              </a:rPr>
              <a:t>】禁忌（结合</a:t>
            </a:r>
            <a:r>
              <a:rPr lang="en-US" altLang="zh-CN">
                <a:solidFill>
                  <a:srgbClr val="F04CFE"/>
                </a:solidFill>
              </a:rPr>
              <a:t>AC</a:t>
            </a:r>
            <a:r>
              <a:rPr lang="zh-CN" altLang="en-US">
                <a:solidFill>
                  <a:srgbClr val="F04CFE"/>
                </a:solidFill>
              </a:rPr>
              <a:t>自动机）</a:t>
            </a:r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【</a:t>
            </a:r>
            <a:r>
              <a:rPr lang="en-US" altLang="zh-CN">
                <a:solidFill>
                  <a:srgbClr val="FFC000"/>
                </a:solidFill>
              </a:rPr>
              <a:t>BZOJ3451</a:t>
            </a:r>
            <a:r>
              <a:rPr lang="zh-CN" altLang="en-US">
                <a:solidFill>
                  <a:srgbClr val="FFC000"/>
                </a:solidFill>
              </a:rPr>
              <a:t>】Normal（结合点分治</a:t>
            </a:r>
            <a:r>
              <a:rPr lang="en-US" altLang="zh-CN">
                <a:solidFill>
                  <a:srgbClr val="FFC000"/>
                </a:solidFill>
              </a:rPr>
              <a:t>FFT</a:t>
            </a:r>
            <a:r>
              <a:rPr lang="zh-CN" altLang="en-US">
                <a:solidFill>
                  <a:srgbClr val="FFC000"/>
                </a:solidFill>
              </a:rPr>
              <a:t>）</a:t>
            </a:r>
            <a:endParaRPr lang="zh-CN" altLang="en-US">
              <a:solidFill>
                <a:srgbClr val="FFC000"/>
              </a:solidFill>
            </a:endParaRPr>
          </a:p>
          <a:p>
            <a:r>
              <a:rPr lang="zh-CN" altLang="en-US">
                <a:solidFill>
                  <a:srgbClr val="FFC000"/>
                </a:solidFill>
                <a:sym typeface="+mn-ea"/>
              </a:rPr>
              <a:t>【</a:t>
            </a:r>
            <a:r>
              <a:rPr lang="en-US" altLang="zh-CN">
                <a:solidFill>
                  <a:srgbClr val="FFC000"/>
                </a:solidFill>
                <a:sym typeface="+mn-ea"/>
              </a:rPr>
              <a:t>BZOJ3811</a:t>
            </a:r>
            <a:r>
              <a:rPr lang="zh-CN" altLang="en-US">
                <a:solidFill>
                  <a:srgbClr val="FFC000"/>
                </a:solidFill>
                <a:sym typeface="+mn-ea"/>
              </a:rPr>
              <a:t>】玛里苟斯（结合线性基）</a:t>
            </a:r>
            <a:endParaRPr lang="zh-CN" altLang="en-US">
              <a:solidFill>
                <a:srgbClr val="FFC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UOJ#50  </a:t>
            </a:r>
            <a:r>
              <a:rPr lang="zh-CN" altLang="en-US"/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原题意非常物理，转化一下就是：</a:t>
            </a:r>
            <a:endParaRPr lang="zh-CN" altLang="en-US"/>
          </a:p>
          <a:p>
            <a:r>
              <a:rPr lang="zh-CN" altLang="en-US"/>
              <a:t>给定一个大小为 </a:t>
            </a:r>
            <a:r>
              <a:rPr lang="en-US" altLang="zh-CN"/>
              <a:t>n </a:t>
            </a:r>
            <a:r>
              <a:rPr lang="zh-CN" altLang="en-US"/>
              <a:t>的集合 </a:t>
            </a:r>
            <a:r>
              <a:rPr lang="en-US" altLang="zh-CN"/>
              <a:t>A </a:t>
            </a:r>
            <a:r>
              <a:rPr lang="zh-CN" altLang="en-US"/>
              <a:t>，求满足以下条件的有标号的树的个数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）标号满足堆性质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）每个非叶子结点儿子方向有两条红色边，</a:t>
            </a:r>
            <a:r>
              <a:rPr lang="en-US" altLang="zh-CN"/>
              <a:t>c </a:t>
            </a:r>
            <a:r>
              <a:rPr lang="zh-CN" altLang="en-US"/>
              <a:t>条黄色边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）由黄色边连接的子结点是叶子结点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数据范围：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1265" y="3191510"/>
          <a:ext cx="10128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9900" imgH="203200" progId="Equation.KSEE3">
                  <p:embed/>
                </p:oleObj>
              </mc:Choice>
              <mc:Fallback>
                <p:oleObj name="" r:id="rId1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851265" y="3191510"/>
                        <a:ext cx="10128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3503" y="4530090"/>
          <a:ext cx="142367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623503" y="4530090"/>
                        <a:ext cx="142367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UOJ#50  </a:t>
            </a:r>
            <a:r>
              <a:rPr lang="zh-CN" altLang="en-US">
                <a:sym typeface="+mn-ea"/>
              </a:rPr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         表示   个结点的这样的树的个数</a:t>
            </a:r>
            <a:endParaRPr lang="zh-CN" altLang="en-US"/>
          </a:p>
          <a:p>
            <a:r>
              <a:rPr lang="zh-CN" altLang="en-US"/>
              <a:t>我们枚举两条红色边所连子树的大小      ，那么需满足</a:t>
            </a:r>
            <a:endParaRPr lang="zh-CN" altLang="en-US"/>
          </a:p>
          <a:p>
            <a:r>
              <a:rPr lang="zh-CN" altLang="en-US"/>
              <a:t>这样我们就得到了</a:t>
            </a:r>
            <a:r>
              <a:rPr lang="en-US" altLang="zh-CN"/>
              <a:t>dp</a:t>
            </a:r>
            <a:r>
              <a:rPr lang="zh-CN" altLang="en-US"/>
              <a:t>方程：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9875" y="1825625"/>
          <a:ext cx="62928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2100" imgH="203200" progId="Equation.KSEE3">
                  <p:embed/>
                </p:oleObj>
              </mc:Choice>
              <mc:Fallback>
                <p:oleObj name="" r:id="rId1" imgW="292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39875" y="1825625"/>
                        <a:ext cx="62928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4400" y="2272665"/>
          <a:ext cx="574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66700" imgH="203200" progId="Equation.KSEE3">
                  <p:embed/>
                </p:oleObj>
              </mc:Choice>
              <mc:Fallback>
                <p:oleObj name="" r:id="rId3" imgW="266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94400" y="2272665"/>
                        <a:ext cx="5746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2423" y="1857693"/>
          <a:ext cx="19050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88265" imgH="165100" progId="Equation.KSEE3">
                  <p:embed/>
                </p:oleObj>
              </mc:Choice>
              <mc:Fallback>
                <p:oleObj name="" r:id="rId5" imgW="88265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72423" y="1857693"/>
                        <a:ext cx="190500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8985" y="2272665"/>
          <a:ext cx="227139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054100" imgH="203200" progId="Equation.KSEE3">
                  <p:embed/>
                </p:oleObj>
              </mc:Choice>
              <mc:Fallback>
                <p:oleObj name="" r:id="rId7" imgW="1054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388985" y="2272665"/>
                        <a:ext cx="227139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5828" y="3269615"/>
          <a:ext cx="6704330" cy="76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3111500" imgH="355600" progId="Equation.KSEE3">
                  <p:embed/>
                </p:oleObj>
              </mc:Choice>
              <mc:Fallback>
                <p:oleObj name="" r:id="rId9" imgW="31115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175828" y="3269615"/>
                        <a:ext cx="6704330" cy="767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3850" y="4071938"/>
          <a:ext cx="87439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405765" imgH="228600" progId="Equation.KSEE3">
                  <p:embed/>
                </p:oleObj>
              </mc:Choice>
              <mc:Fallback>
                <p:oleObj name="" r:id="rId11" imgW="4057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63850" y="4071938"/>
                        <a:ext cx="874395" cy="4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UOJ#50  </a:t>
            </a:r>
            <a:r>
              <a:rPr lang="zh-CN" altLang="en-US">
                <a:sym typeface="+mn-ea"/>
              </a:rPr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考虑优化式子：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我们枚举              的值进行和式变换：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预处理                                    ，可达到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15640" y="1619885"/>
          <a:ext cx="783145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3733800" imgH="431800" progId="Equation.KSEE3">
                  <p:embed/>
                </p:oleObj>
              </mc:Choice>
              <mc:Fallback>
                <p:oleObj name="" r:id="rId1" imgW="3733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15640" y="1619885"/>
                        <a:ext cx="7831455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1248" y="2765425"/>
          <a:ext cx="125984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84200" imgH="203200" progId="Equation.KSEE3">
                  <p:embed/>
                </p:oleObj>
              </mc:Choice>
              <mc:Fallback>
                <p:oleObj name="" r:id="rId3" imgW="584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61248" y="2765425"/>
                        <a:ext cx="125984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0050" y="3194050"/>
          <a:ext cx="7835900" cy="184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771900" imgH="889000" progId="Equation.KSEE3">
                  <p:embed/>
                </p:oleObj>
              </mc:Choice>
              <mc:Fallback>
                <p:oleObj name="" r:id="rId5" imgW="37719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670050" y="3194050"/>
                        <a:ext cx="7835900" cy="184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1690" y="5238115"/>
          <a:ext cx="30194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473200" imgH="431800" progId="Equation.KSEE3">
                  <p:embed/>
                </p:oleObj>
              </mc:Choice>
              <mc:Fallback>
                <p:oleObj name="" r:id="rId7" imgW="1473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91690" y="5238115"/>
                        <a:ext cx="3019425" cy="88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29680" y="5442903"/>
          <a:ext cx="87439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405765" imgH="228600" progId="Equation.KSEE3">
                  <p:embed/>
                </p:oleObj>
              </mc:Choice>
              <mc:Fallback>
                <p:oleObj name="" r:id="rId9" imgW="4057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329680" y="5442903"/>
                        <a:ext cx="874395" cy="4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例题：Link的游戏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考虑所有可能情况共                 种</a:t>
            </a:r>
            <a:endParaRPr lang="zh-CN" altLang="en-US"/>
          </a:p>
          <a:p>
            <a:r>
              <a:rPr lang="zh-CN" altLang="en-US"/>
              <a:t>其中恰好错一个的情况有</a:t>
            </a:r>
            <a:r>
              <a:rPr lang="en-US" altLang="zh-CN"/>
              <a:t>10</a:t>
            </a:r>
            <a:r>
              <a:rPr lang="zh-CN" altLang="en-US"/>
              <a:t>种，所以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0010" y="1786890"/>
          <a:ext cx="13950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660400" imgH="203200" progId="Equation.KSEE3">
                  <p:embed/>
                </p:oleObj>
              </mc:Choice>
              <mc:Fallback>
                <p:oleObj name="" r:id="rId1" imgW="6604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90010" y="1786890"/>
                        <a:ext cx="13950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6490" y="2710815"/>
          <a:ext cx="459549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2413000" imgH="393700" progId="Equation.KSEE3">
                  <p:embed/>
                </p:oleObj>
              </mc:Choice>
              <mc:Fallback>
                <p:oleObj name="" r:id="rId3" imgW="24130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6490" y="2710815"/>
                        <a:ext cx="4595495" cy="74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UOJ#50  </a:t>
            </a:r>
            <a:r>
              <a:rPr lang="zh-CN" altLang="en-US">
                <a:sym typeface="+mn-ea"/>
              </a:rPr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进一步观察式子，设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我们发现       都是卷积的形式，分治 </a:t>
            </a:r>
            <a:r>
              <a:rPr lang="en-US" altLang="zh-CN"/>
              <a:t>FFT </a:t>
            </a:r>
            <a:r>
              <a:rPr lang="zh-CN" altLang="en-US"/>
              <a:t>解决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时间复杂度：                 ，松一松应该能过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5408" y="1606868"/>
          <a:ext cx="1666240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12800" imgH="393700" progId="Equation.KSEE3">
                  <p:embed/>
                </p:oleObj>
              </mc:Choice>
              <mc:Fallback>
                <p:oleObj name="" r:id="rId1" imgW="812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895408" y="1606868"/>
                        <a:ext cx="1666240" cy="80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0543" y="2680018"/>
          <a:ext cx="395795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905000" imgH="342900" progId="Equation.KSEE3">
                  <p:embed/>
                </p:oleObj>
              </mc:Choice>
              <mc:Fallback>
                <p:oleObj name="" r:id="rId3" imgW="19050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800543" y="2680018"/>
                        <a:ext cx="3957955" cy="71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5533" y="3652521"/>
          <a:ext cx="62484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04800" imgH="203200" progId="Equation.KSEE3">
                  <p:embed/>
                </p:oleObj>
              </mc:Choice>
              <mc:Fallback>
                <p:oleObj name="" r:id="rId5" imgW="304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55533" y="3652521"/>
                        <a:ext cx="624840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0515" y="4528503"/>
          <a:ext cx="156019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723900" imgH="228600" progId="Equation.KSEE3">
                  <p:embed/>
                </p:oleObj>
              </mc:Choice>
              <mc:Fallback>
                <p:oleObj name="" r:id="rId7" imgW="723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850515" y="4528503"/>
                        <a:ext cx="1560195" cy="4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UOJ#50  </a:t>
            </a:r>
            <a:r>
              <a:rPr lang="zh-CN" altLang="en-US">
                <a:sym typeface="+mn-ea"/>
              </a:rPr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卷积这东西一般都和生成函数有关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也就是说接下来我们要解这个多项式线性常微分方程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3205" y="2564130"/>
          <a:ext cx="5666105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844800" imgH="393700" progId="Equation.KSEE3">
                  <p:embed/>
                </p:oleObj>
              </mc:Choice>
              <mc:Fallback>
                <p:oleObj name="" r:id="rId1" imgW="2844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13205" y="2564130"/>
                        <a:ext cx="5666105" cy="7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9150" y="3467735"/>
          <a:ext cx="2605405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308100" imgH="393700" progId="Equation.KSEE3">
                  <p:embed/>
                </p:oleObj>
              </mc:Choice>
              <mc:Fallback>
                <p:oleObj name="" r:id="rId3" imgW="1308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89150" y="3467735"/>
                        <a:ext cx="2605405" cy="7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UOJ#50  </a:t>
            </a:r>
            <a:r>
              <a:rPr lang="zh-CN" altLang="en-US">
                <a:sym typeface="+mn-ea"/>
              </a:rPr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我们尝试把它扔到 </a:t>
            </a:r>
            <a:r>
              <a:rPr lang="en-US" altLang="zh-CN"/>
              <a:t>mathematica </a:t>
            </a:r>
            <a:r>
              <a:rPr lang="zh-CN" altLang="en-US"/>
              <a:t>上面发现凉凉，只能自力更生了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                                    ，那么要解的方程就是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考虑牛顿迭代：假设已经知道了前 </a:t>
            </a:r>
            <a:r>
              <a:rPr lang="en-US" altLang="zh-CN"/>
              <a:t>n </a:t>
            </a:r>
            <a:r>
              <a:rPr lang="zh-CN" altLang="en-US"/>
              <a:t>项的答案</a:t>
            </a:r>
            <a:endParaRPr lang="zh-CN" altLang="en-US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5110" y="2540000"/>
          <a:ext cx="2959735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15110" y="2540000"/>
                        <a:ext cx="2959735" cy="7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98728" y="2540000"/>
          <a:ext cx="2200910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104900" imgH="393700" progId="Equation.KSEE3">
                  <p:embed/>
                </p:oleObj>
              </mc:Choice>
              <mc:Fallback>
                <p:oleObj name="" r:id="rId3" imgW="1104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598728" y="2540000"/>
                        <a:ext cx="2200910" cy="7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9166" y="3627755"/>
          <a:ext cx="68389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342900" imgH="228600" progId="Equation.KSEE3">
                  <p:embed/>
                </p:oleObj>
              </mc:Choice>
              <mc:Fallback>
                <p:oleObj name="" r:id="rId5" imgW="34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289166" y="3627755"/>
                        <a:ext cx="683895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82421" y="4207510"/>
          <a:ext cx="8156575" cy="16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4089400" imgH="812800" progId="Equation.KSEE3">
                  <p:embed/>
                </p:oleObj>
              </mc:Choice>
              <mc:Fallback>
                <p:oleObj name="" r:id="rId7" imgW="4089400" imgH="81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82421" y="4207510"/>
                        <a:ext cx="8156575" cy="162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UOJ#50  </a:t>
            </a:r>
            <a:r>
              <a:rPr lang="zh-CN" altLang="en-US">
                <a:sym typeface="+mn-ea"/>
              </a:rPr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我们把得到的式子简写一下：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我们需要把左边的微分式合并</a:t>
            </a:r>
            <a:endParaRPr lang="zh-CN" altLang="en-US"/>
          </a:p>
          <a:p>
            <a:r>
              <a:rPr lang="zh-CN" altLang="en-US"/>
              <a:t>具体来讲就是找到一个       ，使得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也就是                     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43806" y="1604010"/>
          <a:ext cx="4358005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2184400" imgH="393700" progId="Equation.KSEE3">
                  <p:embed/>
                </p:oleObj>
              </mc:Choice>
              <mc:Fallback>
                <p:oleObj name="" r:id="rId1" imgW="2184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043806" y="1604010"/>
                        <a:ext cx="4358005" cy="78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38944" y="3188653"/>
          <a:ext cx="53213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66700" imgH="203200" progId="Equation.KSEE3">
                  <p:embed/>
                </p:oleObj>
              </mc:Choice>
              <mc:Fallback>
                <p:oleObj name="" r:id="rId3" imgW="266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38944" y="3188653"/>
                        <a:ext cx="53213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2784" y="3016885"/>
          <a:ext cx="5600700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806700" imgH="393700" progId="Equation.KSEE3">
                  <p:embed/>
                </p:oleObj>
              </mc:Choice>
              <mc:Fallback>
                <p:oleObj name="" r:id="rId5" imgW="2806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52784" y="3016885"/>
                        <a:ext cx="5600700" cy="78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9940" y="3910330"/>
          <a:ext cx="482409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336800" imgH="393700" progId="Equation.KSEE3">
                  <p:embed/>
                </p:oleObj>
              </mc:Choice>
              <mc:Fallback>
                <p:oleObj name="" r:id="rId7" imgW="2336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59940" y="3910330"/>
                        <a:ext cx="4824095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UOJ#50  </a:t>
            </a:r>
            <a:r>
              <a:rPr lang="zh-CN" altLang="en-US">
                <a:sym typeface="+mn-ea"/>
              </a:rPr>
              <a:t>链式反应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求出了      之后，我们就有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两边积分就有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运算涉及多项式逆元、</a:t>
            </a:r>
            <a:r>
              <a:rPr lang="en-US" altLang="zh-CN"/>
              <a:t>exp</a:t>
            </a:r>
            <a:r>
              <a:rPr lang="zh-CN" altLang="en-US"/>
              <a:t>、求导、积分，一切运算都是             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总的时间复杂度就是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9464" y="1858963"/>
          <a:ext cx="53213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66700" imgH="203200" progId="Equation.KSEE3">
                  <p:embed/>
                </p:oleObj>
              </mc:Choice>
              <mc:Fallback>
                <p:oleObj name="" r:id="rId1" imgW="266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49464" y="1858963"/>
                        <a:ext cx="53213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3769" y="1633220"/>
          <a:ext cx="3648710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828800" imgH="393700" progId="Equation.KSEE3">
                  <p:embed/>
                </p:oleObj>
              </mc:Choice>
              <mc:Fallback>
                <p:oleObj name="" r:id="rId3" imgW="1828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743769" y="1633220"/>
                        <a:ext cx="3648710" cy="786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6887" y="2822575"/>
          <a:ext cx="564959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831465" imgH="469900" progId="Equation.KSEE3">
                  <p:embed/>
                </p:oleObj>
              </mc:Choice>
              <mc:Fallback>
                <p:oleObj name="" r:id="rId5" imgW="2831465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016887" y="2822575"/>
                        <a:ext cx="5649595" cy="93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39810" y="4125595"/>
          <a:ext cx="114109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558800" imgH="203200" progId="Equation.KSEE3">
                  <p:embed/>
                </p:oleObj>
              </mc:Choice>
              <mc:Fallback>
                <p:oleObj name="" r:id="rId7" imgW="5588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639810" y="4125595"/>
                        <a:ext cx="114109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2078" y="5005070"/>
          <a:ext cx="461645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2260600" imgH="228600" progId="Equation.KSEE3">
                  <p:embed/>
                </p:oleObj>
              </mc:Choice>
              <mc:Fallback>
                <p:oleObj name="" r:id="rId9" imgW="2260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22078" y="5005070"/>
                        <a:ext cx="461645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JZYZ</a:t>
            </a:r>
            <a:r>
              <a:rPr lang="zh-CN" altLang="en-US"/>
              <a:t>互测  Alpha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有一个动摩擦因数为    的半径为    的   圆弧</a:t>
            </a:r>
            <a:endParaRPr lang="zh-CN" altLang="en-US"/>
          </a:p>
          <a:p>
            <a:r>
              <a:rPr lang="zh-CN" altLang="en-US"/>
              <a:t>下端接一个长度为    </a:t>
            </a:r>
            <a:r>
              <a:rPr lang="zh-CN" altLang="en-US">
                <a:sym typeface="+mn-ea"/>
              </a:rPr>
              <a:t>动摩擦因数为    的水平面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将一质点从圆弧上端无初速度释放，运动到水平末端速度恰好为 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求动摩擦因数    的值</a:t>
            </a:r>
            <a:endParaRPr lang="zh-CN" altLang="en-US"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4300" y="1873250"/>
          <a:ext cx="31178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152400" imgH="165100" progId="Equation.KSEE3">
                  <p:embed/>
                </p:oleObj>
              </mc:Choice>
              <mc:Fallback>
                <p:oleObj name="" r:id="rId1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1873250"/>
                        <a:ext cx="31178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3465" y="2306320"/>
          <a:ext cx="31178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93465" y="2306320"/>
                        <a:ext cx="31178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3463" y="1778318"/>
          <a:ext cx="26035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27000" imgH="228600" progId="Equation.KSEE3">
                  <p:embed/>
                </p:oleObj>
              </mc:Choice>
              <mc:Fallback>
                <p:oleObj name="" r:id="rId5" imgW="127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113463" y="1778318"/>
                        <a:ext cx="26035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3895" y="2334895"/>
          <a:ext cx="31178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52400" imgH="165100" progId="Equation.KSEE3">
                  <p:embed/>
                </p:oleObj>
              </mc:Choice>
              <mc:Fallback>
                <p:oleObj name="" r:id="rId7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763895" y="2334895"/>
                        <a:ext cx="31178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3060" y="1834515"/>
          <a:ext cx="31178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152400" imgH="165100" progId="Equation.KSEE3">
                  <p:embed/>
                </p:oleObj>
              </mc:Choice>
              <mc:Fallback>
                <p:oleObj name="" r:id="rId8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433060" y="1834515"/>
                        <a:ext cx="31178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5295" y="3241040"/>
          <a:ext cx="31178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52400" imgH="165100" progId="Equation.KSEE3">
                  <p:embed/>
                </p:oleObj>
              </mc:Choice>
              <mc:Fallback>
                <p:oleObj name="" r:id="rId9" imgW="1524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95295" y="3241040"/>
                        <a:ext cx="311785" cy="33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4697730" y="2802890"/>
            <a:ext cx="2444750" cy="2689860"/>
            <a:chOff x="6671" y="4997"/>
            <a:chExt cx="3850" cy="4236"/>
          </a:xfrm>
        </p:grpSpPr>
        <p:grpSp>
          <p:nvGrpSpPr>
            <p:cNvPr id="24" name="组合 23"/>
            <p:cNvGrpSpPr/>
            <p:nvPr/>
          </p:nvGrpSpPr>
          <p:grpSpPr>
            <a:xfrm>
              <a:off x="6671" y="4997"/>
              <a:ext cx="3850" cy="3574"/>
              <a:chOff x="4400" y="4515"/>
              <a:chExt cx="3850" cy="3574"/>
            </a:xfrm>
          </p:grpSpPr>
          <p:sp>
            <p:nvSpPr>
              <p:cNvPr id="16" name="弧形 15"/>
              <p:cNvSpPr/>
              <p:nvPr/>
            </p:nvSpPr>
            <p:spPr>
              <a:xfrm rot="10800000">
                <a:off x="4400" y="4515"/>
                <a:ext cx="3574" cy="3574"/>
              </a:xfrm>
              <a:prstGeom prst="arc">
                <a:avLst/>
              </a:prstGeom>
              <a:noFill/>
              <a:ln>
                <a:solidFill>
                  <a:schemeClr val="bg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4400" y="6302"/>
                <a:ext cx="3850" cy="1786"/>
                <a:chOff x="4400" y="6302"/>
                <a:chExt cx="3850" cy="1786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 flipH="1" flipV="1">
                  <a:off x="6180" y="8074"/>
                  <a:ext cx="2071" cy="1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>
                  <a:stCxn id="16" idx="2"/>
                </p:cNvCxnSpPr>
                <p:nvPr/>
              </p:nvCxnSpPr>
              <p:spPr>
                <a:xfrm>
                  <a:off x="4400" y="6302"/>
                  <a:ext cx="1794" cy="4"/>
                </a:xfrm>
                <a:prstGeom prst="line">
                  <a:avLst/>
                </a:prstGeom>
                <a:ln w="12700" cmpd="sng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148" y="6302"/>
                  <a:ext cx="20" cy="1753"/>
                </a:xfrm>
                <a:prstGeom prst="line">
                  <a:avLst/>
                </a:prstGeom>
                <a:ln w="12700" cmpd="sng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组合 31"/>
            <p:cNvGrpSpPr/>
            <p:nvPr/>
          </p:nvGrpSpPr>
          <p:grpSpPr>
            <a:xfrm>
              <a:off x="7455" y="6099"/>
              <a:ext cx="2390" cy="3135"/>
              <a:chOff x="7455" y="6099"/>
              <a:chExt cx="2390" cy="3135"/>
            </a:xfrm>
          </p:grpSpPr>
          <p:graphicFrame>
            <p:nvGraphicFramePr>
              <p:cNvPr id="25" name="对象 2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455" y="6099"/>
              <a:ext cx="491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" name="" r:id="rId10" imgW="152400" imgH="165100" progId="Equation.KSEE3">
                      <p:embed/>
                    </p:oleObj>
                  </mc:Choice>
                  <mc:Fallback>
                    <p:oleObj name="" r:id="rId10" imgW="1524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>
                            <a:lum bright="10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455" y="6099"/>
                            <a:ext cx="491" cy="5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9355" y="8702"/>
              <a:ext cx="491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" name="" r:id="rId11" imgW="152400" imgH="165100" progId="Equation.KSEE3">
                      <p:embed/>
                    </p:oleObj>
                  </mc:Choice>
                  <mc:Fallback>
                    <p:oleObj name="" r:id="rId11" imgW="1524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>
                            <a:lum bright="10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355" y="8702"/>
                            <a:ext cx="491" cy="5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8451" y="7410"/>
              <a:ext cx="491" cy="5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" name="" r:id="rId12" imgW="152400" imgH="165100" progId="Equation.KSEE3">
                      <p:embed/>
                    </p:oleObj>
                  </mc:Choice>
                  <mc:Fallback>
                    <p:oleObj name="" r:id="rId12" imgW="1524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4">
                            <a:lum bright="10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451" y="7410"/>
                            <a:ext cx="491" cy="5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custDataLst>
      <p:tags r:id="rId13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Alpha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这是 </a:t>
            </a:r>
            <a:r>
              <a:rPr lang="en-US" altLang="zh-CN"/>
              <a:t>LJT </a:t>
            </a:r>
            <a:r>
              <a:rPr lang="zh-CN" altLang="en-US"/>
              <a:t>大佬的互测题 </a:t>
            </a:r>
            <a:r>
              <a:rPr lang="en-US" altLang="zh-CN"/>
              <a:t>Orz</a:t>
            </a:r>
            <a:endParaRPr lang="en-US" altLang="zh-CN"/>
          </a:p>
          <a:p>
            <a:r>
              <a:rPr lang="zh-CN" altLang="en-US"/>
              <a:t>设     为运动到圆弧底端的角速度，由末速度为 </a:t>
            </a:r>
            <a:r>
              <a:rPr lang="en-US" altLang="zh-CN"/>
              <a:t>0 </a:t>
            </a:r>
            <a:r>
              <a:rPr lang="zh-CN" altLang="en-US"/>
              <a:t>列动能定理方程：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   为质点与水平方向的夹角，经过受力分析列牛二律方程：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由             消掉    然后合并得到：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9708" y="4820285"/>
          <a:ext cx="1040130" cy="80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8000" imgH="393700" progId="Equation.KSEE3">
                  <p:embed/>
                </p:oleObj>
              </mc:Choice>
              <mc:Fallback>
                <p:oleObj name="" r:id="rId1" imgW="508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69708" y="4820285"/>
                        <a:ext cx="1040130" cy="80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5490" y="2693988"/>
          <a:ext cx="195008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52500" imgH="228600" progId="Equation.KSEE3">
                  <p:embed/>
                </p:oleObj>
              </mc:Choice>
              <mc:Fallback>
                <p:oleObj name="" r:id="rId3" imgW="952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555490" y="2693988"/>
                        <a:ext cx="1950085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0183" y="3221673"/>
          <a:ext cx="26035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27000" imgH="177165" progId="Equation.KSEE3">
                  <p:embed/>
                </p:oleObj>
              </mc:Choice>
              <mc:Fallback>
                <p:oleObj name="" r:id="rId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60183" y="3221673"/>
                        <a:ext cx="26035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3659505"/>
          <a:ext cx="2924175" cy="121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587500" imgH="660400" progId="Equation.KSEE3">
                  <p:embed/>
                </p:oleObj>
              </mc:Choice>
              <mc:Fallback>
                <p:oleObj name="" r:id="rId7" imgW="1587500" imgH="660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94175" y="3659505"/>
                        <a:ext cx="2924175" cy="121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9603" y="5023803"/>
          <a:ext cx="36322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169603" y="5023803"/>
                        <a:ext cx="36322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8155" y="4782503"/>
          <a:ext cx="4967605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2425700" imgH="393700" progId="Equation.KSEE3">
                  <p:embed/>
                </p:oleObj>
              </mc:Choice>
              <mc:Fallback>
                <p:oleObj name="" r:id="rId11" imgW="2425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558155" y="4782503"/>
                        <a:ext cx="4967605" cy="80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8283" y="2232661"/>
          <a:ext cx="36322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177165" imgH="215900" progId="Equation.KSEE3">
                  <p:embed/>
                </p:oleObj>
              </mc:Choice>
              <mc:Fallback>
                <p:oleObj name="" r:id="rId13" imgW="1771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98283" y="2232661"/>
                        <a:ext cx="36322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Alpha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接下来我们的任务就是求解这个微分方程</a:t>
            </a:r>
            <a:endParaRPr lang="zh-CN" altLang="en-US"/>
          </a:p>
          <a:p>
            <a:r>
              <a:rPr lang="zh-CN" altLang="en-US"/>
              <a:t>我们希望找到一个        使得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这样的        需要满足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9233" y="1565910"/>
          <a:ext cx="8211820" cy="95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4140200" imgH="482600" progId="Equation.KSEE3">
                  <p:embed/>
                </p:oleObj>
              </mc:Choice>
              <mc:Fallback>
                <p:oleObj name="" r:id="rId1" imgW="4140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79233" y="1565910"/>
                        <a:ext cx="8211820" cy="958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2190" y="3220403"/>
          <a:ext cx="67627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52190" y="3220403"/>
                        <a:ext cx="676275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2043" y="3662998"/>
          <a:ext cx="931291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4546600" imgH="228600" progId="Equation.KSEE3">
                  <p:embed/>
                </p:oleObj>
              </mc:Choice>
              <mc:Fallback>
                <p:oleObj name="" r:id="rId5" imgW="4546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02043" y="3662998"/>
                        <a:ext cx="931291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5815" y="4579938"/>
          <a:ext cx="67627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75815" y="4579938"/>
                        <a:ext cx="676275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6691" y="4312603"/>
          <a:ext cx="3251835" cy="9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8" imgW="1587500" imgH="482600" progId="Equation.KSEE3">
                  <p:embed/>
                </p:oleObj>
              </mc:Choice>
              <mc:Fallback>
                <p:oleObj name="" r:id="rId8" imgW="1587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96691" y="4312603"/>
                        <a:ext cx="3251835" cy="98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Alpha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也就是</a:t>
            </a:r>
            <a:endParaRPr lang="zh-CN" altLang="en-US"/>
          </a:p>
          <a:p>
            <a:r>
              <a:rPr lang="zh-CN" altLang="en-US"/>
              <a:t>这样原方程就变成了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                             积分得到：</a:t>
            </a:r>
            <a:endParaRPr lang="zh-CN" altLang="en-US"/>
          </a:p>
          <a:p>
            <a:r>
              <a:rPr lang="zh-CN" altLang="en-US"/>
              <a:t>对    求导得到：</a:t>
            </a:r>
            <a:endParaRPr lang="zh-CN" altLang="en-US"/>
          </a:p>
          <a:p>
            <a:r>
              <a:rPr lang="zh-CN" altLang="en-US"/>
              <a:t>结合上式可得：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3436" y="1777683"/>
          <a:ext cx="76485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3733800" imgH="254000" progId="Equation.KSEE3">
                  <p:embed/>
                </p:oleObj>
              </mc:Choice>
              <mc:Fallback>
                <p:oleObj name="" r:id="rId1" imgW="3733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083436" y="1777683"/>
                        <a:ext cx="76485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3768" y="2758440"/>
          <a:ext cx="445897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247900" imgH="228600" progId="Equation.KSEE3">
                  <p:embed/>
                </p:oleObj>
              </mc:Choice>
              <mc:Fallback>
                <p:oleObj name="" r:id="rId3" imgW="2247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473768" y="2758440"/>
                        <a:ext cx="445897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2726" y="3341053"/>
          <a:ext cx="319976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562100" imgH="508000" progId="Equation.KSEE3">
                  <p:embed/>
                </p:oleObj>
              </mc:Choice>
              <mc:Fallback>
                <p:oleObj name="" r:id="rId5" imgW="15621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2726" y="3341053"/>
                        <a:ext cx="3199765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2408" y="4495166"/>
          <a:ext cx="239395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168400" imgH="241300" progId="Equation.KSEE3">
                  <p:embed/>
                </p:oleObj>
              </mc:Choice>
              <mc:Fallback>
                <p:oleObj name="" r:id="rId7" imgW="1168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2408" y="4495166"/>
                        <a:ext cx="239395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7813" y="4495166"/>
          <a:ext cx="340995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663700" imgH="241300" progId="Equation.KSEE3">
                  <p:embed/>
                </p:oleObj>
              </mc:Choice>
              <mc:Fallback>
                <p:oleObj name="" r:id="rId9" imgW="1663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357813" y="4495166"/>
                        <a:ext cx="340995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3358" y="5046664"/>
          <a:ext cx="26035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27000" imgH="177165" progId="Equation.KSEE3">
                  <p:embed/>
                </p:oleObj>
              </mc:Choice>
              <mc:Fallback>
                <p:oleObj name="" r:id="rId11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63358" y="5046664"/>
                        <a:ext cx="26035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0723" y="4952366"/>
          <a:ext cx="359156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752600" imgH="241300" progId="Equation.KSEE3">
                  <p:embed/>
                </p:oleObj>
              </mc:Choice>
              <mc:Fallback>
                <p:oleObj name="" r:id="rId13" imgW="1752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40723" y="4952366"/>
                        <a:ext cx="359156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2473" y="5433379"/>
          <a:ext cx="385191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1879600" imgH="228600" progId="Equation.KSEE3">
                  <p:embed/>
                </p:oleObj>
              </mc:Choice>
              <mc:Fallback>
                <p:oleObj name="" r:id="rId15" imgW="1879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72473" y="5433379"/>
                        <a:ext cx="385191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Alpha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接下来我们来求这个式子的积分，分为两部分：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）求</a:t>
            </a:r>
            <a:endParaRPr lang="zh-CN" altLang="en-US"/>
          </a:p>
          <a:p>
            <a:r>
              <a:rPr lang="zh-CN" altLang="en-US"/>
              <a:t>我们以第一个为示例，以同样的方法可以求出第二个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4248" y="2191704"/>
          <a:ext cx="268097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1308100" imgH="279400" progId="Equation.KSEE3">
                  <p:embed/>
                </p:oleObj>
              </mc:Choice>
              <mc:Fallback>
                <p:oleObj name="" r:id="rId1" imgW="13081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34248" y="2191704"/>
                        <a:ext cx="2680970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5203" y="2690179"/>
          <a:ext cx="260350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270000" imgH="279400" progId="Equation.KSEE3">
                  <p:embed/>
                </p:oleObj>
              </mc:Choice>
              <mc:Fallback>
                <p:oleObj name="" r:id="rId3" imgW="1270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255203" y="2690179"/>
                        <a:ext cx="2603500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9498" y="3708084"/>
          <a:ext cx="1022985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991100" imgH="889000" progId="Equation.KSEE3">
                  <p:embed/>
                </p:oleObj>
              </mc:Choice>
              <mc:Fallback>
                <p:oleObj name="" r:id="rId5" imgW="49911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059498" y="3708084"/>
                        <a:ext cx="10229850" cy="182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乘法法则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考虑将一个事件   拆成若干个小事件    ，事件</a:t>
            </a:r>
            <a:r>
              <a:rPr lang="en-US" altLang="zh-CN"/>
              <a:t>A</a:t>
            </a:r>
            <a:r>
              <a:rPr lang="zh-CN" altLang="en-US"/>
              <a:t>发生的条件是所有小事件都必须发生，则</a:t>
            </a:r>
            <a:endParaRPr lang="zh-CN" altLang="en-US"/>
          </a:p>
          <a:p>
            <a:endParaRPr lang="zh-CN" altLang="en-US"/>
          </a:p>
          <a:p>
            <a:r>
              <a:rPr lang="zh-CN" altLang="zh-CN"/>
              <a:t>例子：抛两枚质地均匀的硬币，均证明朝上的概率为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例子：抛   </a:t>
            </a:r>
            <a:r>
              <a:rPr lang="zh-CN" altLang="zh-CN">
                <a:sym typeface="+mn-ea"/>
              </a:rPr>
              <a:t>枚质地均匀的硬币，均证明朝上的概率为</a:t>
            </a:r>
            <a:endParaRPr lang="zh-CN" altLang="zh-CN"/>
          </a:p>
          <a:p>
            <a:endParaRPr lang="zh-CN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4215" y="1834515"/>
          <a:ext cx="32194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52400" imgH="165100" progId="Equation.KSEE3">
                  <p:embed/>
                </p:oleObj>
              </mc:Choice>
              <mc:Fallback>
                <p:oleObj name="" r:id="rId1" imgW="1524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244215" y="1834515"/>
                        <a:ext cx="32194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62015" y="1776095"/>
          <a:ext cx="32194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52400" imgH="228600" progId="Equation.KSEE3">
                  <p:embed/>
                </p:oleObj>
              </mc:Choice>
              <mc:Fallback>
                <p:oleObj name="" r:id="rId3" imgW="1524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5962015" y="1776095"/>
                        <a:ext cx="32194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2910" y="2174875"/>
          <a:ext cx="4029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108200" imgH="228600" progId="Equation.KSEE3">
                  <p:embed/>
                </p:oleObj>
              </mc:Choice>
              <mc:Fallback>
                <p:oleObj name="" r:id="rId5" imgW="21082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962910" y="2174875"/>
                        <a:ext cx="40290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58480" y="2886075"/>
          <a:ext cx="113919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7" imgW="622300" imgH="393700" progId="Equation.KSEE3">
                  <p:embed/>
                </p:oleObj>
              </mc:Choice>
              <mc:Fallback>
                <p:oleObj name="" r:id="rId7" imgW="6223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158480" y="2886075"/>
                        <a:ext cx="1139190" cy="72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75853" y="4059555"/>
          <a:ext cx="269240" cy="29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375853" y="4059555"/>
                        <a:ext cx="269240" cy="296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5295" y="3786505"/>
          <a:ext cx="584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1" imgW="304800" imgH="393700" progId="Equation.KSEE3">
                  <p:embed/>
                </p:oleObj>
              </mc:Choice>
              <mc:Fallback>
                <p:oleObj name="" r:id="rId11" imgW="304800" imgH="3937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8075295" y="3786505"/>
                        <a:ext cx="58420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Alpha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这样我们就得到了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故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                     ，说明                           ，故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6328" y="1421449"/>
          <a:ext cx="4295140" cy="12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2095500" imgH="609600" progId="Equation.KSEE3">
                  <p:embed/>
                </p:oleObj>
              </mc:Choice>
              <mc:Fallback>
                <p:oleObj name="" r:id="rId1" imgW="2095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636328" y="1421449"/>
                        <a:ext cx="4295140" cy="124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0828" y="2944497"/>
          <a:ext cx="749681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657600" imgH="444500" progId="Equation.KSEE3">
                  <p:embed/>
                </p:oleObj>
              </mc:Choice>
              <mc:Fallback>
                <p:oleObj name="" r:id="rId3" imgW="36576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40828" y="2944497"/>
                        <a:ext cx="749681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5111" y="3846197"/>
          <a:ext cx="752284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670300" imgH="444500" progId="Equation.KSEE3">
                  <p:embed/>
                </p:oleObj>
              </mc:Choice>
              <mc:Fallback>
                <p:oleObj name="" r:id="rId5" imgW="36703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515111" y="3846197"/>
                        <a:ext cx="7522845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6218" y="5014279"/>
          <a:ext cx="1718310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838200" imgH="203200" progId="Equation.KSEE3">
                  <p:embed/>
                </p:oleObj>
              </mc:Choice>
              <mc:Fallback>
                <p:oleObj name="" r:id="rId7" imgW="838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486218" y="5014279"/>
                        <a:ext cx="1718310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66553" y="4991737"/>
          <a:ext cx="2292350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1117600" imgH="215900" progId="Equation.KSEE3">
                  <p:embed/>
                </p:oleObj>
              </mc:Choice>
              <mc:Fallback>
                <p:oleObj name="" r:id="rId9" imgW="11176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166553" y="4991737"/>
                        <a:ext cx="2292350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7708" y="4952684"/>
          <a:ext cx="229235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117600" imgH="228600" progId="Equation.KSEE3">
                  <p:embed/>
                </p:oleObj>
              </mc:Choice>
              <mc:Fallback>
                <p:oleObj name="" r:id="rId11" imgW="1117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7057708" y="4952684"/>
                        <a:ext cx="229235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3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JZYZ</a:t>
            </a:r>
            <a:r>
              <a:rPr lang="zh-CN" altLang="en-US">
                <a:sym typeface="+mn-ea"/>
              </a:rPr>
              <a:t>互测  Alpha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也就是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结合最初的动力学方程                  ，化简得到：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经过导数分析，我们发现左边单调递增，右边单调递减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可用二分法求根：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5028" y="1562737"/>
          <a:ext cx="442849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2159000" imgH="444500" progId="Equation.KSEE3">
                  <p:embed/>
                </p:oleObj>
              </mc:Choice>
              <mc:Fallback>
                <p:oleObj name="" r:id="rId1" imgW="21590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125028" y="1562737"/>
                        <a:ext cx="442849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9576" y="2661922"/>
          <a:ext cx="1511935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36600" imgH="241300" progId="Equation.KSEE3">
                  <p:embed/>
                </p:oleObj>
              </mc:Choice>
              <mc:Fallback>
                <p:oleObj name="" r:id="rId3" imgW="736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219576" y="2661922"/>
                        <a:ext cx="151193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2978" y="4540570"/>
          <a:ext cx="1615440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787400" imgH="203200" progId="Equation.KSEE3">
                  <p:embed/>
                </p:oleObj>
              </mc:Choice>
              <mc:Fallback>
                <p:oleObj name="" r:id="rId5" imgW="787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502978" y="4540570"/>
                        <a:ext cx="1615440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言射言射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全概率公式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若将样本空间 </a:t>
            </a:r>
            <a:r>
              <a:rPr lang="en-US" altLang="zh-CN"/>
              <a:t>S </a:t>
            </a:r>
            <a:r>
              <a:rPr lang="zh-CN" altLang="en-US"/>
              <a:t>分成若干个不相交的部分                  ，则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例子：刘世纪参加</a:t>
            </a:r>
            <a:r>
              <a:rPr lang="en-US" altLang="zh-CN"/>
              <a:t>NOI</a:t>
            </a:r>
            <a:r>
              <a:rPr lang="zh-CN" altLang="en-US"/>
              <a:t>获得金牌、银牌、铜牌和铁牌的概率分别为</a:t>
            </a:r>
            <a:r>
              <a:rPr lang="en-US" altLang="zh-CN"/>
              <a:t>0.1</a:t>
            </a:r>
            <a:r>
              <a:rPr lang="zh-CN" altLang="en-US"/>
              <a:t>，</a:t>
            </a:r>
            <a:r>
              <a:rPr lang="en-US" altLang="zh-CN"/>
              <a:t>0.3</a:t>
            </a:r>
            <a:r>
              <a:rPr lang="zh-CN" altLang="en-US"/>
              <a:t>，</a:t>
            </a:r>
            <a:r>
              <a:rPr lang="en-US" altLang="zh-CN"/>
              <a:t>0.4</a:t>
            </a:r>
            <a:r>
              <a:rPr lang="zh-CN" altLang="en-US"/>
              <a:t>和</a:t>
            </a:r>
            <a:r>
              <a:rPr lang="en-US" altLang="zh-CN"/>
              <a:t>0.2</a:t>
            </a:r>
            <a:r>
              <a:rPr lang="zh-CN" altLang="en-US"/>
              <a:t>，在这</a:t>
            </a:r>
            <a:r>
              <a:rPr lang="en-US" altLang="zh-CN"/>
              <a:t>4</a:t>
            </a:r>
            <a:r>
              <a:rPr lang="zh-CN" altLang="en-US"/>
              <a:t>种情况下他能签到学校的概率分别为</a:t>
            </a:r>
            <a:r>
              <a:rPr lang="en-US" altLang="zh-CN"/>
              <a:t>1.0</a:t>
            </a:r>
            <a:r>
              <a:rPr lang="zh-CN" altLang="en-US"/>
              <a:t>，</a:t>
            </a:r>
            <a:r>
              <a:rPr lang="en-US" altLang="zh-CN"/>
              <a:t>0.8</a:t>
            </a:r>
            <a:r>
              <a:rPr lang="zh-CN" altLang="en-US"/>
              <a:t>，</a:t>
            </a:r>
            <a:r>
              <a:rPr lang="en-US" altLang="zh-CN"/>
              <a:t>0.5</a:t>
            </a:r>
            <a:r>
              <a:rPr lang="zh-CN" altLang="en-US"/>
              <a:t>和</a:t>
            </a:r>
            <a:r>
              <a:rPr lang="en-US" altLang="zh-CN"/>
              <a:t>0.1</a:t>
            </a:r>
            <a:r>
              <a:rPr lang="zh-CN" altLang="en-US"/>
              <a:t>，求刘世纪能签到学校的概率</a:t>
            </a:r>
            <a:endParaRPr lang="zh-CN" altLang="en-US"/>
          </a:p>
          <a:p>
            <a:r>
              <a:rPr lang="zh-CN" altLang="en-US"/>
              <a:t>显然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C000"/>
                </a:solidFill>
              </a:rPr>
              <a:t>经过科学的计算我们发现：刘神稳了</a:t>
            </a:r>
            <a:endParaRPr lang="zh-CN" altLang="en-US">
              <a:solidFill>
                <a:srgbClr val="FFC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1635" y="1825625"/>
          <a:ext cx="14046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749300" imgH="228600" progId="Equation.KSEE3">
                  <p:embed/>
                </p:oleObj>
              </mc:Choice>
              <mc:Fallback>
                <p:oleObj name="" r:id="rId1" imgW="749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6731635" y="1825625"/>
                        <a:ext cx="14046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28395" y="2325370"/>
          <a:ext cx="893572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4102100" imgH="228600" progId="Equation.KSEE3">
                  <p:embed/>
                </p:oleObj>
              </mc:Choice>
              <mc:Fallback>
                <p:oleObj name="" r:id="rId3" imgW="4102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28395" y="2325370"/>
                        <a:ext cx="893572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0060" y="4313555"/>
          <a:ext cx="656526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3073400" imgH="177165" progId="Equation.KSEE3">
                  <p:embed/>
                </p:oleObj>
              </mc:Choice>
              <mc:Fallback>
                <p:oleObj name="" r:id="rId5" imgW="3073400" imgH="177165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50060" y="4313555"/>
                        <a:ext cx="656526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QQ图片201806291811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930" y="4897120"/>
            <a:ext cx="1200785" cy="10610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454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TEMPLATE_THUMBS_INDEX" val="1、2、12、14、10、11、13、20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*a*1"/>
  <p:tag name="KSO_WM_UNIT_LAYERLEVEL" val="1"/>
  <p:tag name="KSO_WM_UNIT_VALUE" val="2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RESENTATION_x000B_TEMPLATE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.xml><?xml version="1.0" encoding="utf-8"?>
<p:tagLst xmlns:p="http://schemas.openxmlformats.org/presentationml/2006/main">
  <p:tag name="KSO_WM_TEMPLATE_CATEGORY" val="custom"/>
  <p:tag name="KSO_WM_TEMPLATE_INDEX" val="20184545"/>
  <p:tag name="KSO_WM_UNIT_TYPE" val="b"/>
  <p:tag name="KSO_WM_UNIT_INDEX" val="1"/>
  <p:tag name="KSO_WM_UNIT_ID" val="custom20184545_1*b*1"/>
  <p:tag name="KSO_WM_UNIT_LAYERLEVEL" val="1"/>
  <p:tag name="KSO_WM_UNIT_VALUE" val="50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57"/>
  <p:tag name="KSO_WM_BEAUTIFY_FLAG" val="#wm#"/>
  <p:tag name="KSO_WM_TAG_VERSION" val="1.0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.xml><?xml version="1.0" encoding="utf-8"?>
<p:tagLst xmlns:p="http://schemas.openxmlformats.org/presentationml/2006/main">
  <p:tag name="KSO_WM_TEMPLATE_CATEGORY" val="custom"/>
  <p:tag name="KSO_WM_TEMPLATE_INDEX" val="20184545"/>
  <p:tag name="KSO_WM_TAG_VERSION" val="1.0"/>
  <p:tag name="KSO_WM_SLIDE_ID" val="custom20184545_1"/>
  <p:tag name="KSO_WM_SLIDE_INDEX" val="1"/>
  <p:tag name="KSO_WM_SLIDE_ITEM_CNT" val="2"/>
  <p:tag name="KSO_WM_SLIDE_LAYOUT" val="a_b"/>
  <p:tag name="KSO_WM_SLIDE_LAYOUT_CNT" val="1_1"/>
  <p:tag name="KSO_WM_TEMPLATE_THUMBS_INDEX" val="1、2、12、14、10、11、13、20、"/>
  <p:tag name="KSO_WM_SLIDE_TYPE" val="title"/>
  <p:tag name="KSO_WM_BEAUTIFY_FLAG" val="#wm#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45"/>
</p:tagLst>
</file>

<file path=ppt/theme/theme1.xml><?xml version="1.0" encoding="utf-8"?>
<a:theme xmlns:a="http://schemas.openxmlformats.org/drawingml/2006/main" name="2_Office 主题​​">
  <a:themeElements>
    <a:clrScheme name="自定义 6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fdkfyk5l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8270</Words>
  <Application>WPS 演示</Application>
  <PresentationFormat>自定义</PresentationFormat>
  <Paragraphs>767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232</vt:i4>
      </vt:variant>
      <vt:variant>
        <vt:lpstr>幻灯片标题</vt:lpstr>
      </vt:variant>
      <vt:variant>
        <vt:i4>82</vt:i4>
      </vt:variant>
    </vt:vector>
  </HeadingPairs>
  <TitlesOfParts>
    <vt:vector size="3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2_Office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概率与期望</vt:lpstr>
      <vt:lpstr>目录</vt:lpstr>
      <vt:lpstr>离散型随机变量</vt:lpstr>
      <vt:lpstr>离散型随机变量</vt:lpstr>
      <vt:lpstr>离散型概率的计算</vt:lpstr>
      <vt:lpstr>例题：Link的游戏</vt:lpstr>
      <vt:lpstr>例题：Link的游戏</vt:lpstr>
      <vt:lpstr>乘法法则</vt:lpstr>
      <vt:lpstr>全概率公式</vt:lpstr>
      <vt:lpstr>条件概率</vt:lpstr>
      <vt:lpstr>蒙提霍尔问题</vt:lpstr>
      <vt:lpstr>看似正确的想法</vt:lpstr>
      <vt:lpstr>问题出在哪里</vt:lpstr>
      <vt:lpstr>正确的想法</vt:lpstr>
      <vt:lpstr>理论解释</vt:lpstr>
      <vt:lpstr>数学期望</vt:lpstr>
      <vt:lpstr>数学期望</vt:lpstr>
      <vt:lpstr>期望的线性证明</vt:lpstr>
      <vt:lpstr>全期望公式</vt:lpstr>
      <vt:lpstr>例题  HZK的线段树</vt:lpstr>
      <vt:lpstr>例题  HZK的线段树</vt:lpstr>
      <vt:lpstr>SHOI2002  百事世界杯之旅</vt:lpstr>
      <vt:lpstr>SHOI2002  百事世界杯之旅</vt:lpstr>
      <vt:lpstr>BZOJ1076  奖励关</vt:lpstr>
      <vt:lpstr>BZOJ1076  奖励关</vt:lpstr>
      <vt:lpstr>BZOJ4872  分手是祝愿</vt:lpstr>
      <vt:lpstr>BZOJ4872  分手是祝愿</vt:lpstr>
      <vt:lpstr>51nod1705  七星剑</vt:lpstr>
      <vt:lpstr>51nod1705  七星剑</vt:lpstr>
      <vt:lpstr>随机游走</vt:lpstr>
      <vt:lpstr>随机游走</vt:lpstr>
      <vt:lpstr>随机游走</vt:lpstr>
      <vt:lpstr>BZOJ3143  游走</vt:lpstr>
      <vt:lpstr>BZOJ3143  游走</vt:lpstr>
      <vt:lpstr>BZOJ3143  游走</vt:lpstr>
      <vt:lpstr>51nod1144  打字的猴子</vt:lpstr>
      <vt:lpstr>51nod1144  打字的猴子</vt:lpstr>
      <vt:lpstr>51nod1144  打字的猴子</vt:lpstr>
      <vt:lpstr>BZOJ4001  概率论</vt:lpstr>
      <vt:lpstr>BZOJ4001  概率论</vt:lpstr>
      <vt:lpstr>BZOJ4001  概率论</vt:lpstr>
      <vt:lpstr>BZOJ4001  概率论</vt:lpstr>
      <vt:lpstr>附：卡特兰序列</vt:lpstr>
      <vt:lpstr>附：卡特兰序列</vt:lpstr>
      <vt:lpstr>附：卡特兰序列</vt:lpstr>
      <vt:lpstr>方法总结</vt:lpstr>
      <vt:lpstr>连续型概率</vt:lpstr>
      <vt:lpstr>例题  数轴取点</vt:lpstr>
      <vt:lpstr>例题  数轴取点</vt:lpstr>
      <vt:lpstr>数值积分算法</vt:lpstr>
      <vt:lpstr>数值积分算法</vt:lpstr>
      <vt:lpstr>数值积分算法</vt:lpstr>
      <vt:lpstr>数值积分算法</vt:lpstr>
      <vt:lpstr>数值积分算法</vt:lpstr>
      <vt:lpstr>JZYZ互测  百步飞剑</vt:lpstr>
      <vt:lpstr>JZYZ互测  百步飞剑</vt:lpstr>
      <vt:lpstr>贝叶斯后验概率</vt:lpstr>
      <vt:lpstr>贝叶斯后验概率</vt:lpstr>
      <vt:lpstr>贝叶斯后验概率</vt:lpstr>
      <vt:lpstr>太阳从东方升起的概率</vt:lpstr>
      <vt:lpstr>太阳从东方升起的概率</vt:lpstr>
      <vt:lpstr>51nod1630  B君的竞技场</vt:lpstr>
      <vt:lpstr>51nod1630  B君的竞技场</vt:lpstr>
      <vt:lpstr>51nod1630  B君的竞技场</vt:lpstr>
      <vt:lpstr>连续型概率</vt:lpstr>
      <vt:lpstr>练习题目</vt:lpstr>
      <vt:lpstr>UOJ#50  链式反应</vt:lpstr>
      <vt:lpstr>UOJ#50  链式反应</vt:lpstr>
      <vt:lpstr>UOJ#50  链式反应</vt:lpstr>
      <vt:lpstr>UOJ#50  链式反应</vt:lpstr>
      <vt:lpstr>UOJ#50  链式反应</vt:lpstr>
      <vt:lpstr>UOJ#50  链式反应</vt:lpstr>
      <vt:lpstr>UOJ#50  链式反应</vt:lpstr>
      <vt:lpstr>UOJ#50  链式反应</vt:lpstr>
      <vt:lpstr>JZYZ互测  Alpha</vt:lpstr>
      <vt:lpstr>JZYZ互测  Alpha</vt:lpstr>
      <vt:lpstr>JZYZ互测  Alpha</vt:lpstr>
      <vt:lpstr>PowerPoint 演示文稿</vt:lpstr>
      <vt:lpstr>PowerPoint 演示文稿</vt:lpstr>
      <vt:lpstr>PowerPoint 演示文稿</vt:lpstr>
      <vt:lpstr>PowerPoint 演示文稿</vt:lpstr>
      <vt:lpstr>言射言射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Student01</dc:creator>
  <cp:lastModifiedBy>人不作枉少年</cp:lastModifiedBy>
  <cp:revision>543</cp:revision>
  <dcterms:created xsi:type="dcterms:W3CDTF">2018-06-27T07:36:00Z</dcterms:created>
  <dcterms:modified xsi:type="dcterms:W3CDTF">2018-12-06T07:26:54Z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