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523" r:id="rId3"/>
    <p:sldId id="524" r:id="rId4"/>
    <p:sldId id="528" r:id="rId6"/>
    <p:sldId id="514" r:id="rId7"/>
    <p:sldId id="529" r:id="rId8"/>
    <p:sldId id="531" r:id="rId9"/>
    <p:sldId id="530" r:id="rId10"/>
    <p:sldId id="532" r:id="rId11"/>
    <p:sldId id="544" r:id="rId12"/>
    <p:sldId id="527" r:id="rId13"/>
    <p:sldId id="525" r:id="rId14"/>
    <p:sldId id="538" r:id="rId15"/>
    <p:sldId id="539" r:id="rId16"/>
    <p:sldId id="542" r:id="rId17"/>
    <p:sldId id="545" r:id="rId1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6CA"/>
    <a:srgbClr val="FB91FB"/>
    <a:srgbClr val="AB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0519" autoAdjust="0"/>
  </p:normalViewPr>
  <p:slideViewPr>
    <p:cSldViewPr>
      <p:cViewPr varScale="1">
        <p:scale>
          <a:sx n="112" d="100"/>
          <a:sy n="112" d="100"/>
        </p:scale>
        <p:origin x="1915" y="86"/>
      </p:cViewPr>
      <p:guideLst>
        <p:guide orient="horz" pos="2158"/>
        <p:guide pos="2826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422" y="-90"/>
      </p:cViewPr>
      <p:guideLst>
        <p:guide orient="horz" pos="3124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35C63A-822C-4C39-99E4-22C2086124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08C56E-931F-49A5-8CB4-EC520E2F9044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BE28D3-EDF3-4100-8DFC-3D5714C9736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miter lim="800000"/>
          </a:ln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581400"/>
            <a:ext cx="651192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</a:ln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409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8A4F-D8CB-47E3-A168-17F81E2318B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EAE8-4630-4045-9D68-1D8067A826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4E1-5845-4E7F-9266-9A03D10CD5D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0D67-505E-4FBA-8655-BB82C3CE9AA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9212-458C-45D8-9743-7C4CF2366A1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89CB-655E-4F0A-82F6-17CD14E148E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0DB-02EC-4F00-BC00-C3D19260049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ü"/>
              <a:defRPr/>
            </a:lvl1pPr>
            <a:lvl2pPr marL="669925" indent="-325755">
              <a:buClrTx/>
              <a:buFont typeface="Wingdings" panose="05000000000000000000" pitchFamily="2" charset="2"/>
              <a:buChar char="ü"/>
              <a:defRPr/>
            </a:lvl2pPr>
            <a:lvl3pPr marL="1022350" indent="-351155">
              <a:buClrTx/>
              <a:buFont typeface="Wingdings" panose="05000000000000000000" pitchFamily="2" charset="2"/>
              <a:buChar char="ü"/>
              <a:defRPr/>
            </a:lvl3pPr>
            <a:lvl4pPr marL="1339850" indent="-316230">
              <a:buClrTx/>
              <a:buFont typeface="Wingdings" panose="05000000000000000000" pitchFamily="2" charset="2"/>
              <a:buChar char="ü"/>
              <a:defRPr/>
            </a:lvl4pPr>
            <a:lvl5pPr marL="1681480" indent="-339725">
              <a:buClrTx/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7766-9A74-464A-9A62-AF2E5CE9E77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6AF1-F244-4257-9693-1D7638C31C3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1309-1709-4BBC-B2A8-C20D81A3BAC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63D-AC01-45A6-88E1-17A1FCD07E9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2F2C3-A723-403E-BE9E-20DD8F7C9E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470B-E935-47C2-8719-C42F58B71F5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9243-491D-4D4A-A5E9-02C3592A7CE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9C9E-A771-4FC1-9E4F-CB52A1C666E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8288"/>
            <a:ext cx="82296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B43D7-818A-476B-9EBB-59A8A07A6EC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2" name="Picture 4096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0.wmf"/><Relationship Id="rId13" Type="http://schemas.openxmlformats.org/officeDocument/2006/relationships/notesSlide" Target="../notesSlides/notesSlide11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jpe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0.png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6" Type="http://schemas.openxmlformats.org/officeDocument/2006/relationships/notesSlide" Target="../notesSlides/notesSlide7.xml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10.xml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12.png"/><Relationship Id="rId10" Type="http://schemas.openxmlformats.org/officeDocument/2006/relationships/image" Target="../media/image21.wmf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0EF470B-E935-47C2-8719-C42F58B71F5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474470" y="2352040"/>
            <a:ext cx="7623175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/>
              <a:t>复合材料层合板的连续损伤模型    （</a:t>
            </a:r>
            <a:r>
              <a:rPr lang="en-US" altLang="zh-CN" sz="3600"/>
              <a:t>Continuum Damage Model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6758940" y="4358005"/>
            <a:ext cx="192786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储 鹏 程</a:t>
            </a:r>
            <a:endParaRPr lang="zh-CN" altLang="en-US" sz="1800"/>
          </a:p>
          <a:p>
            <a:pPr algn="ctr"/>
            <a:r>
              <a:rPr lang="en-US" altLang="zh-CN" sz="1800"/>
              <a:t>10. 11</a:t>
            </a:r>
            <a:endParaRPr lang="en-US" alt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" y="1270635"/>
            <a:ext cx="830834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CDM</a:t>
            </a:r>
            <a:r>
              <a:rPr lang="zh-CN" altLang="en-US"/>
              <a:t>法与刚度折减法对比：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200275" y="1772285"/>
          <a:ext cx="5035550" cy="518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/>
                <a:gridCol w="2517775"/>
              </a:tblGrid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折减法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CDM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法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通过乘以折减系数使刚度矩阵退化，是一种半经验法的</a:t>
                      </a:r>
                      <a:r>
                        <a:rPr lang="zh-CN" altLang="en-US" sz="1800">
                          <a:sym typeface="+mn-ea"/>
                        </a:rPr>
                        <a:t>探索模型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基于不可逆过程的热力学，将势能定义为损伤变量的函数，损伤变量定义了应力应变的关系，同时取决于能量耗散值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折减系数的不确定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所有使用参数均可测量得到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不能模拟层合</a:t>
                      </a:r>
                      <a:r>
                        <a:rPr lang="zh-CN" altLang="en-US" sz="1800">
                          <a:sym typeface="+mn-ea"/>
                        </a:rPr>
                        <a:t>板的准脆性失效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b="1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可以模拟</a:t>
                      </a:r>
                      <a:r>
                        <a:rPr lang="zh-CN" altLang="en-US" sz="1800">
                          <a:sym typeface="+mn-ea"/>
                        </a:rPr>
                        <a:t>材料的弹脆性行为（无显著的塑形变形）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连续损伤模型（</a:t>
            </a:r>
            <a:r>
              <a:rPr lang="en-US" altLang="zh-CN" sz="2800" dirty="0" smtClean="0">
                <a:sym typeface="+mn-ea"/>
              </a:rPr>
              <a:t>CDM</a:t>
            </a:r>
            <a:r>
              <a:rPr lang="zh-CN" altLang="en-US" sz="2800" dirty="0" smtClean="0">
                <a:sym typeface="+mn-ea"/>
              </a:rPr>
              <a:t>法</a:t>
            </a:r>
            <a:r>
              <a:rPr lang="zh-CN" altLang="zh-CN" sz="2800" dirty="0" smtClean="0">
                <a:sym typeface="+mn-ea"/>
              </a:rPr>
              <a:t>）</a:t>
            </a:r>
            <a:endParaRPr lang="zh-CN" altLang="zh-CN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349875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2 abaqus UMAT </a:t>
            </a:r>
            <a:r>
              <a:rPr lang="zh-CN" altLang="en-US" sz="2800" dirty="0" smtClean="0">
                <a:sym typeface="+mn-ea"/>
              </a:rPr>
              <a:t>子程序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zh-CN" sz="2800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1945005"/>
            <a:ext cx="8421370" cy="5579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1 </a:t>
            </a:r>
            <a:r>
              <a:rPr lang="zh-CN" altLang="zh-CN"/>
              <a:t>可以用来定义新的材料的本构模型。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2 </a:t>
            </a:r>
            <a:r>
              <a:rPr lang="zh-CN" altLang="en-US"/>
              <a:t>对于每个增量步，在单元的所有物质点处被调用。</a:t>
            </a:r>
            <a:endParaRPr lang="zh-CN" altLang="en-US"/>
          </a:p>
          <a:p>
            <a:endParaRPr lang="zh-CN" altLang="zh-CN"/>
          </a:p>
          <a:p>
            <a:r>
              <a:rPr lang="en-US" altLang="zh-CN"/>
              <a:t>3 </a:t>
            </a:r>
            <a:r>
              <a:rPr lang="zh-CN" altLang="en-US"/>
              <a:t>在增量步末必须更新应力和状态变量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solution-dependent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必须提供材料的</a:t>
            </a:r>
            <a:r>
              <a:rPr lang="en-US" altLang="zh-CN"/>
              <a:t>Jocobian</a:t>
            </a:r>
            <a:r>
              <a:rPr lang="zh-CN" altLang="en-US"/>
              <a:t>矩阵：</a:t>
            </a:r>
            <a:endParaRPr lang="zh-CN" altLang="en-US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7025" y="3781425"/>
          <a:ext cx="59626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5600" imgH="393700" progId="Equation.KSEE3">
                  <p:embed/>
                </p:oleObj>
              </mc:Choice>
              <mc:Fallback>
                <p:oleObj name="" r:id="rId1" imgW="35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7025" y="3781425"/>
                        <a:ext cx="59626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0865" y="1550670"/>
            <a:ext cx="30105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UMAT</a:t>
            </a:r>
            <a:r>
              <a:rPr lang="zh-CN" altLang="en-US"/>
              <a:t>简介：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349875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2 abaqus UMAT </a:t>
            </a:r>
            <a:r>
              <a:rPr lang="zh-CN" altLang="en-US" sz="2800" dirty="0" smtClean="0">
                <a:sym typeface="+mn-ea"/>
              </a:rPr>
              <a:t>子程序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zh-CN" sz="2800" dirty="0" smtClean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2146935"/>
            <a:ext cx="6732270" cy="936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765935"/>
            <a:ext cx="100965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4175" y="1247775"/>
            <a:ext cx="1444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本构方程：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4175" y="3244850"/>
            <a:ext cx="22205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Jacobian</a:t>
            </a:r>
            <a:r>
              <a:rPr lang="zh-CN" altLang="en-US"/>
              <a:t>矩阵：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8525" y="3823970"/>
          <a:ext cx="4328795" cy="166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311400" imgH="889000" progId="Equation.KSEE3">
                  <p:embed/>
                </p:oleObj>
              </mc:Choice>
              <mc:Fallback>
                <p:oleObj name="" r:id="rId3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8525" y="3823970"/>
                        <a:ext cx="4328795" cy="166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220970" y="1527810"/>
            <a:ext cx="3885565" cy="329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2620" y="410210"/>
            <a:ext cx="5349875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2 abaqus UMAT </a:t>
            </a:r>
            <a:r>
              <a:rPr lang="zh-CN" altLang="en-US" sz="2800" dirty="0" smtClean="0">
                <a:sym typeface="+mn-ea"/>
              </a:rPr>
              <a:t>子程序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zh-CN" sz="2800" dirty="0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40" y="2204720"/>
            <a:ext cx="205994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计算应变，计算未损伤时的刚度矩阵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375" y="3169285"/>
            <a:ext cx="2059305" cy="610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检查有无损伤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（失效准则）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0100" y="2204720"/>
            <a:ext cx="17595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计算损伤变量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以及       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0170" y="2534285"/>
          <a:ext cx="78740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457200" imgH="177165" progId="Equation.KSEE3">
                  <p:embed/>
                </p:oleObj>
              </mc:Choice>
              <mc:Fallback>
                <p:oleObj name="" r:id="rId1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0170" y="2534285"/>
                        <a:ext cx="787400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8740" y="4495800"/>
            <a:ext cx="5021580" cy="505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计算应力    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计算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矩阵  更新损伤变量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108710" y="2839720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2192020" y="3108960"/>
            <a:ext cx="1148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有损伤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1" idx="2"/>
          </p:cNvCxnSpPr>
          <p:nvPr/>
        </p:nvCxnSpPr>
        <p:spPr>
          <a:xfrm>
            <a:off x="1033145" y="3780155"/>
            <a:ext cx="0" cy="741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278130" y="3960495"/>
            <a:ext cx="970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无损伤</a:t>
            </a:r>
            <a:endParaRPr lang="zh-CN" altLang="en-US"/>
          </a:p>
        </p:txBody>
      </p:sp>
      <p:cxnSp>
        <p:nvCxnSpPr>
          <p:cNvPr id="30" name="肘形连接符 29"/>
          <p:cNvCxnSpPr>
            <a:stCxn id="11" idx="3"/>
            <a:endCxn id="12" idx="0"/>
          </p:cNvCxnSpPr>
          <p:nvPr/>
        </p:nvCxnSpPr>
        <p:spPr>
          <a:xfrm flipV="1">
            <a:off x="2138680" y="2204720"/>
            <a:ext cx="2081530" cy="1270000"/>
          </a:xfrm>
          <a:prstGeom prst="bentConnector4">
            <a:avLst>
              <a:gd name="adj1" fmla="val 41732"/>
              <a:gd name="adj2" fmla="val 115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3340100" y="3352165"/>
            <a:ext cx="1760220" cy="60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0" y="3646170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500" y="3646170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>
            <a:off x="4220210" y="2839720"/>
            <a:ext cx="0" cy="512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/>
          <p:nvPr/>
        </p:nvCxnSpPr>
        <p:spPr>
          <a:xfrm>
            <a:off x="4370070" y="3974160"/>
            <a:ext cx="0" cy="50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>
            <a:off x="1037590" y="1885315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55880" y="1245235"/>
            <a:ext cx="2106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每一增量步调用</a:t>
            </a:r>
            <a:r>
              <a:rPr lang="en-US" altLang="zh-CN"/>
              <a:t>UMAT</a:t>
            </a:r>
            <a:r>
              <a:rPr lang="zh-CN" altLang="en-US"/>
              <a:t>子程序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54810" y="5448300"/>
            <a:ext cx="204152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退出</a:t>
            </a:r>
            <a:r>
              <a:rPr lang="en-US" altLang="zh-CN"/>
              <a:t>UMAT</a:t>
            </a:r>
            <a:r>
              <a:rPr lang="zh-CN" altLang="en-US"/>
              <a:t>，返回到有限元主程序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88895" y="5026025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7170" y="2455545"/>
          <a:ext cx="26244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905000" imgH="457200" progId="Equation.KSEE3">
                  <p:embed/>
                </p:oleObj>
              </mc:Choice>
              <mc:Fallback>
                <p:oleObj name="" r:id="rId5" imgW="1905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7170" y="2455545"/>
                        <a:ext cx="26244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7010" y="3289935"/>
          <a:ext cx="3808095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908300" imgH="939800" progId="Equation.KSEE3">
                  <p:embed/>
                </p:oleObj>
              </mc:Choice>
              <mc:Fallback>
                <p:oleObj name="" r:id="rId7" imgW="2908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7010" y="3289935"/>
                        <a:ext cx="3808095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297170" y="1838960"/>
            <a:ext cx="208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损伤变量的表达式：</a:t>
            </a:r>
            <a:endParaRPr lang="zh-CN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3580" y="5595620"/>
          <a:ext cx="2976245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2311400" imgH="889000" progId="Equation.KSEE3">
                  <p:embed/>
                </p:oleObj>
              </mc:Choice>
              <mc:Fallback>
                <p:oleObj name="" r:id="rId9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3580" y="5595620"/>
                        <a:ext cx="2976245" cy="114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0" y="1905635"/>
            <a:ext cx="5181600" cy="3261360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44875" y="1537335"/>
            <a:ext cx="8534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UMAT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220970" y="5037455"/>
            <a:ext cx="3886200" cy="170307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28285" y="5248275"/>
            <a:ext cx="207708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Jaccobian</a:t>
            </a:r>
            <a:r>
              <a:rPr lang="zh-CN" altLang="en-US"/>
              <a:t>矩阵：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349875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3 </a:t>
            </a:r>
            <a:r>
              <a:rPr lang="zh-CN" altLang="zh-CN" sz="2800" dirty="0" smtClean="0">
                <a:sym typeface="+mn-ea"/>
              </a:rPr>
              <a:t>计算结果（</a:t>
            </a:r>
            <a:r>
              <a:rPr lang="zh-CN" altLang="en-US" sz="2800" dirty="0" smtClean="0">
                <a:sym typeface="+mn-ea"/>
              </a:rPr>
              <a:t>内置模型）</a:t>
            </a:r>
            <a:endParaRPr lang="zh-CN" altLang="en-US" sz="2800" dirty="0" smtClean="0">
              <a:sym typeface="+mn-ea"/>
            </a:endParaRPr>
          </a:p>
        </p:txBody>
      </p:sp>
      <p:pic>
        <p:nvPicPr>
          <p:cNvPr id="2" name="图片 1" descr="834599242509059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188720"/>
            <a:ext cx="1992630" cy="1757680"/>
          </a:xfrm>
          <a:prstGeom prst="rect">
            <a:avLst/>
          </a:prstGeom>
        </p:spPr>
      </p:pic>
      <p:pic>
        <p:nvPicPr>
          <p:cNvPr id="4" name="图片 3" descr="8251651282486498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25" y="1188720"/>
            <a:ext cx="2030095" cy="1807845"/>
          </a:xfrm>
          <a:prstGeom prst="rect">
            <a:avLst/>
          </a:prstGeom>
        </p:spPr>
      </p:pic>
      <p:pic>
        <p:nvPicPr>
          <p:cNvPr id="5" name="图片 4" descr="7972130583279740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55" y="1118870"/>
            <a:ext cx="2125980" cy="1898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6215380" y="2996565"/>
            <a:ext cx="2027555" cy="1696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2946400"/>
            <a:ext cx="1941195" cy="1606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460" y="3019425"/>
            <a:ext cx="2029460" cy="1673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8185" y="6384290"/>
            <a:ext cx="19685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[0]</a:t>
            </a:r>
            <a:r>
              <a:rPr lang="en-US" altLang="zh-CN" baseline="-25000"/>
              <a:t>10    </a:t>
            </a:r>
            <a:r>
              <a:rPr lang="zh-CN" altLang="en-US"/>
              <a:t>基体破坏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57905" y="6384290"/>
            <a:ext cx="27863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[0/90]</a:t>
            </a:r>
            <a:r>
              <a:rPr lang="en-US" altLang="zh-CN" baseline="-25000"/>
              <a:t>5</a:t>
            </a:r>
            <a:r>
              <a:rPr lang="zh-CN" altLang="en-US"/>
              <a:t>纤维</a:t>
            </a:r>
            <a:r>
              <a:rPr lang="zh-CN" altLang="en-US">
                <a:sym typeface="+mn-ea"/>
              </a:rPr>
              <a:t>破坏</a:t>
            </a:r>
            <a:endParaRPr lang="en-US" altLang="zh-CN" baseline="-25000"/>
          </a:p>
        </p:txBody>
      </p:sp>
      <p:sp>
        <p:nvSpPr>
          <p:cNvPr id="12" name="文本框 11"/>
          <p:cNvSpPr txBox="1"/>
          <p:nvPr/>
        </p:nvSpPr>
        <p:spPr>
          <a:xfrm>
            <a:off x="6344920" y="6384290"/>
            <a:ext cx="23749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[45/-45]</a:t>
            </a:r>
            <a:r>
              <a:rPr lang="en-US" altLang="zh-CN" baseline="-25000"/>
              <a:t>5</a:t>
            </a:r>
            <a:r>
              <a:rPr lang="en-US" altLang="zh-CN" baseline="-25000">
                <a:sym typeface="+mn-ea"/>
              </a:rPr>
              <a:t>  </a:t>
            </a:r>
            <a:r>
              <a:rPr lang="zh-CN" altLang="en-US">
                <a:sym typeface="+mn-ea"/>
              </a:rPr>
              <a:t>基体破坏</a:t>
            </a:r>
            <a:r>
              <a:rPr lang="en-US" altLang="zh-CN" baseline="-25000"/>
              <a:t> </a:t>
            </a:r>
            <a:endParaRPr lang="en-US" altLang="zh-CN" baseline="-25000"/>
          </a:p>
        </p:txBody>
      </p:sp>
      <p:pic>
        <p:nvPicPr>
          <p:cNvPr id="3" name="图片 2" descr="1181308950502654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95" y="4668520"/>
            <a:ext cx="2444750" cy="1628775"/>
          </a:xfrm>
          <a:prstGeom prst="rect">
            <a:avLst/>
          </a:prstGeom>
        </p:spPr>
      </p:pic>
      <p:pic>
        <p:nvPicPr>
          <p:cNvPr id="13" name="图片 12" descr="8330610636371551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265" y="4668520"/>
            <a:ext cx="2499995" cy="1691640"/>
          </a:xfrm>
          <a:prstGeom prst="rect">
            <a:avLst/>
          </a:prstGeom>
        </p:spPr>
      </p:pic>
      <p:pic>
        <p:nvPicPr>
          <p:cNvPr id="14" name="图片 13" descr="71389885400459249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090" y="4759325"/>
            <a:ext cx="2510790" cy="153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349875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3 </a:t>
            </a:r>
            <a:r>
              <a:rPr lang="zh-CN" altLang="zh-CN" sz="2800" dirty="0" smtClean="0">
                <a:sym typeface="+mn-ea"/>
              </a:rPr>
              <a:t>计算结果（</a:t>
            </a:r>
            <a:r>
              <a:rPr lang="en-US" altLang="zh-CN" sz="2800" dirty="0" smtClean="0">
                <a:sym typeface="+mn-ea"/>
              </a:rPr>
              <a:t>UMAT</a:t>
            </a:r>
            <a:r>
              <a:rPr lang="zh-CN" altLang="en-US" sz="2800" dirty="0" smtClean="0">
                <a:sym typeface="+mn-ea"/>
              </a:rPr>
              <a:t>）</a:t>
            </a:r>
            <a:endParaRPr lang="zh-CN" altLang="en-US" sz="2800" dirty="0" smtClean="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1689100"/>
            <a:ext cx="2779395" cy="22910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02945" y="4679950"/>
            <a:ext cx="538226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Too many attempts made for this increment</a:t>
            </a:r>
            <a:endParaRPr lang="zh-CN" altLang="en-US"/>
          </a:p>
          <a:p>
            <a:r>
              <a:rPr lang="zh-CN" altLang="en-US"/>
              <a:t>收敛问题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35405" y="4057015"/>
            <a:ext cx="21469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[0]</a:t>
            </a:r>
            <a:r>
              <a:rPr lang="en-US" altLang="zh-CN" baseline="-25000">
                <a:sym typeface="+mn-ea"/>
              </a:rPr>
              <a:t>10  </a:t>
            </a:r>
            <a:r>
              <a:rPr lang="zh-CN" altLang="en-US"/>
              <a:t>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2"/>
          <p:cNvSpPr txBox="1"/>
          <p:nvPr>
            <p:custDataLst>
              <p:tags r:id="rId1"/>
            </p:custDataLst>
          </p:nvPr>
        </p:nvSpPr>
        <p:spPr>
          <a:xfrm>
            <a:off x="1279053" y="1604343"/>
            <a:ext cx="5565696" cy="735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sz="2400" dirty="0" smtClean="0"/>
              <a:t>1 </a:t>
            </a:r>
            <a:r>
              <a:rPr lang="zh-CN" altLang="zh-CN" sz="2400" dirty="0" smtClean="0"/>
              <a:t>连续损伤模型</a:t>
            </a:r>
            <a:endParaRPr lang="zh-CN" altLang="zh-CN" sz="2400" dirty="0" smtClean="0"/>
          </a:p>
        </p:txBody>
      </p:sp>
      <p:sp>
        <p:nvSpPr>
          <p:cNvPr id="6" name="文本占位符 14"/>
          <p:cNvSpPr txBox="1"/>
          <p:nvPr>
            <p:custDataLst>
              <p:tags r:id="rId2"/>
            </p:custDataLst>
          </p:nvPr>
        </p:nvSpPr>
        <p:spPr>
          <a:xfrm>
            <a:off x="1279053" y="2596142"/>
            <a:ext cx="5565696" cy="7346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sz="2400" dirty="0" smtClean="0"/>
              <a:t>2 abaqus UMAT </a:t>
            </a:r>
            <a:r>
              <a:rPr lang="zh-CN" altLang="en-US" sz="2400" dirty="0" smtClean="0"/>
              <a:t>子程序</a:t>
            </a:r>
            <a:r>
              <a:rPr lang="en-US" altLang="zh-CN" sz="2400" dirty="0" smtClean="0"/>
              <a:t> </a:t>
            </a:r>
            <a:endParaRPr lang="zh-CN" altLang="en-US" sz="2400" dirty="0" smtClean="0"/>
          </a:p>
        </p:txBody>
      </p:sp>
      <p:sp>
        <p:nvSpPr>
          <p:cNvPr id="7" name="文本占位符 3"/>
          <p:cNvSpPr txBox="1"/>
          <p:nvPr>
            <p:custDataLst>
              <p:tags r:id="rId3"/>
            </p:custDataLst>
          </p:nvPr>
        </p:nvSpPr>
        <p:spPr>
          <a:xfrm>
            <a:off x="1279053" y="3688181"/>
            <a:ext cx="5565696" cy="735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sz="2400" dirty="0" smtClean="0"/>
              <a:t>3 </a:t>
            </a:r>
            <a:r>
              <a:rPr lang="zh-CN" altLang="en-US" sz="2400" dirty="0" smtClean="0">
                <a:sym typeface="+mn-ea"/>
              </a:rPr>
              <a:t>计算结果</a:t>
            </a:r>
            <a:r>
              <a:rPr lang="en-US" altLang="zh-CN" sz="2400" dirty="0" smtClean="0"/>
              <a:t> </a:t>
            </a:r>
            <a:endParaRPr lang="zh-CN" altLang="en-US" sz="2400" dirty="0" smtClean="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本构关系</a:t>
            </a:r>
            <a:endParaRPr lang="zh-CN" altLang="en-US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0060" y="1606550"/>
          <a:ext cx="3333115" cy="149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540000" imgH="1143000" progId="Equation.KSEE3">
                  <p:embed/>
                </p:oleObj>
              </mc:Choice>
              <mc:Fallback>
                <p:oleObj name="" r:id="rId1" imgW="2540000" imgH="1143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0060" y="1606550"/>
                        <a:ext cx="3333115" cy="149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24485" y="1240790"/>
            <a:ext cx="5705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为了建立材料的本构关系，将互补自由能密度定义为：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6330" y="4554855"/>
          <a:ext cx="385635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035300" imgH="1371600" progId="Equation.KSEE3">
                  <p:embed/>
                </p:oleObj>
              </mc:Choice>
              <mc:Fallback>
                <p:oleObj name="" r:id="rId3" imgW="3035300" imgH="1371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6330" y="4554855"/>
                        <a:ext cx="385635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9495" y="3848100"/>
          <a:ext cx="279146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841500" imgH="393700" progId="Equation.KSEE3">
                  <p:embed/>
                </p:oleObj>
              </mc:Choice>
              <mc:Fallback>
                <p:oleObj name="" r:id="rId5" imgW="1841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9495" y="3848100"/>
                        <a:ext cx="279146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7990" y="4680585"/>
            <a:ext cx="2592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柔度阵：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7990" y="3963670"/>
            <a:ext cx="1638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可将应变写为：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0975" y="6407150"/>
            <a:ext cx="8545195" cy="458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P. Maimí, P.P. Camanho, J.A. Mayugo, et al. A continuum damage model for composite laminates: Part I – Constitutive model[J]. Mechanics of Materials, 2007, 39:897–908.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427990" y="3245485"/>
            <a:ext cx="713232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损伤变量</a:t>
            </a:r>
            <a:r>
              <a:rPr lang="en-US" altLang="zh-CN"/>
              <a:t>d</a:t>
            </a:r>
            <a:r>
              <a:rPr lang="zh-CN" altLang="zh-CN"/>
              <a:t>的物理意义：微损伤的有效表面密度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本构关系</a:t>
            </a:r>
            <a:endParaRPr lang="zh-CN" altLang="en-US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3374390"/>
            <a:ext cx="6732270" cy="936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1090"/>
            <a:ext cx="1009650" cy="381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4690110"/>
            <a:ext cx="3571240" cy="323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6055" y="3008630"/>
            <a:ext cx="3837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对柔度矩阵求逆可得到刚度矩阵：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6055" y="1731010"/>
            <a:ext cx="1915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应力应变关系：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损伤演化</a:t>
            </a:r>
            <a:endParaRPr lang="zh-CN" altLang="en-US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10" y="1127760"/>
            <a:ext cx="889190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损伤演化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损伤变量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的演化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/>
              <a:t>取决于：（</a:t>
            </a:r>
            <a:r>
              <a:rPr lang="en-US" altLang="zh-CN" b="1"/>
              <a:t>1</a:t>
            </a:r>
            <a:r>
              <a:rPr lang="zh-CN" altLang="en-US" b="1"/>
              <a:t>）断裂过程中的应变能耗散值（</a:t>
            </a:r>
            <a:r>
              <a:rPr lang="en-US" altLang="zh-CN" b="1"/>
              <a:t>2</a:t>
            </a:r>
            <a:r>
              <a:rPr lang="zh-CN" altLang="en-US" b="1"/>
              <a:t>）应力与应变的软化关系（线性、指数）</a:t>
            </a:r>
            <a:r>
              <a:rPr lang="zh-CN" altLang="en-US" b="1"/>
              <a:t>。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365" y="1769745"/>
            <a:ext cx="392557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网格依赖性：</a:t>
            </a:r>
            <a:endParaRPr lang="zh-CN" altLang="en-US" b="1"/>
          </a:p>
          <a:p>
            <a:r>
              <a:rPr lang="zh-CN" altLang="en-US"/>
              <a:t>   在应变软化行为中会导致应变局部化，有限元计算结果会产生网格依赖性，如右图所示，越精细的网格其能量耗散越小。即能量耗散值与失效单元体积成正比。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裂纹带模型：将断裂模拟为一条平行紧密分布的微裂纹带，此时，极限失效应变不再为常数：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特征长度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Lc</a:t>
            </a:r>
            <a:r>
              <a:rPr lang="zh-CN" altLang="zh-CN">
                <a:latin typeface="Times New Roman" panose="02020603050405020304" pitchFamily="18" charset="0"/>
                <a:sym typeface="+mn-ea"/>
              </a:rPr>
              <a:t>有多种取法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，对于壳单元，特征长度为参考平面面积的平方根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8595" y="1953895"/>
            <a:ext cx="5129530" cy="295084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5090" y="4769485"/>
          <a:ext cx="118364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673100" imgH="431800" progId="Equation.KSEE3">
                  <p:embed/>
                </p:oleObj>
              </mc:Choice>
              <mc:Fallback>
                <p:oleObj name="" r:id="rId2" imgW="6731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5090" y="4769485"/>
                        <a:ext cx="1183640" cy="7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0" y="2044065"/>
            <a:ext cx="5102225" cy="2860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10050" y="5975985"/>
            <a:ext cx="4774565" cy="64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Lapczyk I, Hurtado J A. Progressive damage modeling in fiber-reinforced materials[J]. Composites Part A Applied Science &amp; Manufacturing, 2007, 38(11):2333-2341.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损伤演化</a:t>
            </a:r>
            <a:endParaRPr lang="zh-CN" altLang="en-US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pic>
        <p:nvPicPr>
          <p:cNvPr id="922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4060" y="2500630"/>
            <a:ext cx="4004310" cy="185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9865" y="1142365"/>
            <a:ext cx="8612505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损伤演化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损伤变量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的演化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>
                <a:sym typeface="+mn-ea"/>
              </a:rPr>
              <a:t>取决于：（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）断裂过程中的应变能耗散值（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）应力与应变的软化关系</a:t>
            </a:r>
            <a:r>
              <a:rPr lang="zh-CN" altLang="en-US" b="1">
                <a:sym typeface="+mn-ea"/>
              </a:rPr>
              <a:t>（线性、指数）。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latin typeface="宋体" panose="02010600030101010101" pitchFamily="2" charset="-122"/>
              </a:rPr>
              <a:t>以</a:t>
            </a:r>
            <a:r>
              <a:rPr lang="en-US" altLang="zh-CN" sz="2000" b="1">
                <a:latin typeface="宋体" panose="02010600030101010101" pitchFamily="2" charset="-122"/>
              </a:rPr>
              <a:t>abaqus</a:t>
            </a:r>
            <a:r>
              <a:rPr lang="zh-CN" altLang="en-US" sz="2000" b="1">
                <a:latin typeface="宋体" panose="02010600030101010101" pitchFamily="2" charset="-122"/>
              </a:rPr>
              <a:t>内置模型为例（</a:t>
            </a:r>
            <a:r>
              <a:rPr lang="en-US" altLang="zh-CN" sz="2000" b="1">
                <a:latin typeface="宋体" panose="02010600030101010101" pitchFamily="2" charset="-122"/>
              </a:rPr>
              <a:t>hashin</a:t>
            </a:r>
            <a:r>
              <a:rPr lang="zh-CN" altLang="en-US" sz="2000" b="1">
                <a:latin typeface="宋体" panose="02010600030101010101" pitchFamily="2" charset="-122"/>
              </a:rPr>
              <a:t>准则，线性软化）：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10245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434205"/>
            <a:ext cx="4154170" cy="2429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2780030"/>
            <a:ext cx="3439160" cy="3559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40995" y="2412365"/>
            <a:ext cx="1622425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hashin</a:t>
            </a:r>
            <a:r>
              <a:rPr lang="zh-CN" altLang="en-US">
                <a:sym typeface="+mn-ea"/>
              </a:rPr>
              <a:t>准则：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7120" y="2424430"/>
            <a:ext cx="13258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损伤变量：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损伤演化</a:t>
            </a:r>
            <a:endParaRPr lang="zh-CN" altLang="en-US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77900"/>
            <a:ext cx="8461375" cy="672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 sz="2000" b="1">
                <a:latin typeface="宋体" panose="02010600030101010101" pitchFamily="2" charset="-122"/>
              </a:rPr>
              <a:t>以</a:t>
            </a:r>
            <a:r>
              <a:rPr lang="en-US" altLang="zh-CN" sz="2000" b="1">
                <a:latin typeface="宋体" panose="02010600030101010101" pitchFamily="2" charset="-122"/>
              </a:rPr>
              <a:t>abaqus</a:t>
            </a:r>
            <a:r>
              <a:rPr lang="zh-CN" altLang="en-US" sz="2000" b="1">
                <a:latin typeface="宋体" panose="02010600030101010101" pitchFamily="2" charset="-122"/>
              </a:rPr>
              <a:t>内置模型为例（</a:t>
            </a:r>
            <a:r>
              <a:rPr lang="en-US" altLang="zh-CN" sz="2000" b="1">
                <a:latin typeface="宋体" panose="02010600030101010101" pitchFamily="2" charset="-122"/>
              </a:rPr>
              <a:t>hashin</a:t>
            </a:r>
            <a:r>
              <a:rPr lang="zh-CN" altLang="en-US" sz="2000" b="1">
                <a:latin typeface="宋体" panose="02010600030101010101" pitchFamily="2" charset="-122"/>
              </a:rPr>
              <a:t>准则，线性软化）：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4246245"/>
            <a:ext cx="6064250" cy="2016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2311400"/>
            <a:ext cx="2365375" cy="1350010"/>
          </a:xfrm>
          <a:prstGeom prst="rect">
            <a:avLst/>
          </a:prstGeom>
        </p:spPr>
      </p:pic>
      <p:pic>
        <p:nvPicPr>
          <p:cNvPr id="8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4644390"/>
            <a:ext cx="3047365" cy="1782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55" y="2284730"/>
            <a:ext cx="1209675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955" y="2918460"/>
            <a:ext cx="1381125" cy="742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680" y="2105025"/>
            <a:ext cx="4590415" cy="1762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0820" y="1765935"/>
            <a:ext cx="290258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损伤变量</a:t>
            </a:r>
            <a:r>
              <a:rPr lang="en-US" altLang="zh-CN"/>
              <a:t>d</a:t>
            </a:r>
            <a:r>
              <a:rPr lang="zh-CN" altLang="en-US"/>
              <a:t>的定义表达式：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损伤演化</a:t>
            </a:r>
            <a:endParaRPr lang="zh-CN" altLang="en-US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" y="1118870"/>
            <a:ext cx="846137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损伤变量</a:t>
            </a:r>
            <a:r>
              <a:rPr lang="en-US" altLang="zh-CN"/>
              <a:t>d</a:t>
            </a:r>
            <a:r>
              <a:rPr lang="zh-CN" altLang="en-US"/>
              <a:t>定义的解释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example</a:t>
            </a:r>
            <a:r>
              <a:rPr lang="zh-CN" altLang="en-US"/>
              <a:t>：对于单项纤维拉伸</a:t>
            </a:r>
            <a:r>
              <a:rPr lang="en-US" altLang="zh-CN"/>
              <a:t>,</a:t>
            </a:r>
            <a:r>
              <a:rPr lang="zh-CN" altLang="zh-CN"/>
              <a:t>根据定义：</a:t>
            </a: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5327650"/>
            <a:ext cx="1927860" cy="1100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70" y="5146675"/>
            <a:ext cx="1209675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20" y="5870575"/>
            <a:ext cx="1381125" cy="742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05" y="5327650"/>
            <a:ext cx="3809365" cy="146240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788" y="1955483"/>
          <a:ext cx="283972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5" imgW="1981200" imgH="1130300" progId="Equation.KSEE3">
                  <p:embed/>
                </p:oleObj>
              </mc:Choice>
              <mc:Fallback>
                <p:oleObj name="" r:id="rId5" imgW="1981200" imgH="1130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788" y="1955483"/>
                        <a:ext cx="2839720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4307205"/>
          <a:ext cx="558228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4191000" imgH="685800" progId="Equation.KSEE3">
                  <p:embed/>
                </p:oleObj>
              </mc:Choice>
              <mc:Fallback>
                <p:oleObj name="" r:id="rId7" imgW="41910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4307205"/>
                        <a:ext cx="5582285" cy="91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3577908"/>
          <a:ext cx="3843020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2679700" imgH="508000" progId="Equation.KSEE3">
                  <p:embed/>
                </p:oleObj>
              </mc:Choice>
              <mc:Fallback>
                <p:oleObj name="" r:id="rId9" imgW="2679700" imgH="508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3577908"/>
                        <a:ext cx="3843020" cy="72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302895" y="5181600"/>
            <a:ext cx="8536305" cy="82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3115" y="2180590"/>
            <a:ext cx="3256915" cy="1905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8825" y="2277110"/>
          <a:ext cx="2817495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2044700" imgH="711200" progId="Equation.KSEE3">
                  <p:embed/>
                </p:oleObj>
              </mc:Choice>
              <mc:Fallback>
                <p:oleObj name="" r:id="rId12" imgW="20447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98825" y="2277110"/>
                        <a:ext cx="2817495" cy="98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损伤演化</a:t>
            </a:r>
            <a:endParaRPr lang="zh-CN" altLang="en-US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9865" y="1142365"/>
            <a:ext cx="8612505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损伤演化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损伤变量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的演化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>
                <a:sym typeface="+mn-ea"/>
              </a:rPr>
              <a:t>取决于：（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）断裂过程中的应变能耗散值（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）应力与应变的软化关系（线性、指数）。</a:t>
            </a:r>
            <a:endParaRPr lang="zh-CN" altLang="en-US"/>
          </a:p>
          <a:p>
            <a:endParaRPr lang="zh-CN" altLang="en-US"/>
          </a:p>
          <a:p>
            <a:endParaRPr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855" y="4206240"/>
            <a:ext cx="2402205" cy="6711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79120" y="5736590"/>
            <a:ext cx="7985760" cy="458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Maimí P, Camanho P P, Mayugo J A, et al. A continuum damage model for composite laminates: Part II – Computational implementation and validation[J]. Mechanics of Materials, 2007, 39(10):909–919.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332105" y="2157095"/>
            <a:ext cx="4301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指数</a:t>
            </a:r>
            <a:r>
              <a:rPr lang="zh-CN" altLang="en-US"/>
              <a:t>损伤演化，损伤变量可写为：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30" y="2157095"/>
            <a:ext cx="2434590" cy="21310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14020" y="3219450"/>
            <a:ext cx="602424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表示阈值，未损伤时为</a:t>
            </a:r>
            <a:r>
              <a:rPr lang="en-US" altLang="zh-CN"/>
              <a:t>1</a:t>
            </a:r>
            <a:r>
              <a:rPr lang="zh-CN" altLang="en-US"/>
              <a:t>，损伤后为失效准则的表达式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对能量耗散率进行积分，等于总的能量耗散值（与单元尺寸无关）：</a:t>
            </a:r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0" y="2676525"/>
            <a:ext cx="3609340" cy="590550"/>
          </a:xfrm>
          <a:prstGeom prst="rect">
            <a:avLst/>
          </a:prstGeom>
        </p:spPr>
      </p:pic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870" y="3219450"/>
          <a:ext cx="212090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165100" imgH="228600" progId="Equation.KSEE3">
                  <p:embed/>
                </p:oleObj>
              </mc:Choice>
              <mc:Fallback>
                <p:oleObj name="" r:id="rId4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870" y="3219450"/>
                        <a:ext cx="212090" cy="29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52780" y="5236210"/>
            <a:ext cx="673862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通过以上而是可计算出参数   ，即可得到损伤变量</a:t>
            </a:r>
            <a:r>
              <a:rPr lang="en-US" altLang="zh-CN"/>
              <a:t>d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0115" y="5248910"/>
          <a:ext cx="310515" cy="27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6" imgW="241300" imgH="215900" progId="Equation.KSEE3">
                  <p:embed/>
                </p:oleObj>
              </mc:Choice>
              <mc:Fallback>
                <p:oleObj name="" r:id="rId6" imgW="2413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0115" y="5248910"/>
                        <a:ext cx="310515" cy="27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l_h_f"/>
  <p:tag name="KSO_WM_UNIT_INDEX" val="1_1_1"/>
  <p:tag name="KSO_WM_UNIT_ID" val="150995252*l_h_f*1_1_1"/>
  <p:tag name="KSO_WM_UNIT_CLEAR" val="1"/>
  <p:tag name="KSO_WM_UNIT_LAYERLEVEL" val="1_1_1"/>
  <p:tag name="KSO_WM_UNIT_VALUE" val="34"/>
  <p:tag name="KSO_WM_UNIT_HIGHLIGHT" val="0"/>
  <p:tag name="KSO_WM_UNIT_COMPATIBLE" val="0"/>
  <p:tag name="KSO_WM_BEAUTIFY_FLAG" val="#wm#"/>
  <p:tag name="KSO_WM_DIAGRAM_GROUP_CODE" val="第六组"/>
  <p:tag name="KSO_WM_UNIT_PRESET_TEXT" val="请在此处添加文本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l_h_f"/>
  <p:tag name="KSO_WM_UNIT_INDEX" val="1_2_1"/>
  <p:tag name="KSO_WM_UNIT_ID" val="150995252*l_h_f*1_2_1"/>
  <p:tag name="KSO_WM_UNIT_CLEAR" val="1"/>
  <p:tag name="KSO_WM_UNIT_LAYERLEVEL" val="1_1_1"/>
  <p:tag name="KSO_WM_UNIT_VALUE" val="34"/>
  <p:tag name="KSO_WM_UNIT_HIGHLIGHT" val="0"/>
  <p:tag name="KSO_WM_UNIT_COMPATIBLE" val="0"/>
  <p:tag name="KSO_WM_BEAUTIFY_FLAG" val="#wm#"/>
  <p:tag name="KSO_WM_DIAGRAM_GROUP_CODE" val="第六组"/>
  <p:tag name="KSO_WM_UNIT_PRESET_TEXT" val="请在此处添加文本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l_h_f"/>
  <p:tag name="KSO_WM_UNIT_INDEX" val="1_3_1"/>
  <p:tag name="KSO_WM_UNIT_ID" val="150995252*l_h_f*1_3_1"/>
  <p:tag name="KSO_WM_UNIT_CLEAR" val="1"/>
  <p:tag name="KSO_WM_UNIT_LAYERLEVEL" val="1_1_1"/>
  <p:tag name="KSO_WM_UNIT_VALUE" val="34"/>
  <p:tag name="KSO_WM_UNIT_HIGHLIGHT" val="0"/>
  <p:tag name="KSO_WM_UNIT_COMPATIBLE" val="0"/>
  <p:tag name="KSO_WM_BEAUTIFY_FLAG" val="#wm#"/>
  <p:tag name="KSO_WM_DIAGRAM_GROUP_CODE" val="第六组"/>
  <p:tag name="KSO_WM_UNIT_PRESET_TEXT" val="请在此处添加文本"/>
</p:tagLst>
</file>

<file path=ppt/tags/tag4.xml><?xml version="1.0" encoding="utf-8"?>
<p:tagLst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WPS 演示</Application>
  <PresentationFormat>全屏显示(4:3)</PresentationFormat>
  <Paragraphs>192</Paragraphs>
  <Slides>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15</vt:i4>
      </vt:variant>
    </vt:vector>
  </HeadingPairs>
  <TitlesOfParts>
    <vt:vector size="43" baseType="lpstr">
      <vt:lpstr>Arial</vt:lpstr>
      <vt:lpstr>宋体</vt:lpstr>
      <vt:lpstr>Wingdings</vt:lpstr>
      <vt:lpstr>Verdana</vt:lpstr>
      <vt:lpstr>黑体</vt:lpstr>
      <vt:lpstr>Garamond</vt:lpstr>
      <vt:lpstr>楷体</vt:lpstr>
      <vt:lpstr>Times New Roman</vt:lpstr>
      <vt:lpstr>微软雅黑</vt:lpstr>
      <vt:lpstr>Calibri</vt:lpstr>
      <vt:lpstr>Edge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</dc:creator>
  <cp:lastModifiedBy>lenovo</cp:lastModifiedBy>
  <cp:revision>714</cp:revision>
  <cp:lastPrinted>2013-03-29T00:15:00Z</cp:lastPrinted>
  <dcterms:created xsi:type="dcterms:W3CDTF">2113-01-01T00:00:00Z</dcterms:created>
  <dcterms:modified xsi:type="dcterms:W3CDTF">2016-10-11T05:59:23Z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2052-10.1.0.5975</vt:lpwstr>
  </property>
</Properties>
</file>