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3"/>
    <p:sldId id="266" r:id="rId4"/>
    <p:sldId id="256" r:id="rId5"/>
    <p:sldId id="261" r:id="rId6"/>
    <p:sldId id="262" r:id="rId8"/>
    <p:sldId id="257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BE28D3-EDF3-4100-8DFC-3D5714C973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3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E:\Chen\work of PHD\Experiment\Buckling of Composite Strip\Compress Buckling_Lab Material\Buckle Simulation_F Load\F Loading_U3 Clamp_Laminate with Cir-Cutout.ti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040" y="720090"/>
            <a:ext cx="4833620" cy="27222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819140" y="979170"/>
            <a:ext cx="512000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zh-CN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Abaqus</a:t>
            </a:r>
            <a:r>
              <a:rPr lang="zh-CN" altLang="en-US" dirty="0" smtClean="0">
                <a:sym typeface="+mn-ea"/>
              </a:rPr>
              <a:t>内置模型</a:t>
            </a:r>
            <a:endParaRPr lang="zh-CN" altLang="en-US" dirty="0" smtClean="0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UMAT</a:t>
            </a:r>
            <a:r>
              <a:rPr lang="zh-CN" altLang="en-US"/>
              <a:t>子程序模型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8107680" y="1127760"/>
            <a:ext cx="459105" cy="9296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07755" y="1271270"/>
            <a:ext cx="28232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均采用</a:t>
            </a:r>
            <a:r>
              <a:rPr lang="en-US" altLang="zh-CN">
                <a:sym typeface="+mn-ea"/>
              </a:rPr>
              <a:t>hashin</a:t>
            </a:r>
            <a:r>
              <a:rPr lang="zh-CN" altLang="en-US">
                <a:sym typeface="+mn-ea"/>
              </a:rPr>
              <a:t>失效准则，连续损伤模型。</a:t>
            </a:r>
            <a:endParaRPr lang="zh-CN" altLang="en-US"/>
          </a:p>
        </p:txBody>
      </p:sp>
      <p:pic>
        <p:nvPicPr>
          <p:cNvPr id="92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3635375"/>
            <a:ext cx="2872740" cy="2973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95" y="4851400"/>
            <a:ext cx="1906905" cy="10883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635375"/>
            <a:ext cx="6732270" cy="936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525" y="4766310"/>
            <a:ext cx="4740275" cy="15767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0820" y="85090"/>
            <a:ext cx="34169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问题回顾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820" y="85090"/>
            <a:ext cx="3416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损伤变量</a:t>
            </a:r>
            <a:r>
              <a:rPr lang="en-US" altLang="zh-CN" sz="2800" b="1"/>
              <a:t>d</a:t>
            </a:r>
            <a:r>
              <a:rPr lang="zh-CN" altLang="en-US" sz="2800" b="1"/>
              <a:t>的计算</a:t>
            </a:r>
            <a:r>
              <a:rPr lang="zh-CN" altLang="zh-CN" sz="2800" b="1"/>
              <a:t>：</a:t>
            </a:r>
            <a:endParaRPr lang="zh-CN" altLang="zh-CN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0" y="1151890"/>
            <a:ext cx="6064250" cy="20167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1151890"/>
            <a:ext cx="2365375" cy="13500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75" y="1464945"/>
            <a:ext cx="1209675" cy="723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475" y="2218055"/>
            <a:ext cx="1381125" cy="7429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930" y="4257040"/>
            <a:ext cx="4590415" cy="1762125"/>
          </a:xfrm>
          <a:prstGeom prst="rect">
            <a:avLst/>
          </a:prstGeom>
        </p:spPr>
      </p:pic>
      <p:pic>
        <p:nvPicPr>
          <p:cNvPr id="9218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10" y="2961005"/>
            <a:ext cx="3588385" cy="3714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20050" y="1378585"/>
          <a:ext cx="1835150" cy="259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" r:id="rId1" imgW="1257300" imgH="1777365" progId="Equation.KSEE3">
                  <p:embed/>
                </p:oleObj>
              </mc:Choice>
              <mc:Fallback>
                <p:oleObj name="" r:id="rId1" imgW="1257300" imgH="1777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20050" y="1378585"/>
                        <a:ext cx="1835150" cy="259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20050" y="4095750"/>
          <a:ext cx="1180465" cy="170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" r:id="rId3" imgW="862965" imgH="1244600" progId="Equation.KSEE3">
                  <p:embed/>
                </p:oleObj>
              </mc:Choice>
              <mc:Fallback>
                <p:oleObj name="" r:id="rId3" imgW="862965" imgH="1244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0050" y="4095750"/>
                        <a:ext cx="1180465" cy="170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8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1465580"/>
            <a:ext cx="3394710" cy="351409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5765" y="1378585"/>
          <a:ext cx="1830070" cy="259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" r:id="rId6" imgW="1308100" imgH="1854200" progId="Equation.KSEE3">
                  <p:embed/>
                </p:oleObj>
              </mc:Choice>
              <mc:Fallback>
                <p:oleObj name="" r:id="rId6" imgW="1308100" imgH="1854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5765" y="1378585"/>
                        <a:ext cx="1830070" cy="259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13835" y="8191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Hashin</a:t>
            </a:r>
            <a:r>
              <a:rPr lang="en-US" altLang="zh-CN"/>
              <a:t>-</a:t>
            </a:r>
            <a:r>
              <a:rPr lang="zh-CN" altLang="en-US"/>
              <a:t>Rotem</a:t>
            </a:r>
            <a:r>
              <a:rPr lang="en-US" altLang="zh-CN"/>
              <a:t>(1973):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71475" y="8191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Hashin</a:t>
            </a:r>
            <a:r>
              <a:rPr lang="en-US" altLang="zh-CN"/>
              <a:t>(1980):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40600" y="81915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使用的准则：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0820" y="85090"/>
            <a:ext cx="34169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不同的准则：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3375" y="254635"/>
            <a:ext cx="53498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b="1" dirty="0" smtClean="0">
                <a:sym typeface="+mn-ea"/>
              </a:rPr>
              <a:t>abaqus UMAT </a:t>
            </a:r>
            <a:r>
              <a:rPr lang="zh-CN" altLang="en-US" sz="2800" b="1" dirty="0" smtClean="0">
                <a:sym typeface="+mn-ea"/>
              </a:rPr>
              <a:t>子程序：</a:t>
            </a:r>
            <a:r>
              <a:rPr lang="en-US" altLang="zh-CN" sz="2800" b="1" dirty="0" smtClean="0">
                <a:sym typeface="+mn-ea"/>
              </a:rPr>
              <a:t> </a:t>
            </a:r>
            <a:endParaRPr lang="zh-CN" altLang="zh-CN" sz="2800" b="1" dirty="0" smtClean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5600" y="1811020"/>
            <a:ext cx="2059940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计算应变，计算未损伤时的刚度矩阵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54655" y="4149725"/>
            <a:ext cx="2059305" cy="6108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检查有无损伤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（失效准则）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09970" y="2411730"/>
            <a:ext cx="1759585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计算损伤变量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以及           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6075" y="2707005"/>
          <a:ext cx="787400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457200" imgH="177165" progId="Equation.KSEE3">
                  <p:embed/>
                </p:oleObj>
              </mc:Choice>
              <mc:Fallback>
                <p:oleObj name="" r:id="rId1" imgW="4572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6075" y="2707005"/>
                        <a:ext cx="787400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231515" y="5126355"/>
            <a:ext cx="5021580" cy="505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计算应力    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计算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Jacobian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矩阵  更新损伤变量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3" idx="2"/>
            <a:endCxn id="27" idx="0"/>
          </p:cNvCxnSpPr>
          <p:nvPr/>
        </p:nvCxnSpPr>
        <p:spPr>
          <a:xfrm>
            <a:off x="3925570" y="2446020"/>
            <a:ext cx="0" cy="566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4961890" y="3108960"/>
            <a:ext cx="1148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有损伤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1" idx="2"/>
          </p:cNvCxnSpPr>
          <p:nvPr/>
        </p:nvCxnSpPr>
        <p:spPr>
          <a:xfrm flipH="1">
            <a:off x="3977005" y="4760595"/>
            <a:ext cx="7620" cy="356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2954655" y="4760595"/>
            <a:ext cx="970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无损伤</a:t>
            </a:r>
            <a:endParaRPr lang="zh-CN" altLang="en-US"/>
          </a:p>
        </p:txBody>
      </p:sp>
      <p:cxnSp>
        <p:nvCxnSpPr>
          <p:cNvPr id="30" name="肘形连接符 29"/>
          <p:cNvCxnSpPr>
            <a:stCxn id="11" idx="3"/>
            <a:endCxn id="12" idx="0"/>
          </p:cNvCxnSpPr>
          <p:nvPr/>
        </p:nvCxnSpPr>
        <p:spPr>
          <a:xfrm flipV="1">
            <a:off x="5013960" y="2411730"/>
            <a:ext cx="1976120" cy="2043430"/>
          </a:xfrm>
          <a:prstGeom prst="bentConnector4">
            <a:avLst>
              <a:gd name="adj1" fmla="val 39267"/>
              <a:gd name="adj2" fmla="val 1116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矩形 30"/>
          <p:cNvSpPr/>
          <p:nvPr/>
        </p:nvSpPr>
        <p:spPr>
          <a:xfrm>
            <a:off x="6121400" y="3646170"/>
            <a:ext cx="1760220" cy="60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计算损伤刚度矩阵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6075" y="3926205"/>
          <a:ext cx="29210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6075" y="3926205"/>
                        <a:ext cx="292100" cy="32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12" idx="2"/>
            <a:endCxn id="31" idx="0"/>
          </p:cNvCxnSpPr>
          <p:nvPr/>
        </p:nvCxnSpPr>
        <p:spPr>
          <a:xfrm>
            <a:off x="6990080" y="3046730"/>
            <a:ext cx="11430" cy="599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31" idx="2"/>
          </p:cNvCxnSpPr>
          <p:nvPr/>
        </p:nvCxnSpPr>
        <p:spPr>
          <a:xfrm flipH="1">
            <a:off x="6988175" y="4254500"/>
            <a:ext cx="13335" cy="816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>
            <a:stCxn id="5" idx="2"/>
            <a:endCxn id="3" idx="0"/>
          </p:cNvCxnSpPr>
          <p:nvPr/>
        </p:nvCxnSpPr>
        <p:spPr>
          <a:xfrm>
            <a:off x="3902075" y="1416685"/>
            <a:ext cx="23495" cy="394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2848610" y="776605"/>
            <a:ext cx="21069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每一增量步调用</a:t>
            </a:r>
            <a:r>
              <a:rPr lang="en-US" altLang="zh-CN"/>
              <a:t>UMAT</a:t>
            </a:r>
            <a:r>
              <a:rPr lang="zh-CN" altLang="en-US"/>
              <a:t>子程序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68240" y="6275705"/>
            <a:ext cx="20415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退出</a:t>
            </a:r>
            <a:r>
              <a:rPr lang="en-US" altLang="zh-CN"/>
              <a:t>UMAT</a:t>
            </a:r>
            <a:r>
              <a:rPr lang="zh-CN" altLang="en-US"/>
              <a:t>，返回到有限元主程序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19" idx="2"/>
          </p:cNvCxnSpPr>
          <p:nvPr/>
        </p:nvCxnSpPr>
        <p:spPr>
          <a:xfrm>
            <a:off x="5742305" y="5631815"/>
            <a:ext cx="635" cy="551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矩形 17"/>
          <p:cNvSpPr/>
          <p:nvPr/>
        </p:nvSpPr>
        <p:spPr>
          <a:xfrm>
            <a:off x="2578100" y="1576070"/>
            <a:ext cx="6499860" cy="4410710"/>
          </a:xfrm>
          <a:prstGeom prst="rect">
            <a:avLst/>
          </a:prstGeom>
          <a:noFill/>
          <a:ln w="317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61605" y="1048385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UMAT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895600" y="3012440"/>
            <a:ext cx="2059940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计算应力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>
            <a:stCxn id="27" idx="2"/>
          </p:cNvCxnSpPr>
          <p:nvPr/>
        </p:nvCxnSpPr>
        <p:spPr>
          <a:xfrm flipH="1">
            <a:off x="3919220" y="3647440"/>
            <a:ext cx="6350" cy="500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848600" y="3949700"/>
            <a:ext cx="3740785" cy="1965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1475" y="819150"/>
            <a:ext cx="254000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Hashin</a:t>
            </a:r>
            <a:r>
              <a:rPr lang="en-US" altLang="zh-CN"/>
              <a:t>(1980)</a:t>
            </a:r>
            <a:r>
              <a:rPr lang="zh-CN" altLang="en-US"/>
              <a:t>应力准则下的损伤变量表达式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71475" y="3600450"/>
            <a:ext cx="254000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使用的应变准则</a:t>
            </a:r>
            <a:r>
              <a:rPr lang="zh-CN" altLang="en-US">
                <a:sym typeface="+mn-ea"/>
              </a:rPr>
              <a:t>下的损伤变量表达式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08985" y="3600450"/>
          <a:ext cx="262445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05000" imgH="457200" progId="Equation.KSEE3">
                  <p:embed/>
                </p:oleObj>
              </mc:Choice>
              <mc:Fallback>
                <p:oleObj name="" r:id="rId1" imgW="1905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985" y="3600450"/>
                        <a:ext cx="262445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8825" y="4434840"/>
          <a:ext cx="3808095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908300" imgH="939800" progId="Equation.KSEE3">
                  <p:embed/>
                </p:oleObj>
              </mc:Choice>
              <mc:Fallback>
                <p:oleObj name="" r:id="rId3" imgW="29083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825" y="4434840"/>
                        <a:ext cx="3808095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4705" y="4598670"/>
          <a:ext cx="2976245" cy="11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2311400" imgH="889000" progId="Equation.KSEE3">
                  <p:embed/>
                </p:oleObj>
              </mc:Choice>
              <mc:Fallback>
                <p:oleObj name="" r:id="rId5" imgW="2311400" imgH="889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4705" y="4598670"/>
                        <a:ext cx="2976245" cy="114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087360" y="4230370"/>
            <a:ext cx="207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Jaccobian</a:t>
            </a:r>
            <a:r>
              <a:rPr lang="zh-CN" altLang="en-US"/>
              <a:t>矩阵：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1158" y="872490"/>
          <a:ext cx="2904490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108200" imgH="685800" progId="Equation.KSEE3">
                  <p:embed/>
                </p:oleObj>
              </mc:Choice>
              <mc:Fallback>
                <p:oleObj name="" r:id="rId7" imgW="21082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1158" y="872490"/>
                        <a:ext cx="2904490" cy="944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0150" y="1906588"/>
          <a:ext cx="4157345" cy="124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3175000" imgH="952500" progId="Equation.KSEE3">
                  <p:embed/>
                </p:oleObj>
              </mc:Choice>
              <mc:Fallback>
                <p:oleObj name="" r:id="rId9" imgW="3175000" imgH="952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0150" y="1906588"/>
                        <a:ext cx="4157345" cy="1248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4041" y="609918"/>
          <a:ext cx="5180965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3759200" imgH="939800" progId="Equation.KSEE3">
                  <p:embed/>
                </p:oleObj>
              </mc:Choice>
              <mc:Fallback>
                <p:oleObj name="" r:id="rId11" imgW="37592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24041" y="609918"/>
                        <a:ext cx="5180965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39810" y="1906905"/>
          <a:ext cx="1749425" cy="115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1270000" imgH="838200" progId="Equation.KSEE3">
                  <p:embed/>
                </p:oleObj>
              </mc:Choice>
              <mc:Fallback>
                <p:oleObj name="" r:id="rId13" imgW="1270000" imgH="838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39810" y="1906905"/>
                        <a:ext cx="1749425" cy="1154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262890" y="3290570"/>
            <a:ext cx="11604625" cy="2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72275" y="269875"/>
            <a:ext cx="24130" cy="303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465695" y="3441700"/>
            <a:ext cx="24130" cy="328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5590" y="3417570"/>
            <a:ext cx="11604625" cy="2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607935" y="3441700"/>
            <a:ext cx="24130" cy="328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500" y="90170"/>
            <a:ext cx="36429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 dirty="0" smtClean="0">
                <a:sym typeface="+mn-ea"/>
              </a:rPr>
              <a:t>不同准则下的</a:t>
            </a:r>
            <a:r>
              <a:rPr lang="en-US" altLang="zh-CN" sz="2800" b="1" dirty="0" smtClean="0">
                <a:sym typeface="+mn-ea"/>
              </a:rPr>
              <a:t>d</a:t>
            </a:r>
            <a:r>
              <a:rPr lang="zh-CN" altLang="en-US" sz="2800" b="1" dirty="0" smtClean="0">
                <a:sym typeface="+mn-ea"/>
              </a:rPr>
              <a:t>计算：</a:t>
            </a:r>
            <a:r>
              <a:rPr lang="en-US" altLang="zh-CN" b="1" dirty="0" smtClean="0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6" descr="QQ截图2016113009584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60" y="772160"/>
            <a:ext cx="2066925" cy="1847215"/>
          </a:xfrm>
          <a:prstGeom prst="rect">
            <a:avLst/>
          </a:prstGeom>
        </p:spPr>
      </p:pic>
      <p:pic>
        <p:nvPicPr>
          <p:cNvPr id="4" name="图片 15" descr="{CRAD0%XO7ORTLJSCMW_KP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5" y="788035"/>
            <a:ext cx="2031365" cy="1816100"/>
          </a:xfrm>
          <a:prstGeom prst="rect">
            <a:avLst/>
          </a:prstGeom>
        </p:spPr>
      </p:pic>
      <p:pic>
        <p:nvPicPr>
          <p:cNvPr id="5" name="图片 14" descr="}HSH[O6J}RJ$QJ3]}MPMMU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045" y="772160"/>
            <a:ext cx="2011045" cy="1825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355" y="2713355"/>
            <a:ext cx="2053590" cy="185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5" y="2713990"/>
            <a:ext cx="2030730" cy="1849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520" y="2713355"/>
            <a:ext cx="2199005" cy="19831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045" y="2799715"/>
            <a:ext cx="2009140" cy="1810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5045" y="4858385"/>
            <a:ext cx="2010410" cy="1758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6065" y="4827270"/>
            <a:ext cx="2150110" cy="19234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1625" y="4785995"/>
            <a:ext cx="2147570" cy="1933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9195" y="4827270"/>
            <a:ext cx="2109470" cy="1892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8450" y="772160"/>
            <a:ext cx="803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应变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98450" y="5400040"/>
            <a:ext cx="803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应力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370" y="3107690"/>
            <a:ext cx="132143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应力准则</a:t>
            </a:r>
            <a:r>
              <a:rPr lang="en-US" altLang="zh-CN"/>
              <a:t>+</a:t>
            </a:r>
            <a:r>
              <a:rPr lang="zh-CN" altLang="en-US"/>
              <a:t>应变退化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97685" y="173355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en-US" altLang="zh-CN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[0]</a:t>
            </a:r>
            <a:r>
              <a:rPr lang="en-US" altLang="zh-CN" baseline="-25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10</a:t>
            </a:r>
            <a:endParaRPr lang="en-US" altLang="zh-CN"/>
          </a:p>
        </p:txBody>
      </p:sp>
      <p:pic>
        <p:nvPicPr>
          <p:cNvPr id="19" name="图片 18" descr="微信截图_201703052043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2990" y="779780"/>
            <a:ext cx="2053590" cy="182435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221605" y="173355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en-US" altLang="zh-CN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[0/90]</a:t>
            </a:r>
            <a:r>
              <a:rPr lang="en-US" altLang="zh-CN" baseline="-25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248140" y="173355"/>
            <a:ext cx="742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lang="en-US" altLang="zh-CN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[±45]</a:t>
            </a:r>
            <a:r>
              <a:rPr lang="en-US" altLang="zh-CN" baseline="-25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5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785495" y="1158240"/>
          <a:ext cx="10147300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0"/>
                <a:gridCol w="1268095"/>
                <a:gridCol w="1268730"/>
                <a:gridCol w="1268095"/>
                <a:gridCol w="1268730"/>
                <a:gridCol w="1268095"/>
                <a:gridCol w="1268095"/>
                <a:gridCol w="1268730"/>
              </a:tblGrid>
              <a:tr h="525462">
                <a:tc rowSpan="2">
                  <a:txBody>
                    <a:bodyPr/>
                    <a:p>
                      <a:pPr marL="0" indent="0" algn="r">
                        <a:buNone/>
                      </a:pPr>
                      <a:r>
                        <a:rPr lang="en-US" altLang="zh-CN" sz="14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Ultimate load</a:t>
                      </a:r>
                      <a:r>
                        <a:rPr lang="zh-CN" altLang="en-US" sz="16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（</a:t>
                      </a:r>
                      <a:r>
                        <a:rPr lang="en-US" altLang="zh-CN" sz="16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kN</a:t>
                      </a:r>
                      <a:r>
                        <a:rPr lang="zh-CN" altLang="en-US" sz="16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）</a:t>
                      </a:r>
                      <a:r>
                        <a:rPr lang="en-US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Layer</a:t>
                      </a:r>
                      <a:endParaRPr lang="en-US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实验值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应变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 marL="0" marR="0" marT="0" marB="1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应力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 marL="0" marR="0" marT="0" marB="1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应变</a:t>
                      </a:r>
                      <a:endParaRPr lang="zh-CN" altLang="en-US" sz="1600" b="0" u="none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 marL="0" marR="0" marT="0" marB="1" vert="horz" anchor="ctr"/>
                </a:tc>
              </a:tr>
              <a:tr h="525780">
                <a:tc vMerge="1">
                  <a:tcPr marL="0" marR="0" marT="0" marB="1" vert="horz" anchor="ctr"/>
                </a:tc>
                <a:tc vMerge="1">
                  <a:tcPr marL="0" marR="0" marT="0" marB="1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计算值     相对误差 </a:t>
                      </a:r>
                      <a:endParaRPr lang="zh-CN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计算值     相对误差 </a:t>
                      </a:r>
                      <a:endParaRPr lang="zh-CN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 marL="0" marR="0" marT="0" marB="1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zh-CN" sz="16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计算值     相对误差 </a:t>
                      </a:r>
                      <a:endParaRPr lang="zh-CN" altLang="zh-CN" sz="16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/>
                </a:tc>
                <a:tc hMerge="1">
                  <a:tcPr marL="0" marR="0" marT="0" marB="1" vert="horz" anchor="ctr"/>
                </a:tc>
              </a:tr>
              <a:tr h="5695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[0]</a:t>
                      </a:r>
                      <a:r>
                        <a:rPr lang="en-US" altLang="zh-CN" sz="1800" b="0" u="none" baseline="-250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10</a:t>
                      </a:r>
                      <a:endParaRPr lang="en-US" altLang="zh-CN" sz="1800" b="0" u="none" baseline="-25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Calibri" panose="020F0502020204030204" charset="0"/>
                        </a:rPr>
                        <a:t>69.73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86.98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24.73%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88.16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26.43%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5695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[0/90]</a:t>
                      </a:r>
                      <a:r>
                        <a:rPr lang="en-US" altLang="zh-CN" sz="1800" b="0" u="none" baseline="-250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zh-CN" sz="1800" b="0" u="none" baseline="-25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Calibri" panose="020F0502020204030204" charset="0"/>
                        </a:rPr>
                        <a:t>47.20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45.37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3.88%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46.18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2.16%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  <a:tr h="5695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[±45]</a:t>
                      </a:r>
                      <a:r>
                        <a:rPr lang="en-US" altLang="zh-CN" sz="1800" b="0" u="none" baseline="-2500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altLang="zh-CN" sz="1800" b="0" u="none" baseline="-2500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Calibri" panose="020F0502020204030204" charset="0"/>
                        </a:rPr>
                        <a:t>23.79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14.31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39.85%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24.51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2.94%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15.03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36.82%</a:t>
                      </a:r>
                      <a:endParaRPr lang="en-US" altLang="zh-CN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96240" y="281940"/>
            <a:ext cx="2438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/>
              <a:t>极限载荷：</a:t>
            </a:r>
            <a:endParaRPr lang="zh-CN" altLang="zh-CN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宽屏</PresentationFormat>
  <Paragraphs>149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53</cp:revision>
  <dcterms:created xsi:type="dcterms:W3CDTF">2015-05-05T08:02:00Z</dcterms:created>
  <dcterms:modified xsi:type="dcterms:W3CDTF">2017-08-13T06:36:45Z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