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showSpecialPlsOnTitleSld="0">
  <p:sldMasterIdLst>
    <p:sldMasterId id="2147483648" r:id="rId1"/>
  </p:sldMasterIdLst>
  <p:notesMasterIdLst>
    <p:notesMasterId r:id="rId4"/>
  </p:notesMasterIdLst>
  <p:handoutMasterIdLst>
    <p:handoutMasterId r:id="rId16"/>
  </p:handoutMasterIdLst>
  <p:sldIdLst>
    <p:sldId id="456" r:id="rId3"/>
    <p:sldId id="387" r:id="rId5"/>
    <p:sldId id="405" r:id="rId6"/>
    <p:sldId id="446" r:id="rId7"/>
    <p:sldId id="388" r:id="rId8"/>
    <p:sldId id="422" r:id="rId9"/>
    <p:sldId id="396" r:id="rId10"/>
    <p:sldId id="390" r:id="rId11"/>
    <p:sldId id="393" r:id="rId12"/>
    <p:sldId id="394" r:id="rId13"/>
    <p:sldId id="468" r:id="rId14"/>
    <p:sldId id="402"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A70C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4176" autoAdjust="0"/>
  </p:normalViewPr>
  <p:slideViewPr>
    <p:cSldViewPr>
      <p:cViewPr varScale="1">
        <p:scale>
          <a:sx n="54" d="100"/>
          <a:sy n="54" d="100"/>
        </p:scale>
        <p:origin x="2310" y="60"/>
      </p:cViewPr>
      <p:guideLst>
        <p:guide orient="horz" pos="2333"/>
        <p:guide pos="30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2DF105-2BB0-474D-87AE-CC5127ABD03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2F241A-2BF7-45B5-B0EA-5B3F3E15834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5ACC19A4-4FEE-4FAA-B781-2F0620F1DD9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25B90781-8F33-4817-9135-69A6D6E7B614}"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r>
              <a:rPr lang="en-US" altLang="zh-CN" dirty="0" smtClean="0">
                <a:sym typeface="+mn-ea"/>
              </a:rPr>
              <a:t>This is the failure behavior of the 45 layup laminates.The matrix failure extends along the 45 direction.The simulation agree with the experimental results.</a:t>
            </a:r>
            <a:br>
              <a:rPr lang="zh-CN" altLang="en-US" dirty="0" smtClean="0"/>
            </a:b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latin typeface="Times New Roman" panose="02020603050405020304" pitchFamily="18" charset="0"/>
              <a:cs typeface="Times New Roman" panose="02020603050405020304" pitchFamily="18" charset="0"/>
              <a:sym typeface="+mn-ea"/>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a:lnSpc>
                <a:spcPct val="150000"/>
              </a:lnSpc>
            </a:pPr>
            <a:endParaRPr lang="en-US" altLang="zh-CN" dirty="0" smtClean="0">
              <a:latin typeface="Times New Roman" panose="02020603050405020304" pitchFamily="18" charset="0"/>
              <a:cs typeface="Times New Roman" panose="02020603050405020304" pitchFamily="18" charset="0"/>
              <a:sym typeface="+mn-ea"/>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a:lnSpc>
                <a:spcPct val="150000"/>
              </a:lnSpc>
            </a:pPr>
            <a:endParaRPr lang="en-US" altLang="zh-CN" dirty="0" smtClean="0">
              <a:latin typeface="Times New Roman" panose="02020603050405020304" pitchFamily="18" charset="0"/>
              <a:cs typeface="Times New Roman" panose="02020603050405020304" pitchFamily="18" charset="0"/>
              <a:sym typeface="+mn-ea"/>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r>
              <a:rPr lang="en-US" altLang="zh-CN" dirty="0" smtClean="0"/>
              <a:t>This is the failure behavior of the 0/90 layup laminates. The fiber failure is shown in the animation above. The matrix failure is shown in the animation below,The left one is 0 layer,the right one is 90 layer. In the 0 layer,we can see that the fiber failure extends along the 90 direction,and the matrix failure also extends on the either sides of the fiber failure.In the 90 layer,there is only matrix failure without any fiber failure.</a:t>
            </a: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B050"/>
            </a:solidFill>
            <a:prstDash val="solid"/>
            <a:miter lim="800000"/>
          </a:ln>
        </p:spPr>
        <p:txBody>
          <a:bodyPr/>
          <a:lstStyle/>
          <a:p>
            <a:endParaRPr lang="zh-CN" altLang="en-US"/>
          </a:p>
        </p:txBody>
      </p:sp>
      <p:sp>
        <p:nvSpPr>
          <p:cNvPr id="5" name="Line 8"/>
          <p:cNvSpPr>
            <a:spLocks noChangeShapeType="1"/>
          </p:cNvSpPr>
          <p:nvPr/>
        </p:nvSpPr>
        <p:spPr bwMode="auto">
          <a:xfrm>
            <a:off x="1981200" y="3581400"/>
            <a:ext cx="6511925" cy="0"/>
          </a:xfrm>
          <a:prstGeom prst="line">
            <a:avLst/>
          </a:prstGeom>
          <a:noFill/>
          <a:ln w="25400">
            <a:solidFill>
              <a:srgbClr val="00B050"/>
            </a:solidFill>
            <a:round/>
          </a:ln>
        </p:spPr>
        <p:txBody>
          <a:bodyPr/>
          <a:lstStyle/>
          <a:p>
            <a:endParaRPr lang="zh-CN" altLang="en-US"/>
          </a:p>
        </p:txBody>
      </p:sp>
      <p:pic>
        <p:nvPicPr>
          <p:cNvPr id="6" name="Picture 4096"/>
          <p:cNvPicPr>
            <a:picLocks noChangeAspect="1" noChangeArrowheads="1"/>
          </p:cNvPicPr>
          <p:nvPr userDrawn="1"/>
        </p:nvPicPr>
        <p:blipFill>
          <a:blip r:embed="rId2" cstate="print"/>
          <a:srcRect/>
          <a:stretch>
            <a:fillRect/>
          </a:stretch>
        </p:blipFill>
        <p:spPr bwMode="auto">
          <a:xfrm>
            <a:off x="6232525" y="239713"/>
            <a:ext cx="2454275" cy="777875"/>
          </a:xfrm>
          <a:prstGeom prst="rect">
            <a:avLst/>
          </a:prstGeom>
          <a:noFill/>
          <a:ln w="9525">
            <a:noFill/>
            <a:miter lim="800000"/>
            <a:headEnd/>
            <a:tailEnd/>
          </a:ln>
        </p:spPr>
      </p:pic>
      <p:sp>
        <p:nvSpPr>
          <p:cNvPr id="77826" name="Rectangle 2"/>
          <p:cNvSpPr>
            <a:spLocks noGrp="1" noChangeArrowheads="1"/>
          </p:cNvSpPr>
          <p:nvPr>
            <p:ph type="ctrTitle"/>
          </p:nvPr>
        </p:nvSpPr>
        <p:spPr>
          <a:xfrm>
            <a:off x="914400" y="1524000"/>
            <a:ext cx="7623175" cy="1752600"/>
          </a:xfrm>
        </p:spPr>
        <p:txBody>
          <a:bodyPr/>
          <a:lstStyle>
            <a:lvl1pPr>
              <a:defRPr b="1">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7827" name="Rectangle 3"/>
          <p:cNvSpPr>
            <a:spLocks noGrp="1" noChangeArrowheads="1"/>
          </p:cNvSpPr>
          <p:nvPr>
            <p:ph type="subTitle" idx="1"/>
          </p:nvPr>
        </p:nvSpPr>
        <p:spPr>
          <a:xfrm>
            <a:off x="1295400" y="3886200"/>
            <a:ext cx="6553200" cy="1752600"/>
          </a:xfrm>
        </p:spPr>
        <p:txBody>
          <a:bodyPr/>
          <a:lstStyle>
            <a:lvl1pPr marL="0" indent="0" algn="ctr">
              <a:buFont typeface="Wingdings" panose="05000000000000000000" pitchFamily="2" charset="2"/>
              <a:buNone/>
              <a:defRPr>
                <a:solidFill>
                  <a:schemeClr val="tx1"/>
                </a:solidFill>
              </a:defRPr>
            </a:lvl1pPr>
          </a:lstStyle>
          <a:p>
            <a:r>
              <a:rPr lang="zh-CN" altLang="en-US" dirty="0"/>
              <a:t>单击此处编辑母版副标题样式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3768A4F-D8CB-47E3-A168-17F81E2318B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58EAE8-4630-4045-9D68-1D8067A8263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5694E1-5845-4E7F-9266-9A03D10CD5D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BF0D67-505E-4FBA-8655-BB82C3CE9A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B949212-458C-45D8-9743-7C4CF2366A1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13F89CB-655E-4F0A-82F6-17CD14E148EF}"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B520DB-02EC-4F00-BC00-C3D19260049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762000"/>
          </a:xfrm>
        </p:spPr>
        <p:txBody>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Tx/>
              <a:buFont typeface="Wingdings" panose="05000000000000000000" pitchFamily="2" charset="2"/>
              <a:buChar char="ü"/>
              <a:defRPr/>
            </a:lvl1pPr>
            <a:lvl2pPr marL="669925" indent="-325755">
              <a:buClrTx/>
              <a:buFont typeface="Wingdings" panose="05000000000000000000" pitchFamily="2" charset="2"/>
              <a:buChar char="ü"/>
              <a:defRPr/>
            </a:lvl2pPr>
            <a:lvl3pPr marL="1022350" indent="-351155">
              <a:buClrTx/>
              <a:buFont typeface="Wingdings" panose="05000000000000000000" pitchFamily="2" charset="2"/>
              <a:buChar char="ü"/>
              <a:defRPr/>
            </a:lvl3pPr>
            <a:lvl4pPr marL="1339850" indent="-316230">
              <a:buClrTx/>
              <a:buFont typeface="Wingdings" panose="05000000000000000000" pitchFamily="2" charset="2"/>
              <a:buChar char="ü"/>
              <a:defRPr/>
            </a:lvl4pPr>
            <a:lvl5pPr marL="1681480" indent="-339725">
              <a:buClrTx/>
              <a:buFont typeface="Wingdings" panose="05000000000000000000" pitchFamily="2" charset="2"/>
              <a:buChar char="ü"/>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EA7766-9A74-464A-9A62-AF2E5CE9E77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696AF1-F244-4257-9693-1D7638C31C3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F811309-1709-4BBC-B2A8-C20D81A3BAC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89AB63D-AC01-45A6-88E1-17A1FCD07E9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D22F2C3-A723-403E-BE9E-20DD8F7C9E0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0EF470B-E935-47C2-8719-C42F58B71F5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19243-491D-4D4A-A5E9-02C3592A7CE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B79C9E-A771-4FC1-9E4F-CB52A1C666E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68288"/>
            <a:ext cx="8229600" cy="87471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6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a:defRPr/>
            </a:pPr>
            <a:endParaRPr lang="en-US" altLang="zh-CN"/>
          </a:p>
        </p:txBody>
      </p:sp>
      <p:sp>
        <p:nvSpPr>
          <p:cNvPr id="76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a:defRPr/>
            </a:pPr>
            <a:endParaRPr lang="en-US" altLang="zh-CN"/>
          </a:p>
        </p:txBody>
      </p:sp>
      <p:sp>
        <p:nvSpPr>
          <p:cNvPr id="76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mj-lt"/>
                <a:ea typeface="宋体" panose="02010600030101010101" pitchFamily="2" charset="-122"/>
              </a:defRPr>
            </a:lvl1pPr>
          </a:lstStyle>
          <a:p>
            <a:pPr>
              <a:defRPr/>
            </a:pPr>
            <a:fld id="{790B43D7-818A-476B-9EBB-59A8A07A6EC8}" type="slidenum">
              <a:rPr lang="en-US" altLang="zh-CN"/>
            </a:fld>
            <a:endParaRPr lang="en-US" altLang="zh-CN"/>
          </a:p>
        </p:txBody>
      </p:sp>
      <p:sp>
        <p:nvSpPr>
          <p:cNvPr id="1031" name="Line 8"/>
          <p:cNvSpPr>
            <a:spLocks noChangeShapeType="1"/>
          </p:cNvSpPr>
          <p:nvPr/>
        </p:nvSpPr>
        <p:spPr bwMode="auto">
          <a:xfrm>
            <a:off x="457200" y="1143000"/>
            <a:ext cx="8229600" cy="0"/>
          </a:xfrm>
          <a:prstGeom prst="line">
            <a:avLst/>
          </a:prstGeom>
          <a:noFill/>
          <a:ln w="28575">
            <a:solidFill>
              <a:srgbClr val="00B050"/>
            </a:solidFill>
            <a:round/>
          </a:ln>
        </p:spPr>
        <p:txBody>
          <a:bodyPr/>
          <a:lstStyle/>
          <a:p>
            <a:endParaRPr lang="zh-CN" altLang="en-US"/>
          </a:p>
        </p:txBody>
      </p:sp>
      <p:pic>
        <p:nvPicPr>
          <p:cNvPr id="1032" name="Picture 4096"/>
          <p:cNvPicPr>
            <a:picLocks noChangeAspect="1" noChangeArrowheads="1"/>
          </p:cNvPicPr>
          <p:nvPr userDrawn="1"/>
        </p:nvPicPr>
        <p:blipFill>
          <a:blip r:embed="rId16" cstate="print"/>
          <a:srcRect/>
          <a:stretch>
            <a:fillRect/>
          </a:stretch>
        </p:blipFill>
        <p:spPr bwMode="auto">
          <a:xfrm>
            <a:off x="6232525" y="239713"/>
            <a:ext cx="2454275" cy="777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4.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7.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2.tiff"/><Relationship Id="rId1" Type="http://schemas.openxmlformats.org/officeDocument/2006/relationships/image" Target="../media/image1.tif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wmf"/><Relationship Id="rId3" Type="http://schemas.openxmlformats.org/officeDocument/2006/relationships/oleObject" Target="../embeddings/oleObject2.bin"/><Relationship Id="rId2" Type="http://schemas.openxmlformats.org/officeDocument/2006/relationships/image" Target="../media/image16.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tiff"/><Relationship Id="rId1" Type="http://schemas.openxmlformats.org/officeDocument/2006/relationships/image" Target="../media/image1.tiff"/></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3" Type="http://schemas.openxmlformats.org/officeDocument/2006/relationships/notesSlide" Target="../notesSlides/notesSlide9.xml"/><Relationship Id="rId12" Type="http://schemas.openxmlformats.org/officeDocument/2006/relationships/slideLayout" Target="../slideLayouts/slideLayout2.xml"/><Relationship Id="rId11" Type="http://schemas.openxmlformats.org/officeDocument/2006/relationships/image" Target="../media/image35.png"/><Relationship Id="rId10" Type="http://schemas.openxmlformats.org/officeDocument/2006/relationships/image" Target="../media/image34.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0560" y="1932305"/>
            <a:ext cx="7501890" cy="368300"/>
          </a:xfrm>
          <a:prstGeom prst="rect">
            <a:avLst/>
          </a:prstGeom>
          <a:noFill/>
        </p:spPr>
        <p:txBody>
          <a:bodyPr wrap="square" rtlCol="0">
            <a:spAutoFit/>
          </a:bodyPr>
          <a:p>
            <a:endParaRPr lang="zh-CN" altLang="en-US"/>
          </a:p>
        </p:txBody>
      </p:sp>
      <p:sp>
        <p:nvSpPr>
          <p:cNvPr id="5" name="文本框 4"/>
          <p:cNvSpPr txBox="1"/>
          <p:nvPr/>
        </p:nvSpPr>
        <p:spPr>
          <a:xfrm>
            <a:off x="670560" y="1521460"/>
            <a:ext cx="7957185" cy="4184650"/>
          </a:xfrm>
          <a:prstGeom prst="rect">
            <a:avLst/>
          </a:prstGeom>
          <a:noFill/>
        </p:spPr>
        <p:txBody>
          <a:bodyPr wrap="square" rtlCol="0">
            <a:spAutoFit/>
          </a:bodyPr>
          <a:p>
            <a:pPr marL="0" indent="0">
              <a:buFont typeface="+mj-lt"/>
              <a:buNone/>
            </a:pPr>
            <a:r>
              <a:rPr lang="en-US" altLang="zh-CN" sz="2400"/>
              <a:t>Content</a:t>
            </a:r>
            <a:r>
              <a:rPr lang="zh-CN" altLang="en-US" sz="2400"/>
              <a:t>：</a:t>
            </a:r>
            <a:endParaRPr lang="zh-CN" altLang="en-US" sz="2400"/>
          </a:p>
          <a:p>
            <a:pPr marL="342900" indent="-342900">
              <a:buFont typeface="+mj-lt"/>
              <a:buAutoNum type="arabicPeriod"/>
            </a:pPr>
            <a:endParaRPr lang="zh-CN" altLang="en-US" sz="2400"/>
          </a:p>
          <a:p>
            <a:pPr marL="342900" indent="-342900">
              <a:buFont typeface="+mj-lt"/>
              <a:buAutoNum type="arabicPeriod"/>
            </a:pPr>
            <a:r>
              <a:rPr lang="en-US" altLang="zh-CN" sz="2400"/>
              <a:t>the model and the method</a:t>
            </a:r>
            <a:endParaRPr lang="en-US" altLang="zh-CN" sz="2400"/>
          </a:p>
          <a:p>
            <a:pPr marL="342900" indent="-342900">
              <a:buFont typeface="+mj-lt"/>
              <a:buAutoNum type="arabicPeriod"/>
            </a:pPr>
            <a:endParaRPr lang="en-US" altLang="zh-CN" sz="2000"/>
          </a:p>
          <a:p>
            <a:pPr marL="342900" indent="-342900">
              <a:buFont typeface="+mj-lt"/>
              <a:buAutoNum type="arabicPeriod"/>
            </a:pPr>
            <a:r>
              <a:rPr lang="en-US" altLang="zh-CN" sz="2400"/>
              <a:t>compare two different degeneration model(linear vs exponential)</a:t>
            </a:r>
            <a:endParaRPr lang="en-US" altLang="zh-CN" sz="2400"/>
          </a:p>
          <a:p>
            <a:pPr marL="342900" indent="-342900">
              <a:buFont typeface="+mj-lt"/>
              <a:buAutoNum type="arabicPeriod"/>
            </a:pPr>
            <a:endParaRPr lang="en-US" altLang="zh-CN" sz="2000"/>
          </a:p>
          <a:p>
            <a:pPr marL="342900" indent="-342900">
              <a:buFont typeface="+mj-lt"/>
              <a:buAutoNum type="arabicPeriod"/>
            </a:pPr>
            <a:r>
              <a:rPr lang="en-US" altLang="zh-CN" sz="2400"/>
              <a:t>conclusion and discussion</a:t>
            </a:r>
            <a:endParaRPr lang="en-US" altLang="zh-CN" sz="2400"/>
          </a:p>
          <a:p>
            <a:pPr marL="342900" indent="-342900">
              <a:buFont typeface="+mj-lt"/>
              <a:buAutoNum type="arabicPeriod"/>
            </a:pPr>
            <a:endParaRPr lang="en-US" altLang="zh-CN" sz="2000"/>
          </a:p>
          <a:p>
            <a:pPr marL="342900" indent="-342900">
              <a:buFont typeface="+mj-lt"/>
              <a:buAutoNum type="arabicPeriod"/>
            </a:pPr>
            <a:endParaRPr lang="en-US" altLang="zh-CN" sz="1800"/>
          </a:p>
          <a:p>
            <a:pPr marL="342900" indent="-342900">
              <a:buFont typeface="+mj-lt"/>
              <a:buAutoNum type="arabicPeriod"/>
            </a:pPr>
            <a:endParaRPr lang="en-US" altLang="zh-CN" sz="1600"/>
          </a:p>
          <a:p>
            <a:pPr marL="342900" indent="-342900">
              <a:buFont typeface="+mj-lt"/>
              <a:buAutoNum type="arabicPeriod"/>
            </a:pPr>
            <a:endParaRPr lang="en-US" altLang="zh-CN" sz="1400"/>
          </a:p>
          <a:p>
            <a:pPr marL="342900" indent="-342900">
              <a:buFont typeface="+mj-lt"/>
              <a:buAutoNum type="arabicPeriod"/>
            </a:pPr>
            <a:endParaRPr lang="en-US" altLang="zh-CN" sz="1400"/>
          </a:p>
        </p:txBody>
      </p:sp>
    </p:spTree>
  </p:cSld>
  <p:clrMapOvr>
    <a:masterClrMapping/>
  </p:clrMapOvr>
  <p:transition advTm="18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21" name="矩形 20"/>
          <p:cNvSpPr/>
          <p:nvPr/>
        </p:nvSpPr>
        <p:spPr>
          <a:xfrm>
            <a:off x="790362" y="3259212"/>
            <a:ext cx="1208985" cy="338554"/>
          </a:xfrm>
          <a:prstGeom prst="rect">
            <a:avLst/>
          </a:prstGeom>
          <a:solidFill>
            <a:schemeClr val="accent2">
              <a:lumMod val="40000"/>
              <a:lumOff val="60000"/>
            </a:schemeClr>
          </a:solidFill>
        </p:spPr>
        <p:txBody>
          <a:bodyPr wrap="none">
            <a:spAutoFit/>
          </a:bodyPr>
          <a:lstStyle/>
          <a:p>
            <a:r>
              <a:rPr lang="en-US" altLang="zh-CN" sz="1600" kern="100" dirty="0" smtClean="0">
                <a:latin typeface="Times New Roman" panose="02020603050405020304" pitchFamily="18" charset="0"/>
                <a:ea typeface="宋体" panose="02010600030101010101" pitchFamily="2" charset="-122"/>
              </a:rPr>
              <a:t>Fiber failure</a:t>
            </a:r>
            <a:endParaRPr lang="zh-CN" altLang="en-US" sz="1600" dirty="0"/>
          </a:p>
        </p:txBody>
      </p:sp>
      <p:sp>
        <p:nvSpPr>
          <p:cNvPr id="22" name="矩形 21"/>
          <p:cNvSpPr/>
          <p:nvPr/>
        </p:nvSpPr>
        <p:spPr>
          <a:xfrm>
            <a:off x="694840" y="5282173"/>
            <a:ext cx="1335622" cy="338554"/>
          </a:xfrm>
          <a:prstGeom prst="rect">
            <a:avLst/>
          </a:prstGeom>
          <a:solidFill>
            <a:schemeClr val="accent2">
              <a:lumMod val="40000"/>
              <a:lumOff val="60000"/>
            </a:schemeClr>
          </a:solidFill>
        </p:spPr>
        <p:txBody>
          <a:bodyPr wrap="none">
            <a:spAutoFit/>
          </a:bodyPr>
          <a:lstStyle/>
          <a:p>
            <a:r>
              <a:rPr lang="en-US" altLang="zh-CN" sz="1600" kern="100" dirty="0" smtClean="0">
                <a:latin typeface="Times New Roman" panose="02020603050405020304" pitchFamily="18" charset="0"/>
                <a:ea typeface="宋体" panose="02010600030101010101" pitchFamily="2" charset="-122"/>
              </a:rPr>
              <a:t>Matrix failure</a:t>
            </a:r>
            <a:endParaRPr lang="zh-CN" altLang="en-US" sz="1600" dirty="0"/>
          </a:p>
        </p:txBody>
      </p:sp>
      <p:pic>
        <p:nvPicPr>
          <p:cNvPr id="10" name="图片 9" descr="}HSH[O6J}RJ$QJ3]}MPMMUG"/>
          <p:cNvPicPr/>
          <p:nvPr/>
        </p:nvPicPr>
        <p:blipFill>
          <a:blip r:embed="rId1" cstate="print">
            <a:extLst>
              <a:ext uri="{28A0092B-C50C-407E-A947-70E740481C1C}">
                <a14:useLocalDpi xmlns:a14="http://schemas.microsoft.com/office/drawing/2010/main" val="0"/>
              </a:ext>
            </a:extLst>
          </a:blip>
          <a:stretch>
            <a:fillRect/>
          </a:stretch>
        </p:blipFill>
        <p:spPr>
          <a:xfrm>
            <a:off x="499745" y="3709035"/>
            <a:ext cx="1757680" cy="1572895"/>
          </a:xfrm>
          <a:prstGeom prst="rect">
            <a:avLst/>
          </a:prstGeom>
        </p:spPr>
      </p:pic>
      <p:sp>
        <p:nvSpPr>
          <p:cNvPr id="5" name="矩形 4"/>
          <p:cNvSpPr/>
          <p:nvPr/>
        </p:nvSpPr>
        <p:spPr>
          <a:xfrm>
            <a:off x="251520" y="1124744"/>
            <a:ext cx="923925"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rPr>
              <a:t>[</a:t>
            </a:r>
            <a:r>
              <a:rPr lang="zh-CN" altLang="en-US" kern="100" dirty="0" smtClean="0">
                <a:latin typeface="Times New Roman" panose="02020603050405020304" pitchFamily="18" charset="0"/>
                <a:ea typeface="宋体" panose="02010600030101010101" pitchFamily="2" charset="-122"/>
              </a:rPr>
              <a:t>±</a:t>
            </a:r>
            <a:r>
              <a:rPr lang="en-US" altLang="zh-CN" kern="100" dirty="0" smtClean="0">
                <a:latin typeface="Times New Roman" panose="02020603050405020304" pitchFamily="18" charset="0"/>
                <a:ea typeface="宋体" panose="02010600030101010101" pitchFamily="2" charset="-122"/>
              </a:rPr>
              <a:t>45]</a:t>
            </a:r>
            <a:r>
              <a:rPr lang="en-US" altLang="zh-CN" kern="100" baseline="-25000" dirty="0" smtClean="0">
                <a:latin typeface="Times New Roman" panose="02020603050405020304" pitchFamily="18" charset="0"/>
                <a:ea typeface="宋体" panose="02010600030101010101" pitchFamily="2" charset="-122"/>
              </a:rPr>
              <a:t>5</a:t>
            </a:r>
            <a:r>
              <a:rPr lang="en-US" altLang="zh-CN" kern="100" dirty="0" smtClean="0">
                <a:latin typeface="Times New Roman" panose="02020603050405020304" pitchFamily="18" charset="0"/>
                <a:ea typeface="宋体" panose="02010600030101010101" pitchFamily="2" charset="-122"/>
              </a:rPr>
              <a:t> </a:t>
            </a:r>
            <a:endParaRPr lang="zh-CN" altLang="en-US" dirty="0"/>
          </a:p>
        </p:txBody>
      </p:sp>
      <p:pic>
        <p:nvPicPr>
          <p:cNvPr id="17" name="图片 16"/>
          <p:cNvPicPr/>
          <p:nvPr/>
        </p:nvPicPr>
        <p:blipFill>
          <a:blip r:embed="rId2"/>
          <a:stretch>
            <a:fillRect/>
          </a:stretch>
        </p:blipFill>
        <p:spPr>
          <a:xfrm rot="10800000">
            <a:off x="6489065" y="3097530"/>
            <a:ext cx="1944370" cy="1685925"/>
          </a:xfrm>
          <a:prstGeom prst="rect">
            <a:avLst/>
          </a:prstGeom>
        </p:spPr>
      </p:pic>
      <p:pic>
        <p:nvPicPr>
          <p:cNvPr id="4" name="图片 3"/>
          <p:cNvPicPr>
            <a:picLocks noChangeAspect="1"/>
          </p:cNvPicPr>
          <p:nvPr/>
        </p:nvPicPr>
        <p:blipFill>
          <a:blip r:embed="rId3"/>
          <a:stretch>
            <a:fillRect/>
          </a:stretch>
        </p:blipFill>
        <p:spPr>
          <a:xfrm>
            <a:off x="499745" y="1668780"/>
            <a:ext cx="1790700" cy="1590675"/>
          </a:xfrm>
          <a:prstGeom prst="rect">
            <a:avLst/>
          </a:prstGeom>
        </p:spPr>
      </p:pic>
      <p:pic>
        <p:nvPicPr>
          <p:cNvPr id="6" name="图片 5" descr="45_fiber"/>
          <p:cNvPicPr>
            <a:picLocks noChangeAspect="1"/>
          </p:cNvPicPr>
          <p:nvPr/>
        </p:nvPicPr>
        <p:blipFill>
          <a:blip r:embed="rId4"/>
          <a:stretch>
            <a:fillRect/>
          </a:stretch>
        </p:blipFill>
        <p:spPr>
          <a:xfrm>
            <a:off x="3264535" y="1668780"/>
            <a:ext cx="1817370" cy="1614170"/>
          </a:xfrm>
          <a:prstGeom prst="rect">
            <a:avLst/>
          </a:prstGeom>
        </p:spPr>
      </p:pic>
      <p:pic>
        <p:nvPicPr>
          <p:cNvPr id="7" name="图片 6" descr="45_matrix"/>
          <p:cNvPicPr>
            <a:picLocks noChangeAspect="1"/>
          </p:cNvPicPr>
          <p:nvPr/>
        </p:nvPicPr>
        <p:blipFill>
          <a:blip r:embed="rId5"/>
          <a:stretch>
            <a:fillRect/>
          </a:stretch>
        </p:blipFill>
        <p:spPr>
          <a:xfrm>
            <a:off x="3186430" y="3709035"/>
            <a:ext cx="1775460" cy="1565910"/>
          </a:xfrm>
          <a:prstGeom prst="rect">
            <a:avLst/>
          </a:prstGeom>
        </p:spPr>
      </p:pic>
      <p:sp>
        <p:nvSpPr>
          <p:cNvPr id="8" name="矩形 7"/>
          <p:cNvSpPr/>
          <p:nvPr/>
        </p:nvSpPr>
        <p:spPr>
          <a:xfrm>
            <a:off x="226695" y="1587500"/>
            <a:ext cx="2304415" cy="417639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a:xfrm>
            <a:off x="179070" y="5906770"/>
            <a:ext cx="2352040"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14" name="矩形 13"/>
          <p:cNvSpPr/>
          <p:nvPr/>
        </p:nvSpPr>
        <p:spPr>
          <a:xfrm>
            <a:off x="3021330" y="5906770"/>
            <a:ext cx="2303780"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12" name="矩形 11"/>
          <p:cNvSpPr/>
          <p:nvPr/>
        </p:nvSpPr>
        <p:spPr>
          <a:xfrm>
            <a:off x="3020695" y="1587500"/>
            <a:ext cx="2304415" cy="417639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a:xfrm>
            <a:off x="3567852" y="3259212"/>
            <a:ext cx="1208985" cy="338554"/>
          </a:xfrm>
          <a:prstGeom prst="rect">
            <a:avLst/>
          </a:prstGeom>
          <a:solidFill>
            <a:schemeClr val="accent2">
              <a:lumMod val="40000"/>
              <a:lumOff val="60000"/>
            </a:schemeClr>
          </a:solidFill>
        </p:spPr>
        <p:txBody>
          <a:bodyPr wrap="none">
            <a:spAutoFit/>
          </a:bodyPr>
          <a:p>
            <a:r>
              <a:rPr lang="en-US" altLang="zh-CN" sz="1600" kern="100" dirty="0" smtClean="0">
                <a:latin typeface="Times New Roman" panose="02020603050405020304" pitchFamily="18" charset="0"/>
                <a:ea typeface="宋体" panose="02010600030101010101" pitchFamily="2" charset="-122"/>
              </a:rPr>
              <a:t>Fiber failure</a:t>
            </a:r>
            <a:endParaRPr lang="zh-CN" altLang="en-US" sz="1600" dirty="0"/>
          </a:p>
        </p:txBody>
      </p:sp>
      <p:sp>
        <p:nvSpPr>
          <p:cNvPr id="16" name="矩形 15"/>
          <p:cNvSpPr/>
          <p:nvPr/>
        </p:nvSpPr>
        <p:spPr>
          <a:xfrm>
            <a:off x="3406290" y="5282173"/>
            <a:ext cx="1335622" cy="338554"/>
          </a:xfrm>
          <a:prstGeom prst="rect">
            <a:avLst/>
          </a:prstGeom>
          <a:solidFill>
            <a:schemeClr val="accent2">
              <a:lumMod val="40000"/>
              <a:lumOff val="60000"/>
            </a:schemeClr>
          </a:solidFill>
        </p:spPr>
        <p:txBody>
          <a:bodyPr wrap="none">
            <a:spAutoFit/>
          </a:bodyPr>
          <a:p>
            <a:r>
              <a:rPr lang="en-US" altLang="zh-CN" sz="1600" kern="100" dirty="0" smtClean="0">
                <a:latin typeface="Times New Roman" panose="02020603050405020304" pitchFamily="18" charset="0"/>
                <a:ea typeface="宋体" panose="02010600030101010101" pitchFamily="2" charset="-122"/>
              </a:rPr>
              <a:t>Matrix failure</a:t>
            </a:r>
            <a:endParaRPr lang="zh-CN" altLang="en-US" sz="1600" dirty="0"/>
          </a:p>
        </p:txBody>
      </p:sp>
      <p:sp>
        <p:nvSpPr>
          <p:cNvPr id="9" name="矩形 8"/>
          <p:cNvSpPr/>
          <p:nvPr/>
        </p:nvSpPr>
        <p:spPr>
          <a:xfrm>
            <a:off x="520065" y="376555"/>
            <a:ext cx="3720465" cy="645160"/>
          </a:xfrm>
          <a:prstGeom prst="rect">
            <a:avLst/>
          </a:prstGeom>
        </p:spPr>
        <p:txBody>
          <a:bodyPr wrap="square">
            <a:spAutoFit/>
          </a:bodyPr>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2311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3516948"/>
            <a:ext cx="442392" cy="457200"/>
          </a:xfrm>
        </p:spPr>
        <p:txBody>
          <a:bodyPr/>
          <a:lstStyle/>
          <a:p>
            <a:pPr>
              <a:defRPr/>
            </a:pPr>
            <a:fld id="{846B4C44-8256-4B19-ACAC-87BF490EACA2}" type="slidenum">
              <a:rPr lang="en-US" altLang="zh-CN" smtClean="0"/>
            </a:fld>
            <a:endParaRPr lang="en-US" altLang="zh-CN" dirty="0"/>
          </a:p>
        </p:txBody>
      </p:sp>
      <p:sp>
        <p:nvSpPr>
          <p:cNvPr id="9" name="矩形 8"/>
          <p:cNvSpPr/>
          <p:nvPr/>
        </p:nvSpPr>
        <p:spPr>
          <a:xfrm>
            <a:off x="519430" y="363855"/>
            <a:ext cx="3720465" cy="645160"/>
          </a:xfrm>
          <a:prstGeom prst="rect">
            <a:avLst/>
          </a:prstGeom>
        </p:spPr>
        <p:txBody>
          <a:bodyPr wrap="square">
            <a:spAutoFit/>
          </a:bodyPr>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7005" y="2118360"/>
            <a:ext cx="2946400" cy="2159000"/>
          </a:xfrm>
          <a:prstGeom prst="rect">
            <a:avLst/>
          </a:prstGeom>
        </p:spPr>
      </p:pic>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5190" y="2190115"/>
            <a:ext cx="2848610" cy="2086610"/>
          </a:xfrm>
          <a:prstGeom prst="rect">
            <a:avLst/>
          </a:prstGeom>
        </p:spPr>
      </p:pic>
      <p:sp>
        <p:nvSpPr>
          <p:cNvPr id="23" name="灯片编号占位符 2"/>
          <p:cNvSpPr>
            <a:spLocks noGrp="1"/>
          </p:cNvSpPr>
          <p:nvPr/>
        </p:nvSpPr>
        <p:spPr>
          <a:xfrm>
            <a:off x="8244408" y="6235383"/>
            <a:ext cx="442392"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algn="r" defTabSz="914400" rtl="0" eaLnBrk="1" latinLnBrk="0" hangingPunct="1">
              <a:defRPr sz="1200" kern="1200">
                <a:solidFill>
                  <a:schemeClr val="tx1"/>
                </a:solidFill>
                <a:latin typeface="+mj-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6B4C44-8256-4B19-ACAC-87BF490EACA2}" type="slidenum">
              <a:rPr lang="en-US" altLang="zh-CN" smtClean="0"/>
            </a:fld>
            <a:endParaRPr lang="en-US" altLang="zh-CN" dirty="0"/>
          </a:p>
        </p:txBody>
      </p:sp>
      <p:sp>
        <p:nvSpPr>
          <p:cNvPr id="24" name="矩形 23"/>
          <p:cNvSpPr/>
          <p:nvPr/>
        </p:nvSpPr>
        <p:spPr>
          <a:xfrm>
            <a:off x="170815" y="1781175"/>
            <a:ext cx="2585085" cy="337185"/>
          </a:xfrm>
          <a:prstGeom prst="rect">
            <a:avLst/>
          </a:prstGeom>
          <a:solidFill>
            <a:schemeClr val="accent1">
              <a:lumMod val="60000"/>
              <a:lumOff val="40000"/>
            </a:schemeClr>
          </a:solidFill>
        </p:spPr>
        <p:txBody>
          <a:bodyPr wrap="square">
            <a:spAutoFit/>
          </a:bodyPr>
          <a:lstStyle/>
          <a:p>
            <a:pPr algn="ctr"/>
            <a:r>
              <a:rPr lang="en-US" sz="1600" i="1" kern="100" dirty="0">
                <a:solidFill>
                  <a:srgbClr val="000000"/>
                </a:solidFill>
                <a:effectLst/>
                <a:latin typeface="Times New Roman" panose="02020603050405020304" pitchFamily="18" charset="0"/>
                <a:sym typeface="+mn-ea"/>
              </a:rPr>
              <a:t>S</a:t>
            </a:r>
            <a:r>
              <a:rPr lang="en-US" sz="1600" i="1" kern="100" baseline="-25000" dirty="0">
                <a:solidFill>
                  <a:srgbClr val="000000"/>
                </a:solidFill>
                <a:effectLst/>
                <a:latin typeface="Times New Roman" panose="02020603050405020304" pitchFamily="18" charset="0"/>
                <a:sym typeface="+mn-ea"/>
              </a:rPr>
              <a:t>12 </a:t>
            </a:r>
            <a:r>
              <a:rPr lang="en-US" altLang="zh-CN" sz="1600" dirty="0" smtClean="0">
                <a:latin typeface="Times New Roman" panose="02020603050405020304" pitchFamily="18" charset="0"/>
                <a:cs typeface="Times New Roman" panose="02020603050405020304" pitchFamily="18" charset="0"/>
                <a:sym typeface="+mn-ea"/>
              </a:rPr>
              <a:t>= 65</a:t>
            </a:r>
            <a:endParaRPr lang="en-US" sz="1600" i="1" kern="100" baseline="-25000" dirty="0">
              <a:solidFill>
                <a:srgbClr val="000000"/>
              </a:solidFill>
              <a:effectLst/>
              <a:latin typeface="Times New Roman" panose="02020603050405020304" pitchFamily="18" charset="0"/>
              <a:sym typeface="+mn-ea"/>
            </a:endParaRPr>
          </a:p>
        </p:txBody>
      </p:sp>
      <p:sp>
        <p:nvSpPr>
          <p:cNvPr id="25" name="矩形 24"/>
          <p:cNvSpPr/>
          <p:nvPr/>
        </p:nvSpPr>
        <p:spPr>
          <a:xfrm>
            <a:off x="6260465" y="1781175"/>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sp>
        <p:nvSpPr>
          <p:cNvPr id="26" name="矩形 25"/>
          <p:cNvSpPr/>
          <p:nvPr/>
        </p:nvSpPr>
        <p:spPr>
          <a:xfrm>
            <a:off x="3043555" y="1781175"/>
            <a:ext cx="2585085" cy="337185"/>
          </a:xfrm>
          <a:prstGeom prst="rect">
            <a:avLst/>
          </a:prstGeom>
          <a:solidFill>
            <a:schemeClr val="accent1">
              <a:lumMod val="60000"/>
              <a:lumOff val="40000"/>
            </a:schemeClr>
          </a:solidFill>
        </p:spPr>
        <p:txBody>
          <a:bodyPr wrap="square">
            <a:spAutoFit/>
          </a:bodyPr>
          <a:p>
            <a:pPr algn="ctr"/>
            <a:r>
              <a:rPr lang="en-US" sz="1600" i="1" kern="100" dirty="0">
                <a:solidFill>
                  <a:srgbClr val="000000"/>
                </a:solidFill>
                <a:effectLst/>
                <a:latin typeface="Times New Roman" panose="02020603050405020304" pitchFamily="18" charset="0"/>
                <a:sym typeface="+mn-ea"/>
              </a:rPr>
              <a:t>S</a:t>
            </a:r>
            <a:r>
              <a:rPr lang="en-US" sz="1600" i="1" kern="100" baseline="-25000" dirty="0">
                <a:solidFill>
                  <a:srgbClr val="000000"/>
                </a:solidFill>
                <a:effectLst/>
                <a:latin typeface="Times New Roman" panose="02020603050405020304" pitchFamily="18" charset="0"/>
                <a:sym typeface="+mn-ea"/>
              </a:rPr>
              <a:t>12 </a:t>
            </a:r>
            <a:r>
              <a:rPr lang="en-US" altLang="zh-CN" sz="1600" dirty="0" smtClean="0">
                <a:latin typeface="Times New Roman" panose="02020603050405020304" pitchFamily="18" charset="0"/>
                <a:cs typeface="Times New Roman" panose="02020603050405020304" pitchFamily="18" charset="0"/>
                <a:sym typeface="+mn-ea"/>
              </a:rPr>
              <a:t>= 95</a:t>
            </a:r>
            <a:endParaRPr lang="zh-CN" altLang="en-US" sz="1600" dirty="0"/>
          </a:p>
        </p:txBody>
      </p:sp>
      <p:pic>
        <p:nvPicPr>
          <p:cNvPr id="28" name="图片 27"/>
          <p:cNvPicPr>
            <a:picLocks noChangeAspect="1"/>
          </p:cNvPicPr>
          <p:nvPr/>
        </p:nvPicPr>
        <p:blipFill>
          <a:blip r:embed="rId3"/>
          <a:stretch>
            <a:fillRect/>
          </a:stretch>
        </p:blipFill>
        <p:spPr>
          <a:xfrm>
            <a:off x="3167380" y="2162175"/>
            <a:ext cx="2463800" cy="2114550"/>
          </a:xfrm>
          <a:prstGeom prst="rect">
            <a:avLst/>
          </a:prstGeom>
        </p:spPr>
      </p:pic>
      <p:sp>
        <p:nvSpPr>
          <p:cNvPr id="2" name="文本框 1"/>
          <p:cNvSpPr txBox="1"/>
          <p:nvPr/>
        </p:nvSpPr>
        <p:spPr>
          <a:xfrm>
            <a:off x="284480" y="1310640"/>
            <a:ext cx="4935855" cy="368300"/>
          </a:xfrm>
          <a:prstGeom prst="rect">
            <a:avLst/>
          </a:prstGeom>
          <a:noFill/>
        </p:spPr>
        <p:txBody>
          <a:bodyPr wrap="square" rtlCol="0">
            <a:spAutoFit/>
          </a:bodyPr>
          <a:p>
            <a:r>
              <a:rPr lang="en-US" altLang="zh-CN"/>
              <a:t>Influence of the shear strength </a:t>
            </a:r>
            <a:r>
              <a:rPr lang="en-US" i="1" kern="100" dirty="0">
                <a:solidFill>
                  <a:srgbClr val="000000"/>
                </a:solidFill>
                <a:effectLst/>
                <a:latin typeface="Times New Roman" panose="02020603050405020304" pitchFamily="18" charset="0"/>
                <a:sym typeface="+mn-ea"/>
              </a:rPr>
              <a:t>S</a:t>
            </a:r>
            <a:r>
              <a:rPr lang="en-US" i="1" kern="100" baseline="-25000" dirty="0">
                <a:solidFill>
                  <a:srgbClr val="000000"/>
                </a:solidFill>
                <a:effectLst/>
                <a:latin typeface="Times New Roman" panose="02020603050405020304" pitchFamily="18" charset="0"/>
                <a:sym typeface="+mn-ea"/>
              </a:rPr>
              <a:t>12 </a:t>
            </a:r>
            <a:r>
              <a:rPr lang="zh-CN" altLang="en-US"/>
              <a:t>：</a:t>
            </a:r>
            <a:endParaRPr lang="zh-CN" altLang="en-US"/>
          </a:p>
        </p:txBody>
      </p:sp>
      <p:pic>
        <p:nvPicPr>
          <p:cNvPr id="4" name="图片 3" descr="131-45-m"/>
          <p:cNvPicPr>
            <a:picLocks noChangeAspect="1"/>
          </p:cNvPicPr>
          <p:nvPr/>
        </p:nvPicPr>
        <p:blipFill>
          <a:blip r:embed="rId4"/>
          <a:stretch>
            <a:fillRect/>
          </a:stretch>
        </p:blipFill>
        <p:spPr>
          <a:xfrm>
            <a:off x="3221990" y="4548505"/>
            <a:ext cx="2406650" cy="2144395"/>
          </a:xfrm>
          <a:prstGeom prst="rect">
            <a:avLst/>
          </a:prstGeom>
        </p:spPr>
      </p:pic>
      <p:pic>
        <p:nvPicPr>
          <p:cNvPr id="17" name="图片 16"/>
          <p:cNvPicPr/>
          <p:nvPr/>
        </p:nvPicPr>
        <p:blipFill>
          <a:blip r:embed="rId5"/>
          <a:stretch>
            <a:fillRect/>
          </a:stretch>
        </p:blipFill>
        <p:spPr>
          <a:xfrm rot="10800000">
            <a:off x="6108065" y="4526915"/>
            <a:ext cx="2360295" cy="2165350"/>
          </a:xfrm>
          <a:prstGeom prst="rect">
            <a:avLst/>
          </a:prstGeom>
        </p:spPr>
      </p:pic>
      <p:pic>
        <p:nvPicPr>
          <p:cNvPr id="10" name="图片 9" descr="}HSH[O6J}RJ$QJ3]}MPMMUG"/>
          <p:cNvPicPr/>
          <p:nvPr/>
        </p:nvPicPr>
        <p:blipFill>
          <a:blip r:embed="rId6" cstate="print">
            <a:extLst>
              <a:ext uri="{28A0092B-C50C-407E-A947-70E740481C1C}">
                <a14:useLocalDpi xmlns:a14="http://schemas.microsoft.com/office/drawing/2010/main" val="0"/>
              </a:ext>
            </a:extLst>
          </a:blip>
          <a:stretch>
            <a:fillRect/>
          </a:stretch>
        </p:blipFill>
        <p:spPr>
          <a:xfrm>
            <a:off x="519430" y="4501515"/>
            <a:ext cx="2236470" cy="2190750"/>
          </a:xfrm>
          <a:prstGeom prst="rect">
            <a:avLst/>
          </a:prstGeom>
        </p:spPr>
      </p:pic>
    </p:spTree>
  </p:cSld>
  <p:clrMapOvr>
    <a:masterClrMapping/>
  </p:clrMapOvr>
  <p:transition advTm="2311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4" name="TextBox 5"/>
          <p:cNvSpPr txBox="1"/>
          <p:nvPr/>
        </p:nvSpPr>
        <p:spPr>
          <a:xfrm>
            <a:off x="232698" y="739552"/>
            <a:ext cx="8679338" cy="5169535"/>
          </a:xfrm>
          <a:prstGeom prst="rect">
            <a:avLst/>
          </a:prstGeom>
          <a:noFill/>
        </p:spPr>
        <p:txBody>
          <a:bodyPr wrap="square" rtlCol="0">
            <a:spAutoFit/>
          </a:bodyPr>
          <a:lstStyle/>
          <a:p>
            <a:pPr>
              <a:spcBef>
                <a:spcPts val="1800"/>
              </a:spcBef>
            </a:pPr>
            <a:endParaRPr lang="en-US" sz="2000" dirty="0" smtClean="0">
              <a:solidFill>
                <a:srgbClr val="0070C0"/>
              </a:solidFill>
            </a:endParaRPr>
          </a:p>
          <a:p>
            <a:pPr marL="342900" indent="-342900">
              <a:spcBef>
                <a:spcPts val="1800"/>
              </a:spcBef>
              <a:buFont typeface="Wingdings" panose="05000000000000000000" pitchFamily="2" charset="2"/>
              <a:buChar char="Ø"/>
            </a:pPr>
            <a:r>
              <a:rPr lang="en-US" sz="2000" dirty="0" smtClean="0">
                <a:solidFill>
                  <a:schemeClr val="tx1"/>
                </a:solidFill>
              </a:rPr>
              <a:t>The </a:t>
            </a:r>
            <a:r>
              <a:rPr lang="en-US" altLang="zh-CN" sz="2000" dirty="0" smtClean="0">
                <a:solidFill>
                  <a:schemeClr val="tx1"/>
                </a:solidFill>
                <a:latin typeface="+mn-lt"/>
                <a:cs typeface="Times New Roman" panose="02020603050405020304" pitchFamily="18" charset="0"/>
                <a:sym typeface="+mn-ea"/>
              </a:rPr>
              <a:t>continuum damage models</a:t>
            </a:r>
            <a:r>
              <a:rPr lang="en-US" sz="2000" b="1" dirty="0">
                <a:solidFill>
                  <a:schemeClr val="tx1"/>
                </a:solidFill>
                <a:latin typeface="+mn-lt"/>
              </a:rPr>
              <a:t> </a:t>
            </a:r>
            <a:r>
              <a:rPr lang="en-US" sz="2000" dirty="0">
                <a:solidFill>
                  <a:schemeClr val="tx1"/>
                </a:solidFill>
                <a:latin typeface="+mn-lt"/>
              </a:rPr>
              <a:t>using</a:t>
            </a:r>
            <a:r>
              <a:rPr lang="en-US" sz="2000" b="1" dirty="0">
                <a:solidFill>
                  <a:schemeClr val="tx1"/>
                </a:solidFill>
              </a:rPr>
              <a:t> </a:t>
            </a:r>
            <a:r>
              <a:rPr lang="en-US" sz="2000" dirty="0">
                <a:solidFill>
                  <a:schemeClr val="tx1"/>
                </a:solidFill>
              </a:rPr>
              <a:t>the</a:t>
            </a:r>
            <a:r>
              <a:rPr lang="en-US" sz="2000" b="1" dirty="0">
                <a:solidFill>
                  <a:schemeClr val="tx1"/>
                </a:solidFill>
              </a:rPr>
              <a:t> </a:t>
            </a:r>
            <a:r>
              <a:rPr lang="en-US" altLang="zh-CN" sz="2000" dirty="0" smtClean="0">
                <a:solidFill>
                  <a:srgbClr val="0000FF"/>
                </a:solidFill>
                <a:cs typeface="Times New Roman" panose="02020603050405020304" pitchFamily="18" charset="0"/>
                <a:sym typeface="+mn-ea"/>
              </a:rPr>
              <a:t>exponential degenaration law</a:t>
            </a:r>
            <a:r>
              <a:rPr lang="en-US" altLang="zh-CN" sz="2000" dirty="0" smtClean="0">
                <a:solidFill>
                  <a:schemeClr val="tx1"/>
                </a:solidFill>
                <a:cs typeface="Times New Roman" panose="02020603050405020304" pitchFamily="18" charset="0"/>
                <a:sym typeface="+mn-ea"/>
              </a:rPr>
              <a:t> and the </a:t>
            </a:r>
            <a:r>
              <a:rPr lang="en-US" altLang="zh-CN" sz="2000" dirty="0" smtClean="0">
                <a:solidFill>
                  <a:srgbClr val="0000FF"/>
                </a:solidFill>
                <a:cs typeface="Times New Roman" panose="02020603050405020304" pitchFamily="18" charset="0"/>
                <a:sym typeface="+mn-ea"/>
              </a:rPr>
              <a:t>linear degenaration law </a:t>
            </a:r>
            <a:r>
              <a:rPr lang="en-US" altLang="zh-CN" sz="2000" dirty="0" smtClean="0">
                <a:solidFill>
                  <a:schemeClr val="tx1"/>
                </a:solidFill>
                <a:cs typeface="Times New Roman" panose="02020603050405020304" pitchFamily="18" charset="0"/>
                <a:sym typeface="+mn-ea"/>
              </a:rPr>
              <a:t> almost  have same </a:t>
            </a:r>
            <a:r>
              <a:rPr lang="en-US" sz="2000" dirty="0">
                <a:solidFill>
                  <a:schemeClr val="tx1"/>
                </a:solidFill>
              </a:rPr>
              <a:t>preformance for predicting the failure behavior and the ultimate strength of composite laminates with big cutouts;</a:t>
            </a:r>
            <a:endParaRPr lang="en-US" sz="2000" dirty="0" smtClean="0">
              <a:solidFill>
                <a:schemeClr val="tx1"/>
              </a:solidFill>
            </a:endParaRPr>
          </a:p>
          <a:p>
            <a:pPr marL="342900" indent="-342900">
              <a:spcBef>
                <a:spcPts val="1800"/>
              </a:spcBef>
              <a:buFont typeface="Wingdings" panose="05000000000000000000" pitchFamily="2" charset="2"/>
              <a:buChar char="Ø"/>
            </a:pPr>
            <a:r>
              <a:rPr lang="en-US" altLang="zh-CN" sz="2000" dirty="0" smtClean="0">
                <a:solidFill>
                  <a:schemeClr val="tx1"/>
                </a:solidFill>
                <a:latin typeface="+mn-lt"/>
              </a:rPr>
              <a:t>The simulation using the</a:t>
            </a:r>
            <a:r>
              <a:rPr lang="en-US" altLang="zh-CN" sz="2000" dirty="0" smtClean="0">
                <a:solidFill>
                  <a:srgbClr val="3A70C0"/>
                </a:solidFill>
                <a:latin typeface="+mn-lt"/>
              </a:rPr>
              <a:t> </a:t>
            </a:r>
            <a:r>
              <a:rPr lang="en-US" altLang="zh-CN" sz="2000" dirty="0" smtClean="0">
                <a:solidFill>
                  <a:srgbClr val="0000FF"/>
                </a:solidFill>
                <a:cs typeface="Times New Roman" panose="02020603050405020304" pitchFamily="18" charset="0"/>
                <a:sym typeface="+mn-ea"/>
              </a:rPr>
              <a:t>exponential degenaration law</a:t>
            </a:r>
            <a:r>
              <a:rPr lang="en-US" altLang="zh-CN" sz="2000" dirty="0" smtClean="0">
                <a:solidFill>
                  <a:schemeClr val="tx1"/>
                </a:solidFill>
                <a:cs typeface="Times New Roman" panose="02020603050405020304" pitchFamily="18" charset="0"/>
                <a:sym typeface="+mn-ea"/>
              </a:rPr>
              <a:t> has an affect on the displacement-force curve in the</a:t>
            </a:r>
            <a:r>
              <a:rPr lang="en-US" altLang="zh-CN" sz="2000" dirty="0" smtClean="0">
                <a:solidFill>
                  <a:srgbClr val="0000FF"/>
                </a:solidFill>
                <a:cs typeface="Times New Roman" panose="02020603050405020304" pitchFamily="18" charset="0"/>
                <a:sym typeface="+mn-ea"/>
              </a:rPr>
              <a:t> </a:t>
            </a:r>
            <a:r>
              <a:rPr lang="en-US" altLang="zh-CN" sz="2000" kern="100" dirty="0" smtClean="0">
                <a:solidFill>
                  <a:srgbClr val="0000FF"/>
                </a:solidFill>
                <a:latin typeface="Times New Roman" panose="02020603050405020304" pitchFamily="18" charset="0"/>
                <a:sym typeface="+mn-ea"/>
              </a:rPr>
              <a:t>[</a:t>
            </a:r>
            <a:r>
              <a:rPr lang="zh-CN" altLang="en-US" sz="2000" kern="100" dirty="0" smtClean="0">
                <a:solidFill>
                  <a:srgbClr val="0000FF"/>
                </a:solidFill>
                <a:latin typeface="Times New Roman" panose="02020603050405020304" pitchFamily="18" charset="0"/>
                <a:sym typeface="+mn-ea"/>
              </a:rPr>
              <a:t>±</a:t>
            </a:r>
            <a:r>
              <a:rPr lang="en-US" altLang="zh-CN" sz="2000" kern="100" dirty="0" smtClean="0">
                <a:solidFill>
                  <a:srgbClr val="0000FF"/>
                </a:solidFill>
                <a:latin typeface="Times New Roman" panose="02020603050405020304" pitchFamily="18" charset="0"/>
                <a:sym typeface="+mn-ea"/>
              </a:rPr>
              <a:t>45]</a:t>
            </a:r>
            <a:r>
              <a:rPr lang="en-US" altLang="zh-CN" sz="2000" kern="100" baseline="-25000" dirty="0" smtClean="0">
                <a:solidFill>
                  <a:srgbClr val="0000FF"/>
                </a:solidFill>
                <a:latin typeface="Times New Roman" panose="02020603050405020304" pitchFamily="18" charset="0"/>
                <a:sym typeface="+mn-ea"/>
              </a:rPr>
              <a:t>5</a:t>
            </a:r>
            <a:r>
              <a:rPr lang="en-US" altLang="zh-CN" sz="2000" b="1" dirty="0" smtClean="0">
                <a:solidFill>
                  <a:schemeClr val="tx1"/>
                </a:solidFill>
                <a:cs typeface="Times New Roman" panose="02020603050405020304" pitchFamily="18" charset="0"/>
                <a:sym typeface="+mn-ea"/>
              </a:rPr>
              <a:t> </a:t>
            </a:r>
            <a:r>
              <a:rPr lang="en-US" altLang="zh-CN" sz="2000" dirty="0" smtClean="0">
                <a:solidFill>
                  <a:schemeClr val="tx1"/>
                </a:solidFill>
                <a:cs typeface="Times New Roman" panose="02020603050405020304" pitchFamily="18" charset="0"/>
                <a:sym typeface="+mn-ea"/>
              </a:rPr>
              <a:t>layup laminates but still did not agree well with the expriment.</a:t>
            </a:r>
            <a:endParaRPr lang="en-US" altLang="zh-CN" sz="2000" dirty="0" smtClean="0">
              <a:solidFill>
                <a:schemeClr val="tx1"/>
              </a:solidFill>
              <a:cs typeface="Times New Roman" panose="02020603050405020304" pitchFamily="18" charset="0"/>
              <a:sym typeface="+mn-ea"/>
            </a:endParaRPr>
          </a:p>
          <a:p>
            <a:pPr marL="0" indent="0">
              <a:spcBef>
                <a:spcPts val="1800"/>
              </a:spcBef>
              <a:buFont typeface="Wingdings" panose="05000000000000000000" pitchFamily="2" charset="2"/>
              <a:buNone/>
            </a:pPr>
            <a:r>
              <a:rPr lang="en-US" altLang="zh-CN" sz="2000" dirty="0" smtClean="0">
                <a:solidFill>
                  <a:schemeClr val="tx1"/>
                </a:solidFill>
                <a:cs typeface="Times New Roman" panose="02020603050405020304" pitchFamily="18" charset="0"/>
                <a:sym typeface="+mn-ea"/>
              </a:rPr>
              <a:t>next step:</a:t>
            </a:r>
            <a:endParaRPr lang="en-US" altLang="zh-CN" sz="2000" dirty="0" smtClean="0">
              <a:solidFill>
                <a:schemeClr val="tx1"/>
              </a:solidFill>
              <a:cs typeface="Times New Roman" panose="02020603050405020304" pitchFamily="18" charset="0"/>
              <a:sym typeface="+mn-ea"/>
            </a:endParaRPr>
          </a:p>
          <a:p>
            <a:pPr marL="0" indent="0">
              <a:spcBef>
                <a:spcPts val="1800"/>
              </a:spcBef>
              <a:buFont typeface="Wingdings" panose="05000000000000000000" pitchFamily="2" charset="2"/>
              <a:buNone/>
            </a:pPr>
            <a:r>
              <a:rPr lang="en-US" altLang="zh-CN" sz="2000" dirty="0" smtClean="0">
                <a:solidFill>
                  <a:schemeClr val="tx1"/>
                </a:solidFill>
                <a:cs typeface="Times New Roman" panose="02020603050405020304" pitchFamily="18" charset="0"/>
                <a:sym typeface="+mn-ea"/>
              </a:rPr>
              <a:t>1. cohesive element</a:t>
            </a:r>
            <a:endParaRPr lang="en-US" altLang="zh-CN" sz="2000" dirty="0" smtClean="0">
              <a:solidFill>
                <a:schemeClr val="tx1"/>
              </a:solidFill>
              <a:cs typeface="Times New Roman" panose="02020603050405020304" pitchFamily="18" charset="0"/>
              <a:sym typeface="+mn-ea"/>
            </a:endParaRPr>
          </a:p>
          <a:p>
            <a:pPr marL="0" indent="0">
              <a:spcBef>
                <a:spcPts val="1800"/>
              </a:spcBef>
              <a:buFont typeface="Wingdings" panose="05000000000000000000" pitchFamily="2" charset="2"/>
              <a:buNone/>
            </a:pPr>
            <a:r>
              <a:rPr lang="en-US" altLang="zh-CN" sz="2000" dirty="0" smtClean="0">
                <a:solidFill>
                  <a:schemeClr val="tx1"/>
                </a:solidFill>
                <a:cs typeface="Times New Roman" panose="02020603050405020304" pitchFamily="18" charset="0"/>
                <a:sym typeface="+mn-ea"/>
              </a:rPr>
              <a:t>2. shear nonlinearity </a:t>
            </a:r>
            <a:endParaRPr lang="zh-CN" altLang="en-US" sz="2000" dirty="0" smtClean="0">
              <a:solidFill>
                <a:schemeClr val="tx1"/>
              </a:solidFill>
              <a:cs typeface="Times New Roman" panose="02020603050405020304" pitchFamily="18" charset="0"/>
              <a:sym typeface="+mn-ea"/>
            </a:endParaRPr>
          </a:p>
          <a:p>
            <a:pPr marL="0" indent="0">
              <a:spcBef>
                <a:spcPts val="1800"/>
              </a:spcBef>
              <a:buFont typeface="Wingdings" panose="05000000000000000000" pitchFamily="2" charset="2"/>
              <a:buNone/>
            </a:pPr>
            <a:endParaRPr lang="en-US" altLang="zh-CN" sz="2000" dirty="0" smtClean="0">
              <a:solidFill>
                <a:schemeClr val="tx1"/>
              </a:solidFill>
              <a:cs typeface="Times New Roman" panose="02020603050405020304" pitchFamily="18" charset="0"/>
              <a:sym typeface="+mn-ea"/>
            </a:endParaRPr>
          </a:p>
        </p:txBody>
      </p:sp>
      <p:sp>
        <p:nvSpPr>
          <p:cNvPr id="9" name="矩形 8"/>
          <p:cNvSpPr/>
          <p:nvPr/>
        </p:nvSpPr>
        <p:spPr>
          <a:xfrm>
            <a:off x="519430" y="363855"/>
            <a:ext cx="3720465" cy="645160"/>
          </a:xfrm>
          <a:prstGeom prst="rect">
            <a:avLst/>
          </a:prstGeom>
        </p:spPr>
        <p:txBody>
          <a:bodyPr wrap="square">
            <a:spAutoFit/>
          </a:bodyPr>
          <a:p>
            <a:pPr>
              <a:lnSpc>
                <a:spcPct val="150000"/>
              </a:lnSpc>
            </a:pPr>
            <a:r>
              <a:rPr lang="en-US" altLang="zh-CN" sz="2400" dirty="0" smtClean="0">
                <a:latin typeface="Times New Roman" panose="02020603050405020304" pitchFamily="18" charset="0"/>
                <a:cs typeface="Times New Roman" panose="02020603050405020304" pitchFamily="18" charset="0"/>
              </a:rPr>
              <a:t>Conclusions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9539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graphicFrame>
        <p:nvGraphicFramePr>
          <p:cNvPr id="7" name="表格 6"/>
          <p:cNvGraphicFramePr>
            <a:graphicFrameLocks noGrp="1"/>
          </p:cNvGraphicFramePr>
          <p:nvPr/>
        </p:nvGraphicFramePr>
        <p:xfrm>
          <a:off x="251520" y="5677624"/>
          <a:ext cx="8229601" cy="587504"/>
        </p:xfrm>
        <a:graphic>
          <a:graphicData uri="http://schemas.openxmlformats.org/drawingml/2006/table">
            <a:tbl>
              <a:tblPr firstRow="1" firstCol="1" bandRow="1"/>
              <a:tblGrid>
                <a:gridCol w="2164385"/>
                <a:gridCol w="1348008"/>
                <a:gridCol w="1343071"/>
                <a:gridCol w="1017179"/>
                <a:gridCol w="1181771"/>
                <a:gridCol w="1175187"/>
              </a:tblGrid>
              <a:tr h="343664">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Strength</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r>
                        <a:rPr lang="en-US" sz="1600" i="1" kern="100" dirty="0">
                          <a:solidFill>
                            <a:srgbClr val="000000"/>
                          </a:solidFill>
                          <a:effectLst/>
                          <a:latin typeface="Times New Roman" panose="02020603050405020304" pitchFamily="18" charset="0"/>
                          <a:ea typeface="宋体" panose="02010600030101010101" pitchFamily="2" charset="-122"/>
                        </a:rPr>
                        <a:t> </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a:solidFill>
                            <a:srgbClr val="000000"/>
                          </a:solidFill>
                          <a:effectLst/>
                          <a:latin typeface="Times New Roman" panose="02020603050405020304" pitchFamily="18" charset="0"/>
                          <a:ea typeface="宋体" panose="02010600030101010101" pitchFamily="2" charset="-122"/>
                        </a:rPr>
                        <a:t>S</a:t>
                      </a:r>
                      <a:r>
                        <a:rPr lang="en-US" sz="1600" i="1" kern="100" baseline="-25000" dirty="0">
                          <a:solidFill>
                            <a:srgbClr val="000000"/>
                          </a:solidFill>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6002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1518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764.3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36.0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160.3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altLang="zh-CN" sz="1600" kern="100" dirty="0">
                          <a:effectLst/>
                          <a:latin typeface="Times New Roman" panose="02020603050405020304" pitchFamily="18" charset="0"/>
                          <a:ea typeface="宋体" panose="02010600030101010101" pitchFamily="2" charset="-122"/>
                        </a:rPr>
                        <a:t>60</a:t>
                      </a:r>
                      <a:endParaRPr lang="en-US" alt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
        <p:nvSpPr>
          <p:cNvPr id="9" name="矩形 8"/>
          <p:cNvSpPr/>
          <p:nvPr/>
        </p:nvSpPr>
        <p:spPr>
          <a:xfrm>
            <a:off x="338401" y="5373216"/>
            <a:ext cx="4017575" cy="338554"/>
          </a:xfrm>
          <a:prstGeom prst="rect">
            <a:avLst/>
          </a:prstGeom>
        </p:spPr>
        <p:txBody>
          <a:bodyPr wrap="none">
            <a:spAutoFit/>
          </a:bodyPr>
          <a:lstStyle/>
          <a:p>
            <a:pPr lvl="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Table 2 Strength parameters of a single lamina</a:t>
            </a:r>
            <a:endParaRPr lang="en-US" altLang="zh-CN" sz="700" dirty="0"/>
          </a:p>
        </p:txBody>
      </p:sp>
      <p:graphicFrame>
        <p:nvGraphicFramePr>
          <p:cNvPr id="10" name="表格 9"/>
          <p:cNvGraphicFramePr>
            <a:graphicFrameLocks noGrp="1"/>
          </p:cNvGraphicFramePr>
          <p:nvPr/>
        </p:nvGraphicFramePr>
        <p:xfrm>
          <a:off x="228464" y="4723750"/>
          <a:ext cx="8229600" cy="605155"/>
        </p:xfrm>
        <a:graphic>
          <a:graphicData uri="http://schemas.openxmlformats.org/drawingml/2006/table">
            <a:tbl>
              <a:tblPr firstRow="1" firstCol="1" bandRow="1"/>
              <a:tblGrid>
                <a:gridCol w="2146280"/>
                <a:gridCol w="1621231"/>
                <a:gridCol w="1622877"/>
                <a:gridCol w="1850014"/>
                <a:gridCol w="989198"/>
              </a:tblGrid>
              <a:tr h="361315">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ρ</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kg/m</a:t>
                      </a:r>
                      <a:r>
                        <a:rPr lang="en-US" sz="1600" kern="100" baseline="30000" dirty="0">
                          <a:effectLst/>
                          <a:latin typeface="Times New Roman" panose="02020603050405020304" pitchFamily="18" charset="0"/>
                          <a:ea typeface="宋体" panose="02010600030101010101" pitchFamily="2" charset="-122"/>
                        </a:rPr>
                        <a:t>3</a:t>
                      </a:r>
                      <a:r>
                        <a:rPr lang="zh-CN"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1</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G</a:t>
                      </a:r>
                      <a:r>
                        <a:rPr lang="en-US" sz="1600" i="1" kern="100" baseline="-25000" dirty="0">
                          <a:effectLst/>
                          <a:latin typeface="Times New Roman" panose="02020603050405020304" pitchFamily="18" charset="0"/>
                          <a:ea typeface="宋体" panose="02010600030101010101" pitchFamily="2" charset="-122"/>
                        </a:rPr>
                        <a:t>12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υ</a:t>
                      </a:r>
                      <a:r>
                        <a:rPr lang="en-US" sz="1600" i="1" kern="100" baseline="-25000" dirty="0">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1520.7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127.70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9.67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6.50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0.30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r>
            </a:tbl>
          </a:graphicData>
        </a:graphic>
      </p:graphicFrame>
      <p:sp>
        <p:nvSpPr>
          <p:cNvPr id="11" name="Rectangle 3"/>
          <p:cNvSpPr>
            <a:spLocks noChangeArrowheads="1"/>
          </p:cNvSpPr>
          <p:nvPr/>
        </p:nvSpPr>
        <p:spPr bwMode="auto">
          <a:xfrm>
            <a:off x="357158" y="4342803"/>
            <a:ext cx="52229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1 Material properties of a single lamina</a:t>
            </a:r>
            <a:endParaRPr kumimoji="0" lang="en-US" altLang="zh-CN" sz="1600" b="0" i="0" u="none" strike="noStrike" cap="none" normalizeH="0" baseline="0" dirty="0" smtClean="0">
              <a:ln>
                <a:noFill/>
              </a:ln>
              <a:solidFill>
                <a:schemeClr val="tx1"/>
              </a:solidFill>
              <a:effectLst/>
            </a:endParaRPr>
          </a:p>
        </p:txBody>
      </p:sp>
      <p:sp>
        <p:nvSpPr>
          <p:cNvPr id="14" name="矩形 13"/>
          <p:cNvSpPr/>
          <p:nvPr/>
        </p:nvSpPr>
        <p:spPr>
          <a:xfrm>
            <a:off x="4968552" y="1851303"/>
            <a:ext cx="3718248" cy="1198880"/>
          </a:xfrm>
          <a:prstGeom prst="rect">
            <a:avLst/>
          </a:prstGeom>
          <a:solidFill>
            <a:schemeClr val="tx2">
              <a:lumMod val="60000"/>
              <a:lumOff val="40000"/>
            </a:schemeClr>
          </a:solidFill>
        </p:spPr>
        <p:txBody>
          <a:bodyPr wrap="square">
            <a:spAutoFit/>
          </a:bodyPr>
          <a:lstStyle/>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FEM</a:t>
            </a:r>
            <a:r>
              <a:rPr lang="zh-CN" altLang="en-US" sz="1600" dirty="0" smtClean="0">
                <a:solidFill>
                  <a:srgbClr val="FF0000"/>
                </a:solidFill>
                <a:latin typeface="Times New Roman" panose="02020603050405020304" pitchFamily="18" charset="0"/>
                <a:ea typeface="+mn-ea"/>
                <a:cs typeface="Times New Roman" panose="02020603050405020304" pitchFamily="18" charset="0"/>
              </a:rPr>
              <a:t>：</a:t>
            </a:r>
            <a:r>
              <a:rPr lang="en-US" altLang="zh-CN" sz="1600" dirty="0" err="1" smtClean="0">
                <a:latin typeface="Times New Roman" panose="02020603050405020304" pitchFamily="18" charset="0"/>
                <a:ea typeface="+mn-ea"/>
                <a:cs typeface="Times New Roman" panose="02020603050405020304" pitchFamily="18" charset="0"/>
              </a:rPr>
              <a:t>Abaqus</a:t>
            </a:r>
            <a:r>
              <a:rPr lang="en-US" altLang="zh-CN" sz="1600" dirty="0">
                <a:latin typeface="Times New Roman" panose="02020603050405020304" pitchFamily="18" charset="0"/>
                <a:ea typeface="+mn-ea"/>
                <a:cs typeface="Times New Roman" panose="02020603050405020304" pitchFamily="18" charset="0"/>
              </a:rPr>
              <a:t> </a:t>
            </a:r>
            <a:endParaRPr lang="en-US" altLang="zh-CN" sz="1600" dirty="0" smtClean="0">
              <a:latin typeface="Times New Roman" panose="02020603050405020304" pitchFamily="18" charset="0"/>
              <a:ea typeface="+mn-ea"/>
              <a:cs typeface="Times New Roman" panose="02020603050405020304" pitchFamily="18" charset="0"/>
            </a:endParaRPr>
          </a:p>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Model: </a:t>
            </a:r>
            <a:r>
              <a:rPr lang="en-US" altLang="zh-CN" sz="1600" dirty="0" smtClean="0">
                <a:latin typeface="Times New Roman" panose="02020603050405020304" pitchFamily="18" charset="0"/>
                <a:cs typeface="Times New Roman" panose="02020603050405020304" pitchFamily="18" charset="0"/>
              </a:rPr>
              <a:t>3D Shell(SC8R)</a:t>
            </a:r>
            <a:endParaRPr lang="en-US" altLang="zh-CN" sz="1600" dirty="0" smtClean="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Strength criterion</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Hashin</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1"/>
          <a:stretch>
            <a:fillRect/>
          </a:stretch>
        </p:blipFill>
        <p:spPr>
          <a:xfrm>
            <a:off x="237454" y="1419134"/>
            <a:ext cx="4622578" cy="2873962"/>
          </a:xfrm>
          <a:prstGeom prst="rect">
            <a:avLst/>
          </a:prstGeom>
        </p:spPr>
      </p:pic>
      <p:sp>
        <p:nvSpPr>
          <p:cNvPr id="17" name="矩形 16"/>
          <p:cNvSpPr/>
          <p:nvPr/>
        </p:nvSpPr>
        <p:spPr>
          <a:xfrm>
            <a:off x="356870" y="551180"/>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Simulation Model </a:t>
            </a:r>
            <a:endParaRPr lang="en-US" altLang="zh-CN" sz="2400" dirty="0" smtClean="0">
              <a:latin typeface="Times New Roman" panose="02020603050405020304" pitchFamily="18" charset="0"/>
              <a:cs typeface="Times New Roman" panose="02020603050405020304" pitchFamily="18" charset="0"/>
            </a:endParaRPr>
          </a:p>
        </p:txBody>
      </p:sp>
      <p:sp>
        <p:nvSpPr>
          <p:cNvPr id="19" name="矩形 18"/>
          <p:cNvSpPr/>
          <p:nvPr/>
        </p:nvSpPr>
        <p:spPr>
          <a:xfrm>
            <a:off x="4968552" y="3396842"/>
            <a:ext cx="3168352" cy="830997"/>
          </a:xfrm>
          <a:prstGeom prst="rect">
            <a:avLst/>
          </a:prstGeom>
          <a:solidFill>
            <a:schemeClr val="tx2">
              <a:lumMod val="60000"/>
              <a:lumOff val="40000"/>
            </a:schemeClr>
          </a:solidFill>
        </p:spPr>
        <p:txBody>
          <a:bodyPr wrap="square">
            <a:spAutoFit/>
          </a:bodyPr>
          <a:lstStyle/>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Ф: </a:t>
            </a:r>
            <a:r>
              <a:rPr lang="en-US" altLang="zh-CN" sz="1600" dirty="0">
                <a:latin typeface="Times New Roman" panose="02020603050405020304" pitchFamily="18" charset="0"/>
                <a:cs typeface="Times New Roman" panose="02020603050405020304" pitchFamily="18" charset="0"/>
              </a:rPr>
              <a:t>60mm, 80mm, 100mm</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Layups: </a:t>
            </a:r>
            <a:r>
              <a:rPr lang="en-US" altLang="zh-CN" sz="1600" dirty="0">
                <a:latin typeface="Times New Roman" panose="02020603050405020304" pitchFamily="18" charset="0"/>
                <a:cs typeface="Times New Roman" panose="02020603050405020304" pitchFamily="18" charset="0"/>
              </a:rPr>
              <a:t>[0˚]</a:t>
            </a:r>
            <a:r>
              <a:rPr lang="en-US" altLang="zh-CN" sz="1600" baseline="-25000" dirty="0">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 [0˚/90˚]</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[±45˚]</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advTm="187"/>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bwMode="auto">
          <a:xfrm>
            <a:off x="3707904" y="1627535"/>
            <a:ext cx="5400600" cy="3024336"/>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42" name="文本框 41"/>
          <p:cNvSpPr txBox="1"/>
          <p:nvPr/>
        </p:nvSpPr>
        <p:spPr>
          <a:xfrm>
            <a:off x="3737102" y="1724244"/>
            <a:ext cx="2030730" cy="368300"/>
          </a:xfrm>
          <a:prstGeom prst="rect">
            <a:avLst/>
          </a:prstGeom>
          <a:noFill/>
        </p:spPr>
        <p:txBody>
          <a:bodyPr wrap="none" rtlCol="0" anchor="t">
            <a:spAutoFit/>
          </a:bodyPr>
          <a:lstStyle/>
          <a:p>
            <a:r>
              <a:rPr lang="en-US" altLang="zh-CN" dirty="0">
                <a:latin typeface="Times New Roman" panose="02020603050405020304" pitchFamily="18" charset="0"/>
                <a:cs typeface="Times New Roman" panose="02020603050405020304" pitchFamily="18" charset="0"/>
                <a:sym typeface="+mn-ea"/>
              </a:rPr>
              <a:t>Ply-discount model:</a:t>
            </a:r>
            <a:endParaRPr lang="zh-CN" altLang="en-US" dirty="0">
              <a:latin typeface="Times New Roman" panose="02020603050405020304" pitchFamily="18" charset="0"/>
              <a:cs typeface="Times New Roman" panose="02020603050405020304" pitchFamily="18" charset="0"/>
              <a:sym typeface="+mn-ea"/>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52082" y="2190285"/>
            <a:ext cx="5337197" cy="1957530"/>
          </a:xfrm>
          <a:prstGeom prst="rect">
            <a:avLst/>
          </a:prstGeom>
        </p:spPr>
      </p:pic>
      <p:sp>
        <p:nvSpPr>
          <p:cNvPr id="17" name="圆角矩形 16"/>
          <p:cNvSpPr/>
          <p:nvPr/>
        </p:nvSpPr>
        <p:spPr bwMode="auto">
          <a:xfrm>
            <a:off x="35496" y="1627535"/>
            <a:ext cx="3636649" cy="3960440"/>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矩形 17"/>
          <p:cNvSpPr/>
          <p:nvPr/>
        </p:nvSpPr>
        <p:spPr>
          <a:xfrm>
            <a:off x="35496" y="1701771"/>
            <a:ext cx="1742785" cy="369332"/>
          </a:xfrm>
          <a:prstGeom prst="rect">
            <a:avLst/>
          </a:prstGeom>
        </p:spPr>
        <p:txBody>
          <a:bodyPr wrap="none">
            <a:spAutoFit/>
          </a:bodyPr>
          <a:lstStyle/>
          <a:p>
            <a:r>
              <a:rPr lang="en-US" altLang="zh-CN" dirty="0" err="1" smtClean="0">
                <a:latin typeface="Times New Roman" panose="02020603050405020304" pitchFamily="18" charset="0"/>
                <a:cs typeface="Times New Roman" panose="02020603050405020304" pitchFamily="18" charset="0"/>
              </a:rPr>
              <a:t>Hashin</a:t>
            </a:r>
            <a:r>
              <a:rPr lang="en-US" altLang="zh-CN" dirty="0" smtClean="0">
                <a:latin typeface="Times New Roman" panose="02020603050405020304" pitchFamily="18" charset="0"/>
                <a:cs typeface="Times New Roman" panose="02020603050405020304" pitchFamily="18" charset="0"/>
              </a:rPr>
              <a:t> criterion</a:t>
            </a:r>
            <a:r>
              <a:rPr lang="en-US" altLang="zh-CN" dirty="0" smtClean="0"/>
              <a:t> </a:t>
            </a:r>
            <a:endParaRPr lang="zh-CN" altLang="en-US" dirty="0"/>
          </a:p>
        </p:txBody>
      </p:sp>
      <p:pic>
        <p:nvPicPr>
          <p:cNvPr id="19" name="图片 18"/>
          <p:cNvPicPr>
            <a:picLocks noChangeAspect="1"/>
          </p:cNvPicPr>
          <p:nvPr/>
        </p:nvPicPr>
        <p:blipFill>
          <a:blip r:embed="rId2"/>
          <a:stretch>
            <a:fillRect/>
          </a:stretch>
        </p:blipFill>
        <p:spPr>
          <a:xfrm>
            <a:off x="141135" y="2093576"/>
            <a:ext cx="3474506" cy="3206367"/>
          </a:xfrm>
          <a:prstGeom prst="rect">
            <a:avLst/>
          </a:prstGeom>
        </p:spPr>
      </p:pic>
      <p:sp>
        <p:nvSpPr>
          <p:cNvPr id="21" name="文本框 20"/>
          <p:cNvSpPr txBox="1"/>
          <p:nvPr/>
        </p:nvSpPr>
        <p:spPr>
          <a:xfrm>
            <a:off x="26671" y="6485274"/>
            <a:ext cx="7209625" cy="400110"/>
          </a:xfrm>
          <a:prstGeom prst="rect">
            <a:avLst/>
          </a:prstGeom>
          <a:noFill/>
        </p:spPr>
        <p:txBody>
          <a:bodyPr wrap="square" rtlCol="0" anchor="t">
            <a:spAutoFit/>
          </a:bodyPr>
          <a:lstStyle/>
          <a:p>
            <a:r>
              <a:rPr lang="en-US" altLang="zh-CN" sz="1000" dirty="0" smtClean="0"/>
              <a:t>Wang </a:t>
            </a:r>
            <a:r>
              <a:rPr lang="en-US" altLang="zh-CN" sz="1000" dirty="0" err="1" smtClean="0"/>
              <a:t>Danyong</a:t>
            </a:r>
            <a:r>
              <a:rPr lang="en-US" altLang="zh-CN" sz="1000" dirty="0" smtClean="0"/>
              <a:t>, Wen </a:t>
            </a:r>
            <a:r>
              <a:rPr lang="en-US" altLang="zh-CN" sz="1000" dirty="0" err="1" smtClean="0"/>
              <a:t>Weidong</a:t>
            </a:r>
            <a:r>
              <a:rPr lang="en-US" altLang="zh-CN" sz="1000" dirty="0" smtClean="0"/>
              <a:t>, Cui </a:t>
            </a:r>
            <a:r>
              <a:rPr lang="en-US" altLang="zh-CN" sz="1000" dirty="0" err="1" smtClean="0"/>
              <a:t>Haitao</a:t>
            </a:r>
            <a:r>
              <a:rPr lang="zh-CN" altLang="en-US" sz="1000" dirty="0" smtClean="0"/>
              <a:t>. </a:t>
            </a:r>
            <a:r>
              <a:rPr lang="en-US" altLang="zh-CN" sz="1000" dirty="0" smtClean="0"/>
              <a:t>Three-Dimensional progressive damage analysis of composite laminates containing a hole subjected to tensile loading. Chinese Journal of Theoretical and Applied Mechanics</a:t>
            </a:r>
            <a:r>
              <a:rPr lang="zh-CN" altLang="en-US" sz="1000" dirty="0" smtClean="0"/>
              <a:t>, 200</a:t>
            </a:r>
            <a:r>
              <a:rPr lang="en-US" altLang="zh-CN" sz="1000" dirty="0" smtClean="0"/>
              <a:t>5</a:t>
            </a:r>
            <a:r>
              <a:rPr lang="zh-CN" altLang="en-US" sz="1000" dirty="0" smtClean="0"/>
              <a:t>, 3</a:t>
            </a:r>
            <a:r>
              <a:rPr lang="en-US" altLang="zh-CN" sz="1000" dirty="0" smtClean="0"/>
              <a:t>7</a:t>
            </a:r>
            <a:r>
              <a:rPr lang="zh-CN" altLang="en-US" sz="1000" dirty="0" smtClean="0"/>
              <a:t>(</a:t>
            </a:r>
            <a:r>
              <a:rPr lang="en-US" altLang="zh-CN" sz="1000" dirty="0" smtClean="0"/>
              <a:t>6</a:t>
            </a:r>
            <a:r>
              <a:rPr lang="zh-CN" altLang="en-US" sz="1000" dirty="0" smtClean="0"/>
              <a:t>):</a:t>
            </a:r>
            <a:r>
              <a:rPr lang="en-US" altLang="zh-CN" sz="1000" dirty="0" smtClean="0"/>
              <a:t>788-795</a:t>
            </a:r>
            <a:r>
              <a:rPr lang="zh-CN" altLang="en-US" sz="1000" dirty="0" smtClean="0"/>
              <a:t>.</a:t>
            </a:r>
            <a:endParaRPr lang="zh-CN" altLang="en-US" sz="1000" dirty="0"/>
          </a:p>
        </p:txBody>
      </p:sp>
      <p:sp>
        <p:nvSpPr>
          <p:cNvPr id="4" name="矩形 3"/>
          <p:cNvSpPr/>
          <p:nvPr/>
        </p:nvSpPr>
        <p:spPr>
          <a:xfrm>
            <a:off x="198755" y="1098550"/>
            <a:ext cx="4888230" cy="506730"/>
          </a:xfrm>
          <a:prstGeom prst="rect">
            <a:avLst/>
          </a:prstGeom>
        </p:spPr>
        <p:txBody>
          <a:bodyPr wrap="square">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rPr>
              <a:t>Ply-discount model</a:t>
            </a:r>
            <a:endParaRPr lang="en-US" altLang="zh-CN" dirty="0">
              <a:latin typeface="宋体" panose="02010600030101010101" pitchFamily="2" charset="-122"/>
              <a:cs typeface="Times New Roman" panose="02020603050405020304" pitchFamily="18" charset="0"/>
            </a:endParaRPr>
          </a:p>
        </p:txBody>
      </p:sp>
      <p:sp>
        <p:nvSpPr>
          <p:cNvPr id="6" name="矩形 5"/>
          <p:cNvSpPr/>
          <p:nvPr/>
        </p:nvSpPr>
        <p:spPr>
          <a:xfrm>
            <a:off x="356870" y="551180"/>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Simulation Model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192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pic>
        <p:nvPicPr>
          <p:cNvPr id="34" name="图片 11"/>
          <p:cNvPicPr>
            <a:picLocks noChangeAspect="1"/>
          </p:cNvPicPr>
          <p:nvPr/>
        </p:nvPicPr>
        <p:blipFill>
          <a:blip r:embed="rId1"/>
          <a:stretch>
            <a:fillRect/>
          </a:stretch>
        </p:blipFill>
        <p:spPr>
          <a:xfrm>
            <a:off x="495300" y="4126865"/>
            <a:ext cx="3150235" cy="1842770"/>
          </a:xfrm>
          <a:prstGeom prst="rect">
            <a:avLst/>
          </a:prstGeom>
          <a:noFill/>
          <a:ln w="9525">
            <a:noFill/>
          </a:ln>
        </p:spPr>
      </p:pic>
      <p:sp>
        <p:nvSpPr>
          <p:cNvPr id="35" name="文本框 34"/>
          <p:cNvSpPr txBox="1"/>
          <p:nvPr/>
        </p:nvSpPr>
        <p:spPr>
          <a:xfrm>
            <a:off x="198631" y="246648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36" name="图片 35"/>
          <p:cNvPicPr>
            <a:picLocks noChangeAspect="1"/>
          </p:cNvPicPr>
          <p:nvPr/>
        </p:nvPicPr>
        <p:blipFill>
          <a:blip r:embed="rId2"/>
          <a:stretch>
            <a:fillRect/>
          </a:stretch>
        </p:blipFill>
        <p:spPr>
          <a:xfrm>
            <a:off x="356934" y="2909213"/>
            <a:ext cx="1696720" cy="878205"/>
          </a:xfrm>
          <a:prstGeom prst="rect">
            <a:avLst/>
          </a:prstGeom>
        </p:spPr>
      </p:pic>
      <p:pic>
        <p:nvPicPr>
          <p:cNvPr id="38" name="图片 37"/>
          <p:cNvPicPr>
            <a:picLocks noChangeAspect="1"/>
          </p:cNvPicPr>
          <p:nvPr/>
        </p:nvPicPr>
        <p:blipFill>
          <a:blip r:embed="rId3"/>
          <a:stretch>
            <a:fillRect/>
          </a:stretch>
        </p:blipFill>
        <p:spPr>
          <a:xfrm>
            <a:off x="2649061" y="2908702"/>
            <a:ext cx="930275" cy="494665"/>
          </a:xfrm>
          <a:prstGeom prst="rect">
            <a:avLst/>
          </a:prstGeom>
        </p:spPr>
      </p:pic>
      <p:pic>
        <p:nvPicPr>
          <p:cNvPr id="39" name="图片 38"/>
          <p:cNvPicPr>
            <a:picLocks noChangeAspect="1"/>
          </p:cNvPicPr>
          <p:nvPr/>
        </p:nvPicPr>
        <p:blipFill>
          <a:blip r:embed="rId4"/>
          <a:stretch>
            <a:fillRect/>
          </a:stretch>
        </p:blipFill>
        <p:spPr>
          <a:xfrm>
            <a:off x="2583022" y="3403478"/>
            <a:ext cx="1062152" cy="567817"/>
          </a:xfrm>
          <a:prstGeom prst="rect">
            <a:avLst/>
          </a:prstGeom>
        </p:spPr>
      </p:pic>
      <p:sp>
        <p:nvSpPr>
          <p:cNvPr id="15" name="文本框 14"/>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endParaRPr lang="zh-CN" altLang="en-US" sz="1000" dirty="0"/>
          </a:p>
        </p:txBody>
      </p:sp>
      <p:sp>
        <p:nvSpPr>
          <p:cNvPr id="4" name="矩形 3"/>
          <p:cNvSpPr/>
          <p:nvPr/>
        </p:nvSpPr>
        <p:spPr>
          <a:xfrm>
            <a:off x="198755" y="1098550"/>
            <a:ext cx="8045450" cy="922020"/>
          </a:xfrm>
          <a:prstGeom prst="rect">
            <a:avLst/>
          </a:prstGeom>
        </p:spPr>
        <p:txBody>
          <a:bodyPr wrap="square">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Continuum Damage Model</a:t>
            </a:r>
            <a:r>
              <a:rPr lang="en-US" altLang="zh-CN" dirty="0" smtClean="0">
                <a:latin typeface="Times New Roman" panose="02020603050405020304" pitchFamily="18" charset="0"/>
                <a:cs typeface="Times New Roman" panose="02020603050405020304" pitchFamily="18" charset="0"/>
              </a:rPr>
              <a:t> I</a:t>
            </a:r>
            <a:r>
              <a:rPr lang="zh-CN" altLang="en-US"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Linear degenaration</a:t>
            </a:r>
            <a:r>
              <a:rPr lang="en-US" altLang="zh-CN" dirty="0" smtClean="0">
                <a:latin typeface="Times New Roman" panose="02020603050405020304" pitchFamily="18" charset="0"/>
                <a:cs typeface="Times New Roman" panose="02020603050405020304" pitchFamily="18" charset="0"/>
              </a:rPr>
              <a:t> law)</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zh-CN" altLang="en-US"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2700" y="1605280"/>
            <a:ext cx="5074285" cy="741045"/>
          </a:xfrm>
          <a:prstGeom prst="rect">
            <a:avLst/>
          </a:prstGeom>
        </p:spPr>
      </p:pic>
      <p:pic>
        <p:nvPicPr>
          <p:cNvPr id="5" name="图片 4"/>
          <p:cNvPicPr>
            <a:picLocks noChangeAspect="1"/>
          </p:cNvPicPr>
          <p:nvPr/>
        </p:nvPicPr>
        <p:blipFill>
          <a:blip r:embed="rId6"/>
          <a:stretch>
            <a:fillRect/>
          </a:stretch>
        </p:blipFill>
        <p:spPr>
          <a:xfrm>
            <a:off x="3920490" y="2554605"/>
            <a:ext cx="5257800" cy="1748790"/>
          </a:xfrm>
          <a:prstGeom prst="rect">
            <a:avLst/>
          </a:prstGeom>
        </p:spPr>
      </p:pic>
      <p:pic>
        <p:nvPicPr>
          <p:cNvPr id="14" name="图片 13"/>
          <p:cNvPicPr>
            <a:picLocks noChangeAspect="1"/>
          </p:cNvPicPr>
          <p:nvPr/>
        </p:nvPicPr>
        <p:blipFill>
          <a:blip r:embed="rId7"/>
          <a:stretch>
            <a:fillRect/>
          </a:stretch>
        </p:blipFill>
        <p:spPr>
          <a:xfrm>
            <a:off x="4096385" y="4481830"/>
            <a:ext cx="4590415" cy="1762125"/>
          </a:xfrm>
          <a:prstGeom prst="rect">
            <a:avLst/>
          </a:prstGeom>
        </p:spPr>
      </p:pic>
      <p:sp>
        <p:nvSpPr>
          <p:cNvPr id="6" name="矩形 5"/>
          <p:cNvSpPr/>
          <p:nvPr/>
        </p:nvSpPr>
        <p:spPr>
          <a:xfrm>
            <a:off x="356870" y="551180"/>
            <a:ext cx="3720465" cy="645160"/>
          </a:xfrm>
          <a:prstGeom prst="rect">
            <a:avLst/>
          </a:prstGeom>
        </p:spPr>
        <p:txBody>
          <a:bodyPr wrap="square">
            <a:spAutoFit/>
          </a:bodyPr>
          <a:p>
            <a:pPr>
              <a:lnSpc>
                <a:spcPct val="150000"/>
              </a:lnSpc>
            </a:pPr>
            <a:r>
              <a:rPr lang="en-US" altLang="zh-CN" sz="2400" dirty="0" smtClean="0">
                <a:latin typeface="Times New Roman" panose="02020603050405020304" pitchFamily="18" charset="0"/>
                <a:cs typeface="Times New Roman" panose="02020603050405020304" pitchFamily="18" charset="0"/>
                <a:sym typeface="+mn-ea"/>
              </a:rPr>
              <a:t>Simulation </a:t>
            </a:r>
            <a:r>
              <a:rPr lang="en-US" altLang="zh-CN" sz="2400" dirty="0" smtClean="0">
                <a:latin typeface="Times New Roman" panose="02020603050405020304" pitchFamily="18" charset="0"/>
                <a:cs typeface="Times New Roman" panose="02020603050405020304" pitchFamily="18" charset="0"/>
              </a:rPr>
              <a:t>Model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553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35" name="文本框 34"/>
          <p:cNvSpPr txBox="1"/>
          <p:nvPr/>
        </p:nvSpPr>
        <p:spPr>
          <a:xfrm>
            <a:off x="356746" y="2346474"/>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356871" y="6076275"/>
            <a:ext cx="3893783" cy="553085"/>
          </a:xfrm>
          <a:prstGeom prst="rect">
            <a:avLst/>
          </a:prstGeom>
          <a:noFill/>
        </p:spPr>
        <p:txBody>
          <a:bodyPr wrap="square" rtlCol="0" anchor="t">
            <a:spAutoFit/>
          </a:bodyPr>
          <a:lstStyle/>
          <a:p>
            <a:r>
              <a:rPr lang="zh-CN" altLang="en-US" sz="1000" dirty="0"/>
              <a:t>Damage and Failure Study of Composite Laminates with</a:t>
            </a:r>
            <a:endParaRPr lang="zh-CN" altLang="en-US" sz="1000" dirty="0"/>
          </a:p>
          <a:p>
            <a:r>
              <a:rPr lang="zh-CN" altLang="en-US" sz="1000" dirty="0"/>
              <a:t>Reinforced Cutout Based on CDM</a:t>
            </a:r>
            <a:endParaRPr lang="zh-CN" altLang="en-US" sz="1000" dirty="0"/>
          </a:p>
          <a:p>
            <a:r>
              <a:rPr lang="zh-CN" altLang="en-US" sz="1000" dirty="0"/>
              <a:t>Wang Wenzhi，Wan Xiaopeng，Yao Liaojun</a:t>
            </a:r>
            <a:endParaRPr lang="zh-CN" altLang="en-US" sz="1000" dirty="0"/>
          </a:p>
        </p:txBody>
      </p:sp>
      <p:sp>
        <p:nvSpPr>
          <p:cNvPr id="4" name="矩形 3"/>
          <p:cNvSpPr/>
          <p:nvPr/>
        </p:nvSpPr>
        <p:spPr>
          <a:xfrm>
            <a:off x="198755" y="1098550"/>
            <a:ext cx="8487410" cy="506730"/>
          </a:xfrm>
          <a:prstGeom prst="rect">
            <a:avLst/>
          </a:prstGeom>
        </p:spPr>
        <p:txBody>
          <a:bodyPr wrap="square">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sym typeface="+mn-ea"/>
              </a:rPr>
              <a:t>Continuum Damage Model II</a:t>
            </a:r>
            <a:r>
              <a:rPr lang="zh-CN" altLang="en-US" dirty="0" smtClean="0">
                <a:latin typeface="Times New Roman" panose="02020603050405020304" pitchFamily="18" charset="0"/>
                <a:cs typeface="Times New Roman" panose="02020603050405020304" pitchFamily="18" charset="0"/>
                <a:sym typeface="+mn-ea"/>
              </a:rPr>
              <a:t>（</a:t>
            </a:r>
            <a:r>
              <a:rPr lang="en-US" altLang="zh-CN" dirty="0" smtClean="0">
                <a:latin typeface="Times New Roman" panose="02020603050405020304" pitchFamily="18" charset="0"/>
                <a:cs typeface="Times New Roman" panose="02020603050405020304" pitchFamily="18" charset="0"/>
                <a:sym typeface="+mn-ea"/>
              </a:rPr>
              <a:t>Exponential degenaration law)</a:t>
            </a:r>
            <a:endParaRPr lang="en-US" altLang="zh-CN"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a:stretch>
            <a:fillRect/>
          </a:stretch>
        </p:blipFill>
        <p:spPr>
          <a:xfrm>
            <a:off x="248920" y="1605280"/>
            <a:ext cx="5074285" cy="741045"/>
          </a:xfrm>
          <a:prstGeom prst="rect">
            <a:avLst/>
          </a:prstGeom>
        </p:spPr>
      </p:pic>
      <p:pic>
        <p:nvPicPr>
          <p:cNvPr id="5" name="图片 4"/>
          <p:cNvPicPr>
            <a:picLocks noChangeAspect="1"/>
          </p:cNvPicPr>
          <p:nvPr/>
        </p:nvPicPr>
        <p:blipFill>
          <a:blip r:embed="rId2"/>
          <a:stretch>
            <a:fillRect/>
          </a:stretch>
        </p:blipFill>
        <p:spPr>
          <a:xfrm>
            <a:off x="796925" y="4006215"/>
            <a:ext cx="1948180" cy="1727200"/>
          </a:xfrm>
          <a:prstGeom prst="rect">
            <a:avLst/>
          </a:prstGeom>
        </p:spPr>
      </p:pic>
      <p:pic>
        <p:nvPicPr>
          <p:cNvPr id="6" name="图片 5"/>
          <p:cNvPicPr>
            <a:picLocks noChangeAspect="1"/>
          </p:cNvPicPr>
          <p:nvPr/>
        </p:nvPicPr>
        <p:blipFill>
          <a:blip r:embed="rId3"/>
          <a:stretch>
            <a:fillRect/>
          </a:stretch>
        </p:blipFill>
        <p:spPr>
          <a:xfrm>
            <a:off x="520065" y="2812415"/>
            <a:ext cx="3345815" cy="534670"/>
          </a:xfrm>
          <a:prstGeom prst="rect">
            <a:avLst/>
          </a:prstGeom>
        </p:spPr>
      </p:pic>
      <p:pic>
        <p:nvPicPr>
          <p:cNvPr id="7" name="图片 6"/>
          <p:cNvPicPr>
            <a:picLocks noChangeAspect="1"/>
          </p:cNvPicPr>
          <p:nvPr/>
        </p:nvPicPr>
        <p:blipFill>
          <a:blip r:embed="rId4"/>
          <a:stretch>
            <a:fillRect/>
          </a:stretch>
        </p:blipFill>
        <p:spPr>
          <a:xfrm>
            <a:off x="4392930" y="2653030"/>
            <a:ext cx="3537585" cy="3590925"/>
          </a:xfrm>
          <a:prstGeom prst="rect">
            <a:avLst/>
          </a:prstGeom>
        </p:spPr>
      </p:pic>
      <p:pic>
        <p:nvPicPr>
          <p:cNvPr id="16" name="图片 15"/>
          <p:cNvPicPr>
            <a:picLocks noChangeAspect="1"/>
          </p:cNvPicPr>
          <p:nvPr/>
        </p:nvPicPr>
        <p:blipFill>
          <a:blip r:embed="rId5"/>
          <a:stretch>
            <a:fillRect/>
          </a:stretch>
        </p:blipFill>
        <p:spPr>
          <a:xfrm>
            <a:off x="1064260" y="3507105"/>
            <a:ext cx="1786255" cy="499110"/>
          </a:xfrm>
          <a:prstGeom prst="rect">
            <a:avLst/>
          </a:prstGeom>
        </p:spPr>
      </p:pic>
      <p:sp>
        <p:nvSpPr>
          <p:cNvPr id="2" name="矩形 1"/>
          <p:cNvSpPr/>
          <p:nvPr/>
        </p:nvSpPr>
        <p:spPr>
          <a:xfrm>
            <a:off x="356870" y="551180"/>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sym typeface="+mn-ea"/>
              </a:rPr>
              <a:t>Simulation </a:t>
            </a:r>
            <a:r>
              <a:rPr lang="en-US" altLang="zh-CN" sz="2400" dirty="0" smtClean="0">
                <a:latin typeface="Times New Roman" panose="02020603050405020304" pitchFamily="18" charset="0"/>
                <a:cs typeface="Times New Roman" panose="02020603050405020304" pitchFamily="18" charset="0"/>
              </a:rPr>
              <a:t>Model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553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778510" y="4090035"/>
            <a:ext cx="3435350" cy="96520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1004570" y="2425700"/>
            <a:ext cx="2983230" cy="64706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calculate strain and undamaged stiffness matrix</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a:xfrm>
            <a:off x="4756785" y="3072765"/>
            <a:ext cx="2559685"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calculate damage variable d and</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15" name="对象 14">
            <a:hlinkClick r:id="" action="ppaction://ole?verb=0"/>
          </p:cNvPr>
          <p:cNvGraphicFramePr>
            <a:graphicFrameLocks noChangeAspect="1"/>
          </p:cNvGraphicFramePr>
          <p:nvPr/>
        </p:nvGraphicFramePr>
        <p:xfrm>
          <a:off x="6429375" y="3354705"/>
          <a:ext cx="785495" cy="304800"/>
        </p:xfrm>
        <a:graphic>
          <a:graphicData uri="http://schemas.openxmlformats.org/presentationml/2006/ole">
            <mc:AlternateContent xmlns:mc="http://schemas.openxmlformats.org/markup-compatibility/2006">
              <mc:Choice xmlns:v="urn:schemas-microsoft-com:vml" Requires="v">
                <p:oleObj spid="_x0000_s3136" name="" r:id="rId1" imgW="457200" imgH="177165" progId="Equation.KSEE3">
                  <p:embed/>
                </p:oleObj>
              </mc:Choice>
              <mc:Fallback>
                <p:oleObj name="" r:id="rId1" imgW="457200" imgH="177165" progId="Equation.KSEE3">
                  <p:embed/>
                  <p:pic>
                    <p:nvPicPr>
                      <p:cNvPr id="0" name="图片 3073"/>
                      <p:cNvPicPr/>
                      <p:nvPr/>
                    </p:nvPicPr>
                    <p:blipFill>
                      <a:blip r:embed="rId2"/>
                      <a:stretch>
                        <a:fillRect/>
                      </a:stretch>
                    </p:blipFill>
                    <p:spPr>
                      <a:xfrm>
                        <a:off x="6429375" y="3354705"/>
                        <a:ext cx="785495" cy="304800"/>
                      </a:xfrm>
                      <a:prstGeom prst="rect">
                        <a:avLst/>
                      </a:prstGeom>
                    </p:spPr>
                  </p:pic>
                </p:oleObj>
              </mc:Fallback>
            </mc:AlternateContent>
          </a:graphicData>
        </a:graphic>
      </p:graphicFrame>
      <p:sp>
        <p:nvSpPr>
          <p:cNvPr id="5" name="矩形 4"/>
          <p:cNvSpPr/>
          <p:nvPr/>
        </p:nvSpPr>
        <p:spPr>
          <a:xfrm>
            <a:off x="1755140" y="5374005"/>
            <a:ext cx="5633085" cy="65024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800" smtClean="0">
                <a:ln>
                  <a:noFill/>
                </a:ln>
                <a:effectLst/>
                <a:sym typeface="+mn-ea"/>
              </a:rPr>
              <a:t>calculate stress and </a:t>
            </a:r>
            <a:r>
              <a:rPr lang="en-US" altLang="zh-CN" sz="1800" b="1" smtClean="0">
                <a:ln>
                  <a:noFill/>
                </a:ln>
                <a:effectLst/>
                <a:latin typeface="Arial" panose="020B0604020202020204" pitchFamily="34" charset="0"/>
                <a:sym typeface="+mn-ea"/>
              </a:rPr>
              <a:t>Jacobian matrix</a:t>
            </a:r>
            <a:r>
              <a:rPr lang="en-US" altLang="zh-CN" sz="1800" smtClean="0">
                <a:ln>
                  <a:noFill/>
                </a:ln>
                <a:effectLst/>
                <a:latin typeface="Arial" panose="020B0604020202020204" pitchFamily="34" charset="0"/>
                <a:sym typeface="+mn-ea"/>
              </a:rPr>
              <a:t>;</a:t>
            </a:r>
            <a:r>
              <a:rPr lang="zh-CN" altLang="en-US" sz="1800" smtClean="0">
                <a:ln>
                  <a:noFill/>
                </a:ln>
                <a:effectLst/>
                <a:latin typeface="Arial" panose="020B0604020202020204" pitchFamily="34" charset="0"/>
                <a:sym typeface="+mn-ea"/>
              </a:rPr>
              <a:t> </a:t>
            </a:r>
            <a:r>
              <a:rPr lang="en-US" altLang="zh-CN" sz="1800" smtClean="0">
                <a:ln>
                  <a:noFill/>
                </a:ln>
                <a:effectLst/>
                <a:latin typeface="Arial" panose="020B0604020202020204" pitchFamily="34" charset="0"/>
                <a:sym typeface="+mn-ea"/>
              </a:rPr>
              <a:t>update </a:t>
            </a:r>
            <a:r>
              <a:rPr lang="en-US" altLang="zh-CN" sz="1800" smtClean="0">
                <a:ln>
                  <a:noFill/>
                </a:ln>
                <a:effectLst/>
                <a:sym typeface="+mn-ea"/>
              </a:rPr>
              <a:t>damage variable d</a:t>
            </a:r>
            <a:r>
              <a:rPr lang="en-US" altLang="zh-CN" sz="1800" smtClean="0">
                <a:ln>
                  <a:noFill/>
                </a:ln>
                <a:effectLst/>
                <a:latin typeface="Arial" panose="020B0604020202020204" pitchFamily="34" charset="0"/>
                <a:sym typeface="+mn-ea"/>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20" name="直接箭头连接符 19"/>
          <p:cNvCxnSpPr>
            <a:stCxn id="4" idx="2"/>
            <a:endCxn id="27" idx="0"/>
          </p:cNvCxnSpPr>
          <p:nvPr/>
        </p:nvCxnSpPr>
        <p:spPr>
          <a:xfrm>
            <a:off x="2496185" y="3072765"/>
            <a:ext cx="0" cy="2819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507740" y="3910330"/>
            <a:ext cx="1249045" cy="306705"/>
          </a:xfrm>
          <a:prstGeom prst="rect">
            <a:avLst/>
          </a:prstGeom>
          <a:noFill/>
        </p:spPr>
        <p:txBody>
          <a:bodyPr wrap="square" rtlCol="0">
            <a:spAutoFit/>
          </a:bodyPr>
          <a:lstStyle/>
          <a:p>
            <a:r>
              <a:rPr lang="en-US" altLang="zh-CN" sz="1400" dirty="0" smtClean="0"/>
              <a:t>damaged</a:t>
            </a:r>
            <a:endParaRPr lang="en-US" altLang="zh-CN" sz="1400" dirty="0"/>
          </a:p>
        </p:txBody>
      </p:sp>
      <p:cxnSp>
        <p:nvCxnSpPr>
          <p:cNvPr id="23" name="直接箭头连接符 22"/>
          <p:cNvCxnSpPr/>
          <p:nvPr/>
        </p:nvCxnSpPr>
        <p:spPr>
          <a:xfrm flipH="1">
            <a:off x="2496185" y="5055235"/>
            <a:ext cx="8255" cy="3714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1292860" y="5067300"/>
            <a:ext cx="1186180" cy="306705"/>
          </a:xfrm>
          <a:prstGeom prst="rect">
            <a:avLst/>
          </a:prstGeom>
          <a:noFill/>
        </p:spPr>
        <p:txBody>
          <a:bodyPr wrap="square" rtlCol="0">
            <a:spAutoFit/>
          </a:bodyPr>
          <a:lstStyle/>
          <a:p>
            <a:r>
              <a:rPr lang="en-US" altLang="zh-CN" sz="1400" dirty="0" smtClean="0"/>
              <a:t>undamaged </a:t>
            </a:r>
            <a:endParaRPr lang="en-US" altLang="zh-CN" sz="1400" dirty="0"/>
          </a:p>
        </p:txBody>
      </p:sp>
      <p:cxnSp>
        <p:nvCxnSpPr>
          <p:cNvPr id="30" name="肘形连接符 29"/>
          <p:cNvCxnSpPr>
            <a:endCxn id="12" idx="0"/>
          </p:cNvCxnSpPr>
          <p:nvPr/>
        </p:nvCxnSpPr>
        <p:spPr>
          <a:xfrm flipV="1">
            <a:off x="4255770" y="3072765"/>
            <a:ext cx="1781175" cy="1487170"/>
          </a:xfrm>
          <a:prstGeom prst="bentConnector4">
            <a:avLst>
              <a:gd name="adj1" fmla="val 14082"/>
              <a:gd name="adj2" fmla="val 134927"/>
            </a:avLst>
          </a:prstGeom>
          <a:solidFill>
            <a:schemeClr val="accent1"/>
          </a:solidFill>
          <a:ln w="9525" cap="flat" cmpd="sng" algn="ctr">
            <a:solidFill>
              <a:schemeClr val="tx1"/>
            </a:solidFill>
            <a:prstDash val="solid"/>
            <a:round/>
            <a:headEnd type="none" w="med" len="med"/>
            <a:tailEnd type="arrow" w="med" len="med"/>
          </a:ln>
        </p:spPr>
      </p:cxnSp>
      <p:sp>
        <p:nvSpPr>
          <p:cNvPr id="31" name="矩形 30"/>
          <p:cNvSpPr/>
          <p:nvPr/>
        </p:nvSpPr>
        <p:spPr>
          <a:xfrm>
            <a:off x="4834255" y="4090035"/>
            <a:ext cx="2380615" cy="7747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calculate </a:t>
            </a:r>
            <a:r>
              <a:rPr lang="en-US" altLang="zh-CN" sz="1800" smtClean="0">
                <a:ln>
                  <a:noFill/>
                </a:ln>
                <a:effectLst/>
                <a:sym typeface="+mn-ea"/>
              </a:rPr>
              <a:t>damaged stiffness matrix</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16" name="对象 15">
            <a:hlinkClick r:id="" action="ppaction://ole?verb=0"/>
          </p:cNvPr>
          <p:cNvGraphicFramePr>
            <a:graphicFrameLocks noChangeAspect="1"/>
          </p:cNvGraphicFramePr>
          <p:nvPr/>
        </p:nvGraphicFramePr>
        <p:xfrm>
          <a:off x="6496050" y="4395470"/>
          <a:ext cx="292100" cy="328295"/>
        </p:xfrm>
        <a:graphic>
          <a:graphicData uri="http://schemas.openxmlformats.org/presentationml/2006/ole">
            <mc:AlternateContent xmlns:mc="http://schemas.openxmlformats.org/markup-compatibility/2006">
              <mc:Choice xmlns:v="urn:schemas-microsoft-com:vml" Requires="v">
                <p:oleObj spid="_x0000_s3137" name="" r:id="rId3" imgW="203200" imgH="228600" progId="Equation.KSEE3">
                  <p:embed/>
                </p:oleObj>
              </mc:Choice>
              <mc:Fallback>
                <p:oleObj name="" r:id="rId3" imgW="203200" imgH="228600" progId="Equation.KSEE3">
                  <p:embed/>
                  <p:pic>
                    <p:nvPicPr>
                      <p:cNvPr id="0" name="图片 3074"/>
                      <p:cNvPicPr/>
                      <p:nvPr/>
                    </p:nvPicPr>
                    <p:blipFill>
                      <a:blip r:embed="rId4"/>
                      <a:stretch>
                        <a:fillRect/>
                      </a:stretch>
                    </p:blipFill>
                    <p:spPr>
                      <a:xfrm>
                        <a:off x="6496050" y="4395470"/>
                        <a:ext cx="292100" cy="328295"/>
                      </a:xfrm>
                      <a:prstGeom prst="rect">
                        <a:avLst/>
                      </a:prstGeom>
                    </p:spPr>
                  </p:pic>
                </p:oleObj>
              </mc:Fallback>
            </mc:AlternateContent>
          </a:graphicData>
        </a:graphic>
      </p:graphicFrame>
      <p:cxnSp>
        <p:nvCxnSpPr>
          <p:cNvPr id="32" name="直接箭头连接符 31"/>
          <p:cNvCxnSpPr>
            <a:stCxn id="12" idx="2"/>
            <a:endCxn id="31" idx="0"/>
          </p:cNvCxnSpPr>
          <p:nvPr/>
        </p:nvCxnSpPr>
        <p:spPr>
          <a:xfrm flipH="1">
            <a:off x="6024880" y="3707765"/>
            <a:ext cx="12065" cy="3822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31" idx="2"/>
          </p:cNvCxnSpPr>
          <p:nvPr/>
        </p:nvCxnSpPr>
        <p:spPr>
          <a:xfrm flipH="1">
            <a:off x="6012180" y="4864735"/>
            <a:ext cx="12700" cy="5086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 name="直接箭头连接符 5"/>
          <p:cNvCxnSpPr>
            <a:stCxn id="8" idx="2"/>
            <a:endCxn id="4" idx="0"/>
          </p:cNvCxnSpPr>
          <p:nvPr/>
        </p:nvCxnSpPr>
        <p:spPr>
          <a:xfrm>
            <a:off x="2479040" y="2099310"/>
            <a:ext cx="17145" cy="3263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425575" y="1454150"/>
            <a:ext cx="2106930" cy="645160"/>
          </a:xfrm>
          <a:prstGeom prst="rect">
            <a:avLst/>
          </a:prstGeom>
          <a:noFill/>
        </p:spPr>
        <p:txBody>
          <a:bodyPr wrap="square" rtlCol="0">
            <a:spAutoFit/>
          </a:bodyPr>
          <a:lstStyle/>
          <a:p>
            <a:pPr algn="ctr"/>
            <a:r>
              <a:rPr lang="en-US" altLang="zh-CN"/>
              <a:t>after each      increment </a:t>
            </a:r>
            <a:endParaRPr lang="en-US" altLang="zh-CN"/>
          </a:p>
        </p:txBody>
      </p:sp>
      <p:sp>
        <p:nvSpPr>
          <p:cNvPr id="9" name="文本框 8"/>
          <p:cNvSpPr txBox="1"/>
          <p:nvPr/>
        </p:nvSpPr>
        <p:spPr>
          <a:xfrm>
            <a:off x="3604895" y="6237605"/>
            <a:ext cx="2041525" cy="645160"/>
          </a:xfrm>
          <a:prstGeom prst="rect">
            <a:avLst/>
          </a:prstGeom>
          <a:noFill/>
        </p:spPr>
        <p:txBody>
          <a:bodyPr wrap="square" rtlCol="0">
            <a:spAutoFit/>
          </a:bodyPr>
          <a:lstStyle/>
          <a:p>
            <a:r>
              <a:rPr lang="en-US" altLang="zh-CN"/>
              <a:t>quit UMAT,back to  main program</a:t>
            </a:r>
            <a:endParaRPr lang="en-US" altLang="zh-CN"/>
          </a:p>
        </p:txBody>
      </p:sp>
      <p:cxnSp>
        <p:nvCxnSpPr>
          <p:cNvPr id="10" name="直接箭头连接符 9"/>
          <p:cNvCxnSpPr>
            <a:stCxn id="5" idx="2"/>
          </p:cNvCxnSpPr>
          <p:nvPr/>
        </p:nvCxnSpPr>
        <p:spPr>
          <a:xfrm>
            <a:off x="4572000" y="6024245"/>
            <a:ext cx="0" cy="286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矩形 12"/>
          <p:cNvSpPr/>
          <p:nvPr/>
        </p:nvSpPr>
        <p:spPr>
          <a:xfrm>
            <a:off x="522605" y="2099945"/>
            <a:ext cx="7815580" cy="4046855"/>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a:xfrm>
            <a:off x="1377315" y="3354705"/>
            <a:ext cx="2237740" cy="41592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calculate  stress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29" name="直接箭头连接符 28"/>
          <p:cNvCxnSpPr>
            <a:stCxn id="27" idx="2"/>
            <a:endCxn id="2" idx="0"/>
          </p:cNvCxnSpPr>
          <p:nvPr/>
        </p:nvCxnSpPr>
        <p:spPr>
          <a:xfrm>
            <a:off x="2496185" y="3770630"/>
            <a:ext cx="0" cy="3194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6788150" y="2118995"/>
            <a:ext cx="1550035" cy="306705"/>
          </a:xfrm>
          <a:prstGeom prst="rect">
            <a:avLst/>
          </a:prstGeom>
          <a:noFill/>
        </p:spPr>
        <p:txBody>
          <a:bodyPr wrap="none" rtlCol="0" anchor="t">
            <a:spAutoFit/>
          </a:bodyPr>
          <a:lstStyle/>
          <a:p>
            <a:r>
              <a:rPr lang="en-US" altLang="zh-CN" sz="1400">
                <a:sym typeface="+mn-ea"/>
              </a:rPr>
              <a:t>UMAT subroutine</a:t>
            </a:r>
            <a:endParaRPr lang="en-US" altLang="zh-CN" sz="1400">
              <a:sym typeface="+mn-ea"/>
            </a:endParaRPr>
          </a:p>
        </p:txBody>
      </p:sp>
      <p:sp>
        <p:nvSpPr>
          <p:cNvPr id="3" name="文本框 2"/>
          <p:cNvSpPr txBox="1"/>
          <p:nvPr/>
        </p:nvSpPr>
        <p:spPr>
          <a:xfrm>
            <a:off x="1183005" y="4356735"/>
            <a:ext cx="2760980" cy="645160"/>
          </a:xfrm>
          <a:prstGeom prst="rect">
            <a:avLst/>
          </a:prstGeom>
          <a:noFill/>
        </p:spPr>
        <p:txBody>
          <a:bodyPr wrap="none" rtlCol="0" anchor="t">
            <a:spAutoFit/>
          </a:bodyPr>
          <a:lstStyle/>
          <a:p>
            <a:pPr marL="0" marR="0" indent="0" algn="l" defTabSz="914400" rtl="0" eaLnBrk="0" fontAlgn="base" latinLnBrk="0" hangingPunct="0">
              <a:lnSpc>
                <a:spcPct val="100000"/>
              </a:lnSpc>
              <a:spcBef>
                <a:spcPct val="0"/>
              </a:spcBef>
              <a:spcAft>
                <a:spcPct val="0"/>
              </a:spcAft>
              <a:buClrTx/>
              <a:buSzTx/>
              <a:buFontTx/>
              <a:buNone/>
            </a:pPr>
            <a:r>
              <a:rPr lang="en-US" altLang="zh-CN" smtClean="0">
                <a:ln>
                  <a:noFill/>
                </a:ln>
                <a:effectLst/>
                <a:sym typeface="+mn-ea"/>
              </a:rPr>
              <a:t>checkout failure ( Hashin </a:t>
            </a:r>
            <a:endParaRPr lang="en-US" altLang="zh-CN" smtClean="0">
              <a:ln>
                <a:noFill/>
              </a:ln>
              <a:effectLst/>
              <a:sym typeface="+mn-ea"/>
            </a:endParaRPr>
          </a:p>
          <a:p>
            <a:pPr marL="0" marR="0" indent="0" algn="l" defTabSz="914400" rtl="0" eaLnBrk="0" fontAlgn="base" latinLnBrk="0" hangingPunct="0">
              <a:lnSpc>
                <a:spcPct val="100000"/>
              </a:lnSpc>
              <a:spcBef>
                <a:spcPct val="0"/>
              </a:spcBef>
              <a:spcAft>
                <a:spcPct val="0"/>
              </a:spcAft>
              <a:buClrTx/>
              <a:buSzTx/>
              <a:buFontTx/>
              <a:buNone/>
            </a:pPr>
            <a:r>
              <a:rPr lang="en-US" altLang="zh-CN" smtClean="0">
                <a:ln>
                  <a:noFill/>
                </a:ln>
                <a:effectLst/>
                <a:sym typeface="+mn-ea"/>
              </a:rPr>
              <a:t>          criterion)</a:t>
            </a:r>
            <a:endParaRPr lang="zh-CN" altLang="en-US"/>
          </a:p>
        </p:txBody>
      </p:sp>
      <p:sp>
        <p:nvSpPr>
          <p:cNvPr id="14" name="灯片编号占位符 13"/>
          <p:cNvSpPr>
            <a:spLocks noGrp="1"/>
          </p:cNvSpPr>
          <p:nvPr>
            <p:ph type="sldNum" sz="quarter" idx="12"/>
          </p:nvPr>
        </p:nvSpPr>
        <p:spPr/>
        <p:txBody>
          <a:bodyPr/>
          <a:p>
            <a:pPr>
              <a:defRPr/>
            </a:pPr>
            <a:fld id="{A2EA7766-9A74-464A-9A62-AF2E5CE9E77E}" type="slidenum">
              <a:rPr lang="en-US" altLang="zh-CN"/>
            </a:fld>
            <a:endParaRPr lang="en-US" altLang="zh-CN"/>
          </a:p>
        </p:txBody>
      </p:sp>
      <p:pic>
        <p:nvPicPr>
          <p:cNvPr id="17" name="图片 16"/>
          <p:cNvPicPr>
            <a:picLocks noChangeAspect="1"/>
          </p:cNvPicPr>
          <p:nvPr/>
        </p:nvPicPr>
        <p:blipFill>
          <a:blip r:embed="rId5"/>
          <a:stretch>
            <a:fillRect/>
          </a:stretch>
        </p:blipFill>
        <p:spPr>
          <a:xfrm>
            <a:off x="3507740" y="1454150"/>
            <a:ext cx="4921885" cy="554990"/>
          </a:xfrm>
          <a:prstGeom prst="rect">
            <a:avLst/>
          </a:prstGeom>
        </p:spPr>
      </p:pic>
      <p:sp>
        <p:nvSpPr>
          <p:cNvPr id="11" name="矩形 10"/>
          <p:cNvSpPr/>
          <p:nvPr/>
        </p:nvSpPr>
        <p:spPr>
          <a:xfrm>
            <a:off x="356870" y="551180"/>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UMAT subroutine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52734"/>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0" y="4547235"/>
            <a:ext cx="2880360" cy="2110105"/>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8535" y="4507230"/>
            <a:ext cx="2994660" cy="2192655"/>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graphicFrame>
        <p:nvGraphicFramePr>
          <p:cNvPr id="2" name="表格 1"/>
          <p:cNvGraphicFramePr>
            <a:graphicFrameLocks noGrp="1"/>
          </p:cNvGraphicFramePr>
          <p:nvPr/>
        </p:nvGraphicFramePr>
        <p:xfrm>
          <a:off x="414020" y="1598930"/>
          <a:ext cx="5248275" cy="2136140"/>
        </p:xfrm>
        <a:graphic>
          <a:graphicData uri="http://schemas.openxmlformats.org/drawingml/2006/table">
            <a:tbl>
              <a:tblPr firstRow="1" firstCol="1" bandRow="1">
                <a:tableStyleId>{E8B1032C-EA38-4F05-BA0D-38AFFFC7BED3}</a:tableStyleId>
              </a:tblPr>
              <a:tblGrid>
                <a:gridCol w="1229360"/>
                <a:gridCol w="1163320"/>
                <a:gridCol w="1386205"/>
                <a:gridCol w="1469390"/>
              </a:tblGrid>
              <a:tr h="501015">
                <a:tc rowSpan="2">
                  <a:txBody>
                    <a:bodyPr/>
                    <a:lstStyle/>
                    <a:p>
                      <a:pPr algn="r">
                        <a:spcAft>
                          <a:spcPts val="0"/>
                        </a:spcAft>
                      </a:pPr>
                      <a:r>
                        <a:rPr lang="en-US" sz="1600" kern="100" dirty="0">
                          <a:effectLst/>
                          <a:latin typeface="Times New Roman" panose="02020603050405020304" pitchFamily="18" charset="0"/>
                          <a:cs typeface="Times New Roman" panose="02020603050405020304" pitchFamily="18" charset="0"/>
                        </a:rPr>
                        <a:t>Ultimate </a:t>
                      </a:r>
                      <a:r>
                        <a:rPr lang="en-US" sz="1600" kern="100" dirty="0" smtClean="0">
                          <a:effectLst/>
                          <a:latin typeface="Times New Roman" panose="02020603050405020304" pitchFamily="18" charset="0"/>
                          <a:cs typeface="Times New Roman" panose="02020603050405020304" pitchFamily="18" charset="0"/>
                        </a:rPr>
                        <a:t>load</a:t>
                      </a:r>
                      <a:endParaRPr lang="en-US" sz="1600" kern="100" dirty="0" smtClean="0">
                        <a:effectLst/>
                        <a:latin typeface="Times New Roman" panose="02020603050405020304" pitchFamily="18" charset="0"/>
                        <a:cs typeface="Times New Roman" panose="02020603050405020304" pitchFamily="18" charset="0"/>
                      </a:endParaRPr>
                    </a:p>
                    <a:p>
                      <a:pPr algn="r">
                        <a:spcAft>
                          <a:spcPts val="0"/>
                        </a:spcAft>
                      </a:pPr>
                      <a:r>
                        <a:rPr lang="zh-CN" sz="1600" kern="100" dirty="0" smtClean="0">
                          <a:effectLst/>
                          <a:latin typeface="Times New Roman" panose="02020603050405020304" pitchFamily="18" charset="0"/>
                          <a:cs typeface="Times New Roman" panose="02020603050405020304" pitchFamily="18" charset="0"/>
                        </a:rPr>
                        <a:t>（</a:t>
                      </a:r>
                      <a:r>
                        <a:rPr lang="en-US" sz="1600" kern="100" dirty="0" err="1">
                          <a:effectLst/>
                          <a:latin typeface="Times New Roman" panose="02020603050405020304" pitchFamily="18" charset="0"/>
                          <a:cs typeface="Times New Roman" panose="02020603050405020304" pitchFamily="18" charset="0"/>
                        </a:rPr>
                        <a:t>kN</a:t>
                      </a:r>
                      <a:r>
                        <a:rPr lang="zh-CN" sz="1600" kern="100" dirty="0">
                          <a:effectLst/>
                          <a:latin typeface="Times New Roman" panose="02020603050405020304" pitchFamily="18" charset="0"/>
                          <a:cs typeface="Times New Roman" panose="02020603050405020304" pitchFamily="18" charset="0"/>
                        </a:rPr>
                        <a:t>）</a:t>
                      </a:r>
                      <a:endParaRPr lang="zh-CN" sz="1600" kern="100" dirty="0">
                        <a:effectLst/>
                        <a:latin typeface="Times New Roman" panose="02020603050405020304" pitchFamily="18" charset="0"/>
                        <a:cs typeface="Times New Roman" panose="02020603050405020304" pitchFamily="18" charset="0"/>
                      </a:endParaRPr>
                    </a:p>
                    <a:p>
                      <a:pPr indent="127000" algn="just">
                        <a:spcAft>
                          <a:spcPts val="0"/>
                        </a:spcAft>
                      </a:pPr>
                      <a:r>
                        <a:rPr lang="en-US" sz="1600" kern="100" dirty="0" smtClean="0">
                          <a:effectLst/>
                          <a:latin typeface="Times New Roman" panose="02020603050405020304" pitchFamily="18" charset="0"/>
                          <a:cs typeface="Times New Roman" panose="02020603050405020304" pitchFamily="18" charset="0"/>
                        </a:rPr>
                        <a:t>Layer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rowSpan="2">
                  <a:txBody>
                    <a:bodyPr/>
                    <a:lstStyle/>
                    <a:p>
                      <a:pPr algn="ctr">
                        <a:spcAft>
                          <a:spcPts val="0"/>
                        </a:spcAft>
                      </a:pPr>
                      <a:r>
                        <a:rPr lang="en-US" altLang="zh-CN" sz="1600" kern="100" dirty="0" smtClean="0">
                          <a:effectLst/>
                          <a:latin typeface="Times New Roman" panose="02020603050405020304" pitchFamily="18" charset="0"/>
                          <a:cs typeface="Times New Roman" panose="02020603050405020304" pitchFamily="18" charset="0"/>
                        </a:rPr>
                        <a:t>Exp.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87680">
                <a:tc vMerge="1">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vMerge="1">
                  <a:tcPr marL="68580" marR="68580" marT="0" marB="0" anchor="ctr">
                    <a:solidFill>
                      <a:schemeClr val="bg2">
                        <a:lumMod val="20000"/>
                        <a:lumOff val="80000"/>
                      </a:schemeClr>
                    </a:solidFill>
                  </a:tcPr>
                </a:tc>
                <a:tc>
                  <a:txBody>
                    <a:bodyPr/>
                    <a:p>
                      <a:pPr algn="ctr">
                        <a:spcAft>
                          <a:spcPts val="0"/>
                        </a:spcAft>
                        <a:buNone/>
                      </a:pPr>
                      <a:r>
                        <a:rPr lang="en-US" altLang="zh-CN" sz="1600" dirty="0">
                          <a:latin typeface="Times New Roman" panose="02020603050405020304" pitchFamily="18" charset="0"/>
                          <a:sym typeface="Arial" panose="020B0604020202020204" pitchFamily="34" charset="0"/>
                        </a:rPr>
                        <a:t>Simulation</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a:txBody>
                    <a:bodyPr/>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a:t>
                      </a:r>
                      <a:r>
                        <a:rPr lang="en-US" sz="1600" kern="100" baseline="-25000">
                          <a:effectLst/>
                          <a:latin typeface="Times New Roman" panose="02020603050405020304" pitchFamily="18" charset="0"/>
                          <a:cs typeface="Times New Roman" panose="02020603050405020304" pitchFamily="18" charset="0"/>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69.73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86.98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24.73%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[0/90]</a:t>
                      </a:r>
                      <a:r>
                        <a:rPr lang="en-US" sz="1600" kern="100" baseline="-2500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47.20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45.37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3.88%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[±45]</a:t>
                      </a:r>
                      <a:r>
                        <a:rPr lang="en-US" sz="1600" kern="100" baseline="-25000" dirty="0">
                          <a:effectLst/>
                          <a:latin typeface="Times New Roman" panose="02020603050405020304" pitchFamily="18" charset="0"/>
                          <a:cs typeface="Times New Roman" panose="02020603050405020304" pitchFamily="18" charset="0"/>
                        </a:rPr>
                        <a:t>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23.79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14.31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39.85%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447859" y="1139411"/>
            <a:ext cx="2259330"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The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ultimate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strength</a:t>
            </a:r>
            <a:r>
              <a:rPr lang="en-US" altLang="zh-CN" dirty="0" smtClean="0">
                <a:latin typeface="Times New Roman" panose="02020603050405020304" pitchFamily="18" charset="0"/>
                <a:cs typeface="Times New Roman" panose="02020603050405020304" pitchFamily="18" charset="0"/>
              </a:rPr>
              <a:t>: </a:t>
            </a:r>
            <a:endParaRPr lang="az-Cyrl-AZ"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31432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6" name="矩形 5"/>
          <p:cNvSpPr/>
          <p:nvPr/>
        </p:nvSpPr>
        <p:spPr>
          <a:xfrm>
            <a:off x="6403975" y="4149090"/>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graphicFrame>
        <p:nvGraphicFramePr>
          <p:cNvPr id="7" name="表格 6"/>
          <p:cNvGraphicFramePr>
            <a:graphicFrameLocks noGrp="1"/>
          </p:cNvGraphicFramePr>
          <p:nvPr/>
        </p:nvGraphicFramePr>
        <p:xfrm>
          <a:off x="5662474" y="1598826"/>
          <a:ext cx="2900680" cy="2160905"/>
        </p:xfrm>
        <a:graphic>
          <a:graphicData uri="http://schemas.openxmlformats.org/drawingml/2006/table">
            <a:tbl>
              <a:tblPr firstRow="1" firstCol="1" bandRow="1">
                <a:tableStyleId>{E8B1032C-EA38-4F05-BA0D-38AFFFC7BED3}</a:tableStyleId>
              </a:tblPr>
              <a:tblGrid>
                <a:gridCol w="1475105"/>
                <a:gridCol w="1425575"/>
              </a:tblGrid>
              <a:tr h="501015">
                <a:tc gridSpan="2">
                  <a:txBody>
                    <a:bodyPr/>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 Exponential degenaration</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98475">
                <a:tc>
                  <a:txBody>
                    <a:bodyPr/>
                    <a:p>
                      <a:pPr algn="ctr">
                        <a:spcAft>
                          <a:spcPts val="0"/>
                        </a:spcAft>
                        <a:buNone/>
                      </a:pPr>
                      <a:r>
                        <a:rPr lang="en-US" altLang="zh-CN" sz="1600" b="0" dirty="0">
                          <a:latin typeface="Times New Roman" panose="02020603050405020304" pitchFamily="18" charset="0"/>
                          <a:sym typeface="Arial" panose="020B0604020202020204" pitchFamily="34" charset="0"/>
                        </a:rPr>
                        <a:t>Simulation</a:t>
                      </a:r>
                      <a:endParaRPr lang="en-US" altLang="zh-CN" sz="1600" b="0" kern="100" dirty="0" smtClean="0">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anchor="ctr">
                    <a:solidFill>
                      <a:schemeClr val="bg2">
                        <a:lumMod val="20000"/>
                        <a:lumOff val="80000"/>
                      </a:schemeClr>
                    </a:solidFill>
                  </a:tcPr>
                </a:tc>
                <a:tc>
                  <a:txBody>
                    <a:bodyPr/>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69570">
                <a:tc>
                  <a:txBody>
                    <a:bodyPr/>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87.32</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600" kern="100">
                          <a:effectLst/>
                          <a:latin typeface="Times New Roman" panose="02020603050405020304" pitchFamily="18" charset="0"/>
                          <a:cs typeface="Times New Roman" panose="02020603050405020304" pitchFamily="18" charset="0"/>
                          <a:sym typeface="+mn-ea"/>
                        </a:rPr>
                        <a:t>25.23%</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408940">
                <a:tc>
                  <a:txBody>
                    <a:bodyPr/>
                    <a:p>
                      <a:pPr algn="ctr">
                        <a:spcAft>
                          <a:spcPts val="0"/>
                        </a:spcAft>
                      </a:pPr>
                      <a:r>
                        <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rPr>
                        <a:t>50.67</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7.35%</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382905">
                <a:tc>
                  <a:txBody>
                    <a:bodyPr/>
                    <a:p>
                      <a:pPr algn="ctr">
                        <a:spcAft>
                          <a:spcPts val="0"/>
                        </a:spcAft>
                      </a:pPr>
                      <a:r>
                        <a:rPr lang="en-US" sz="1600" b="0" kern="100">
                          <a:effectLst/>
                          <a:latin typeface="Times New Roman" panose="02020603050405020304" pitchFamily="18" charset="0"/>
                          <a:cs typeface="Times New Roman" panose="02020603050405020304" pitchFamily="18" charset="0"/>
                        </a:rPr>
                        <a:t>15.04</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600" kern="100" dirty="0">
                          <a:effectLst/>
                          <a:latin typeface="Times New Roman" panose="02020603050405020304" pitchFamily="18" charset="0"/>
                          <a:cs typeface="Times New Roman" panose="02020603050405020304" pitchFamily="18" charset="0"/>
                          <a:sym typeface="+mn-ea"/>
                        </a:rPr>
                        <a:t>36.78%</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bl>
          </a:graphicData>
        </a:graphic>
      </p:graphicFrame>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pic>
        <p:nvPicPr>
          <p:cNvPr id="8" name="图片 7"/>
          <p:cNvPicPr>
            <a:picLocks noChangeAspect="1"/>
          </p:cNvPicPr>
          <p:nvPr/>
        </p:nvPicPr>
        <p:blipFill>
          <a:blip r:embed="rId3"/>
          <a:stretch>
            <a:fillRect/>
          </a:stretch>
        </p:blipFill>
        <p:spPr>
          <a:xfrm>
            <a:off x="3187065" y="4547235"/>
            <a:ext cx="2585085" cy="2219960"/>
          </a:xfrm>
          <a:prstGeom prst="rect">
            <a:avLst/>
          </a:prstGeom>
        </p:spPr>
      </p:pic>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78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2" name="矩形 1"/>
          <p:cNvSpPr/>
          <p:nvPr/>
        </p:nvSpPr>
        <p:spPr>
          <a:xfrm>
            <a:off x="152078" y="1188745"/>
            <a:ext cx="655320"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rPr>
              <a:t>[0]</a:t>
            </a:r>
            <a:r>
              <a:rPr lang="en-US" altLang="zh-CN" kern="100" baseline="-25000" dirty="0" smtClean="0">
                <a:latin typeface="Times New Roman" panose="02020603050405020304" pitchFamily="18" charset="0"/>
                <a:ea typeface="宋体" panose="02010600030101010101" pitchFamily="2" charset="-122"/>
              </a:rPr>
              <a:t>10</a:t>
            </a:r>
            <a:r>
              <a:rPr lang="en-US" altLang="zh-CN" kern="100" dirty="0" smtClean="0">
                <a:latin typeface="Times New Roman" panose="02020603050405020304" pitchFamily="18" charset="0"/>
                <a:ea typeface="宋体" panose="02010600030101010101" pitchFamily="2" charset="-122"/>
              </a:rPr>
              <a:t> </a:t>
            </a:r>
            <a:endParaRPr lang="zh-CN" altLang="en-US" dirty="0"/>
          </a:p>
        </p:txBody>
      </p:sp>
      <p:sp>
        <p:nvSpPr>
          <p:cNvPr id="21" name="矩形 20"/>
          <p:cNvSpPr/>
          <p:nvPr/>
        </p:nvSpPr>
        <p:spPr>
          <a:xfrm>
            <a:off x="902731" y="3410317"/>
            <a:ext cx="1208985" cy="338554"/>
          </a:xfrm>
          <a:prstGeom prst="rect">
            <a:avLst/>
          </a:prstGeom>
          <a:solidFill>
            <a:schemeClr val="accent2">
              <a:lumMod val="40000"/>
              <a:lumOff val="60000"/>
            </a:schemeClr>
          </a:solidFill>
        </p:spPr>
        <p:txBody>
          <a:bodyPr wrap="none">
            <a:spAutoFit/>
          </a:bodyPr>
          <a:lstStyle/>
          <a:p>
            <a:r>
              <a:rPr lang="en-US" altLang="zh-CN" sz="1600" kern="100" dirty="0" smtClean="0">
                <a:latin typeface="Times New Roman" panose="02020603050405020304" pitchFamily="18" charset="0"/>
                <a:ea typeface="宋体" panose="02010600030101010101" pitchFamily="2" charset="-122"/>
              </a:rPr>
              <a:t>Fiber failure</a:t>
            </a:r>
            <a:endParaRPr lang="zh-CN" altLang="en-US" sz="1600" dirty="0"/>
          </a:p>
        </p:txBody>
      </p:sp>
      <p:sp>
        <p:nvSpPr>
          <p:cNvPr id="22" name="矩形 21"/>
          <p:cNvSpPr/>
          <p:nvPr/>
        </p:nvSpPr>
        <p:spPr>
          <a:xfrm>
            <a:off x="840229" y="5458678"/>
            <a:ext cx="1335622" cy="338554"/>
          </a:xfrm>
          <a:prstGeom prst="rect">
            <a:avLst/>
          </a:prstGeom>
          <a:solidFill>
            <a:schemeClr val="accent2">
              <a:lumMod val="40000"/>
              <a:lumOff val="60000"/>
            </a:schemeClr>
          </a:solidFill>
        </p:spPr>
        <p:txBody>
          <a:bodyPr wrap="none">
            <a:spAutoFit/>
          </a:bodyPr>
          <a:lstStyle/>
          <a:p>
            <a:r>
              <a:rPr lang="en-US" altLang="zh-CN" sz="1600" kern="100" dirty="0" smtClean="0">
                <a:latin typeface="Times New Roman" panose="02020603050405020304" pitchFamily="18" charset="0"/>
                <a:ea typeface="宋体" panose="02010600030101010101" pitchFamily="2" charset="-122"/>
              </a:rPr>
              <a:t>Matrix failure</a:t>
            </a:r>
            <a:endParaRPr lang="zh-CN" altLang="en-US" sz="1600" dirty="0"/>
          </a:p>
        </p:txBody>
      </p:sp>
      <p:pic>
        <p:nvPicPr>
          <p:cNvPr id="24" name="图片 23" descr="QQ截图20161130095844"/>
          <p:cNvPicPr/>
          <p:nvPr/>
        </p:nvPicPr>
        <p:blipFill>
          <a:blip r:embed="rId1" cstate="print">
            <a:extLst>
              <a:ext uri="{28A0092B-C50C-407E-A947-70E740481C1C}">
                <a14:useLocalDpi xmlns:a14="http://schemas.microsoft.com/office/drawing/2010/main" val="0"/>
              </a:ext>
            </a:extLst>
          </a:blip>
          <a:stretch>
            <a:fillRect/>
          </a:stretch>
        </p:blipFill>
        <p:spPr>
          <a:xfrm>
            <a:off x="625475" y="3928745"/>
            <a:ext cx="1717675" cy="1529715"/>
          </a:xfrm>
          <a:prstGeom prst="rect">
            <a:avLst/>
          </a:prstGeom>
        </p:spPr>
      </p:pic>
      <p:pic>
        <p:nvPicPr>
          <p:cNvPr id="15" name="图片 14"/>
          <p:cNvPicPr/>
          <p:nvPr/>
        </p:nvPicPr>
        <p:blipFill>
          <a:blip r:embed="rId2"/>
          <a:stretch>
            <a:fillRect/>
          </a:stretch>
        </p:blipFill>
        <p:spPr>
          <a:xfrm>
            <a:off x="6529070" y="3086100"/>
            <a:ext cx="2052955" cy="1720215"/>
          </a:xfrm>
          <a:prstGeom prst="rect">
            <a:avLst/>
          </a:prstGeom>
        </p:spPr>
      </p:pic>
      <p:pic>
        <p:nvPicPr>
          <p:cNvPr id="5" name="图片 4"/>
          <p:cNvPicPr>
            <a:picLocks noChangeAspect="1"/>
          </p:cNvPicPr>
          <p:nvPr/>
        </p:nvPicPr>
        <p:blipFill>
          <a:blip r:embed="rId3"/>
          <a:stretch>
            <a:fillRect/>
          </a:stretch>
        </p:blipFill>
        <p:spPr>
          <a:xfrm>
            <a:off x="593090" y="1817370"/>
            <a:ext cx="1828165" cy="1591945"/>
          </a:xfrm>
          <a:prstGeom prst="rect">
            <a:avLst/>
          </a:prstGeom>
        </p:spPr>
      </p:pic>
      <p:sp>
        <p:nvSpPr>
          <p:cNvPr id="8" name="矩形 7"/>
          <p:cNvSpPr/>
          <p:nvPr/>
        </p:nvSpPr>
        <p:spPr>
          <a:xfrm>
            <a:off x="355600" y="1738630"/>
            <a:ext cx="2304415" cy="417639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6" name="图片 5" descr="0_0-matrix"/>
          <p:cNvPicPr>
            <a:picLocks noChangeAspect="1"/>
          </p:cNvPicPr>
          <p:nvPr/>
        </p:nvPicPr>
        <p:blipFill>
          <a:blip r:embed="rId4"/>
          <a:stretch>
            <a:fillRect/>
          </a:stretch>
        </p:blipFill>
        <p:spPr>
          <a:xfrm>
            <a:off x="3482975" y="3878580"/>
            <a:ext cx="1797050" cy="1610360"/>
          </a:xfrm>
          <a:prstGeom prst="rect">
            <a:avLst/>
          </a:prstGeom>
        </p:spPr>
      </p:pic>
      <p:sp>
        <p:nvSpPr>
          <p:cNvPr id="7" name="矩形 6"/>
          <p:cNvSpPr/>
          <p:nvPr/>
        </p:nvSpPr>
        <p:spPr>
          <a:xfrm>
            <a:off x="3166110" y="1738630"/>
            <a:ext cx="2304415" cy="417639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a:xfrm>
            <a:off x="3714239" y="5489158"/>
            <a:ext cx="1335622" cy="338554"/>
          </a:xfrm>
          <a:prstGeom prst="rect">
            <a:avLst/>
          </a:prstGeom>
          <a:solidFill>
            <a:schemeClr val="accent2">
              <a:lumMod val="40000"/>
              <a:lumOff val="60000"/>
            </a:schemeClr>
          </a:solidFill>
        </p:spPr>
        <p:txBody>
          <a:bodyPr wrap="none">
            <a:spAutoFit/>
          </a:bodyPr>
          <a:p>
            <a:r>
              <a:rPr lang="en-US" altLang="zh-CN" sz="1600" kern="100" dirty="0" smtClean="0">
                <a:latin typeface="Times New Roman" panose="02020603050405020304" pitchFamily="18" charset="0"/>
                <a:ea typeface="宋体" panose="02010600030101010101" pitchFamily="2" charset="-122"/>
              </a:rPr>
              <a:t>Matrix failure</a:t>
            </a:r>
            <a:endParaRPr lang="zh-CN" altLang="en-US" sz="1600" dirty="0"/>
          </a:p>
        </p:txBody>
      </p:sp>
      <p:pic>
        <p:nvPicPr>
          <p:cNvPr id="12" name="图片 11" descr="45_fiber"/>
          <p:cNvPicPr>
            <a:picLocks noChangeAspect="1"/>
          </p:cNvPicPr>
          <p:nvPr/>
        </p:nvPicPr>
        <p:blipFill>
          <a:blip r:embed="rId5"/>
          <a:stretch>
            <a:fillRect/>
          </a:stretch>
        </p:blipFill>
        <p:spPr>
          <a:xfrm>
            <a:off x="3482975" y="1842770"/>
            <a:ext cx="1682750" cy="1494790"/>
          </a:xfrm>
          <a:prstGeom prst="rect">
            <a:avLst/>
          </a:prstGeom>
        </p:spPr>
      </p:pic>
      <p:sp>
        <p:nvSpPr>
          <p:cNvPr id="13" name="矩形 12"/>
          <p:cNvSpPr/>
          <p:nvPr/>
        </p:nvSpPr>
        <p:spPr>
          <a:xfrm>
            <a:off x="3713241" y="3337292"/>
            <a:ext cx="1208985" cy="338554"/>
          </a:xfrm>
          <a:prstGeom prst="rect">
            <a:avLst/>
          </a:prstGeom>
          <a:solidFill>
            <a:schemeClr val="accent2">
              <a:lumMod val="40000"/>
              <a:lumOff val="60000"/>
            </a:schemeClr>
          </a:solidFill>
        </p:spPr>
        <p:txBody>
          <a:bodyPr wrap="none">
            <a:spAutoFit/>
          </a:bodyPr>
          <a:p>
            <a:r>
              <a:rPr lang="en-US" altLang="zh-CN" sz="1600" kern="100" dirty="0" smtClean="0">
                <a:latin typeface="Times New Roman" panose="02020603050405020304" pitchFamily="18" charset="0"/>
                <a:ea typeface="宋体" panose="02010600030101010101" pitchFamily="2" charset="-122"/>
              </a:rPr>
              <a:t>Fiber failure</a:t>
            </a:r>
            <a:endParaRPr lang="zh-CN" altLang="en-US" sz="1600" dirty="0"/>
          </a:p>
        </p:txBody>
      </p:sp>
      <p:sp>
        <p:nvSpPr>
          <p:cNvPr id="14" name="矩形 13"/>
          <p:cNvSpPr/>
          <p:nvPr/>
        </p:nvSpPr>
        <p:spPr>
          <a:xfrm>
            <a:off x="322580" y="5978525"/>
            <a:ext cx="2352040"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16" name="矩形 15"/>
          <p:cNvSpPr/>
          <p:nvPr/>
        </p:nvSpPr>
        <p:spPr>
          <a:xfrm>
            <a:off x="3164840" y="5978525"/>
            <a:ext cx="2303780"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10" name="矩形 9"/>
          <p:cNvSpPr/>
          <p:nvPr/>
        </p:nvSpPr>
        <p:spPr>
          <a:xfrm>
            <a:off x="438785" y="37655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4654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2" name="矩形 1"/>
          <p:cNvSpPr/>
          <p:nvPr/>
        </p:nvSpPr>
        <p:spPr>
          <a:xfrm>
            <a:off x="251520" y="1124744"/>
            <a:ext cx="930275"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rPr>
              <a:t>[0/90]</a:t>
            </a:r>
            <a:r>
              <a:rPr lang="en-US" altLang="zh-CN" kern="100" baseline="-25000" dirty="0" smtClean="0">
                <a:latin typeface="Times New Roman" panose="02020603050405020304" pitchFamily="18" charset="0"/>
                <a:ea typeface="宋体" panose="02010600030101010101" pitchFamily="2" charset="-122"/>
              </a:rPr>
              <a:t>5</a:t>
            </a:r>
            <a:r>
              <a:rPr lang="en-US" altLang="zh-CN" kern="100" dirty="0" smtClean="0">
                <a:latin typeface="Times New Roman" panose="02020603050405020304" pitchFamily="18" charset="0"/>
                <a:ea typeface="宋体" panose="02010600030101010101" pitchFamily="2" charset="-122"/>
              </a:rPr>
              <a:t> </a:t>
            </a:r>
            <a:r>
              <a:rPr lang="en-US" altLang="zh-CN" dirty="0" smtClean="0">
                <a:latin typeface="Times New Roman" panose="02020603050405020304" pitchFamily="18" charset="0"/>
                <a:cs typeface="Times New Roman" panose="02020603050405020304" pitchFamily="18" charset="0"/>
                <a:sym typeface="+mn-ea"/>
              </a:rPr>
              <a:t> </a:t>
            </a:r>
            <a:endParaRPr lang="zh-CN" altLang="en-US" dirty="0"/>
          </a:p>
        </p:txBody>
      </p:sp>
      <p:sp>
        <p:nvSpPr>
          <p:cNvPr id="13" name="矩形 12"/>
          <p:cNvSpPr/>
          <p:nvPr/>
        </p:nvSpPr>
        <p:spPr>
          <a:xfrm>
            <a:off x="4033407" y="2145630"/>
            <a:ext cx="1075936" cy="307777"/>
          </a:xfrm>
          <a:prstGeom prst="rect">
            <a:avLst/>
          </a:prstGeom>
          <a:solidFill>
            <a:schemeClr val="accent2">
              <a:lumMod val="40000"/>
              <a:lumOff val="60000"/>
            </a:schemeClr>
          </a:solidFill>
        </p:spPr>
        <p:txBody>
          <a:bodyPr wrap="none">
            <a:spAutoFit/>
          </a:bodyPr>
          <a:lstStyle/>
          <a:p>
            <a:r>
              <a:rPr lang="en-US" altLang="zh-CN" sz="1400" kern="100" dirty="0" smtClean="0">
                <a:latin typeface="Times New Roman" panose="02020603050405020304" pitchFamily="18" charset="0"/>
                <a:ea typeface="宋体" panose="02010600030101010101" pitchFamily="2" charset="-122"/>
              </a:rPr>
              <a:t>Fiber failure</a:t>
            </a:r>
            <a:endParaRPr lang="zh-CN" altLang="en-US" sz="1400" dirty="0"/>
          </a:p>
        </p:txBody>
      </p:sp>
      <p:sp>
        <p:nvSpPr>
          <p:cNvPr id="14" name="矩形 13"/>
          <p:cNvSpPr/>
          <p:nvPr/>
        </p:nvSpPr>
        <p:spPr>
          <a:xfrm>
            <a:off x="4003925" y="3726631"/>
            <a:ext cx="1186543" cy="307777"/>
          </a:xfrm>
          <a:prstGeom prst="rect">
            <a:avLst/>
          </a:prstGeom>
          <a:solidFill>
            <a:schemeClr val="accent2">
              <a:lumMod val="40000"/>
              <a:lumOff val="60000"/>
            </a:schemeClr>
          </a:solidFill>
        </p:spPr>
        <p:txBody>
          <a:bodyPr wrap="none">
            <a:spAutoFit/>
          </a:bodyPr>
          <a:lstStyle/>
          <a:p>
            <a:r>
              <a:rPr lang="en-US" altLang="zh-CN" sz="1400" kern="100" dirty="0" smtClean="0">
                <a:latin typeface="Times New Roman" panose="02020603050405020304" pitchFamily="18" charset="0"/>
                <a:ea typeface="宋体" panose="02010600030101010101" pitchFamily="2" charset="-122"/>
              </a:rPr>
              <a:t>Matrix failure</a:t>
            </a:r>
            <a:endParaRPr lang="zh-CN" altLang="en-US" sz="1400" dirty="0"/>
          </a:p>
        </p:txBody>
      </p:sp>
      <mc:AlternateContent xmlns:mc="http://schemas.openxmlformats.org/markup-compatibility/2006">
        <mc:Choice xmlns:a14="http://schemas.microsoft.com/office/drawing/2010/main" Requires="a14">
          <p:sp>
            <p:nvSpPr>
              <p:cNvPr id="15" name="矩形 14"/>
              <p:cNvSpPr/>
              <p:nvPr/>
            </p:nvSpPr>
            <p:spPr>
              <a:xfrm>
                <a:off x="1592881" y="4509120"/>
                <a:ext cx="778803" cy="312586"/>
              </a:xfrm>
              <a:prstGeom prst="rect">
                <a:avLst/>
              </a:prstGeom>
              <a:solidFill>
                <a:schemeClr val="accent1">
                  <a:lumMod val="60000"/>
                  <a:lumOff val="40000"/>
                </a:schemeClr>
              </a:solidFill>
            </p:spPr>
            <p:txBody>
              <a:bodyPr wrap="none">
                <a:spAutoFit/>
              </a:bodyPr>
              <a:lstStyle/>
              <a:p>
                <a14:m>
                  <m:oMath xmlns:m="http://schemas.openxmlformats.org/officeDocument/2006/math">
                    <m:sSup>
                      <m:sSupPr>
                        <m:ctrlPr>
                          <a:rPr lang="en-US" altLang="zh-CN" sz="1400" i="1">
                            <a:solidFill>
                              <a:srgbClr val="FF0000"/>
                            </a:solidFill>
                            <a:latin typeface="Cambria Math" panose="02040503050406030204" pitchFamily="18" charset="0"/>
                          </a:rPr>
                        </m:ctrlPr>
                      </m:sSupPr>
                      <m:e>
                        <m:r>
                          <a:rPr lang="en-US" altLang="zh-CN" sz="1400" i="1">
                            <a:solidFill>
                              <a:srgbClr val="FF0000"/>
                            </a:solidFill>
                            <a:latin typeface="Cambria Math" panose="02040503050406030204" pitchFamily="18" charset="0"/>
                            <a:ea typeface="Cambria Math" panose="02040503050406030204" pitchFamily="18" charset="0"/>
                          </a:rPr>
                          <m:t>0</m:t>
                        </m:r>
                      </m:e>
                      <m:sup>
                        <m:r>
                          <a:rPr lang="en-US" altLang="zh-CN" sz="1400" i="1">
                            <a:solidFill>
                              <a:srgbClr val="FF0000"/>
                            </a:solidFill>
                            <a:latin typeface="Cambria Math" panose="02040503050406030204" pitchFamily="18" charset="0"/>
                            <a:ea typeface="Cambria Math" panose="02040503050406030204" pitchFamily="18" charset="0"/>
                          </a:rPr>
                          <m:t>°</m:t>
                        </m:r>
                      </m:sup>
                    </m:sSup>
                  </m:oMath>
                </a14:m>
                <a:r>
                  <a:rPr lang="zh-CN" altLang="en-US" sz="1400" dirty="0" smtClean="0"/>
                  <a:t> </a:t>
                </a:r>
                <a:r>
                  <a:rPr lang="en-US" altLang="zh-CN" sz="1400" dirty="0" smtClean="0"/>
                  <a:t>layer</a:t>
                </a:r>
                <a:endParaRPr lang="zh-CN" altLang="en-US" sz="1400" dirty="0"/>
              </a:p>
            </p:txBody>
          </p:sp>
        </mc:Choice>
        <mc:Fallback>
          <p:sp>
            <p:nvSpPr>
              <p:cNvPr id="15" name="矩形 14"/>
              <p:cNvSpPr>
                <a:spLocks noRot="1" noChangeAspect="1" noMove="1" noResize="1" noEditPoints="1" noAdjustHandles="1" noChangeArrowheads="1" noChangeShapeType="1" noTextEdit="1"/>
              </p:cNvSpPr>
              <p:nvPr/>
            </p:nvSpPr>
            <p:spPr>
              <a:xfrm>
                <a:off x="701976" y="4758675"/>
                <a:ext cx="778803" cy="312586"/>
              </a:xfrm>
              <a:prstGeom prst="rect">
                <a:avLst/>
              </a:prstGeom>
              <a:blipFill rotWithShape="1">
                <a:blip r:embed="rId1"/>
                <a:stretch>
                  <a:fillRect t="-1961" b="-1960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矩形 15"/>
              <p:cNvSpPr/>
              <p:nvPr/>
            </p:nvSpPr>
            <p:spPr>
              <a:xfrm>
                <a:off x="6254722" y="4484680"/>
                <a:ext cx="878189" cy="312586"/>
              </a:xfrm>
              <a:prstGeom prst="rect">
                <a:avLst/>
              </a:prstGeom>
              <a:solidFill>
                <a:schemeClr val="accent1">
                  <a:lumMod val="60000"/>
                  <a:lumOff val="40000"/>
                </a:schemeClr>
              </a:solidFill>
            </p:spPr>
            <p:txBody>
              <a:bodyPr wrap="none">
                <a:spAutoFit/>
              </a:bodyPr>
              <a:lstStyle/>
              <a:p>
                <a14:m>
                  <m:oMath xmlns:m="http://schemas.openxmlformats.org/officeDocument/2006/math">
                    <m:sSup>
                      <m:sSupPr>
                        <m:ctrlPr>
                          <a:rPr lang="en-US" altLang="zh-CN" sz="1400" i="1" smtClean="0">
                            <a:solidFill>
                              <a:srgbClr val="FF0000"/>
                            </a:solidFill>
                            <a:latin typeface="Cambria Math" panose="02040503050406030204" pitchFamily="18" charset="0"/>
                          </a:rPr>
                        </m:ctrlPr>
                      </m:sSupPr>
                      <m:e>
                        <m:r>
                          <a:rPr lang="en-US" altLang="zh-CN" sz="1400" b="0" i="1" smtClean="0">
                            <a:solidFill>
                              <a:srgbClr val="FF0000"/>
                            </a:solidFill>
                            <a:latin typeface="Cambria Math" panose="02040503050406030204" pitchFamily="18" charset="0"/>
                          </a:rPr>
                          <m:t>9</m:t>
                        </m:r>
                        <m:r>
                          <a:rPr lang="en-US" altLang="zh-CN" sz="1400" i="1">
                            <a:solidFill>
                              <a:srgbClr val="FF0000"/>
                            </a:solidFill>
                            <a:latin typeface="Cambria Math" panose="02040503050406030204" pitchFamily="18" charset="0"/>
                            <a:ea typeface="Cambria Math" panose="02040503050406030204" pitchFamily="18" charset="0"/>
                          </a:rPr>
                          <m:t>0</m:t>
                        </m:r>
                      </m:e>
                      <m:sup>
                        <m:r>
                          <a:rPr lang="en-US" altLang="zh-CN" sz="1400" i="1">
                            <a:solidFill>
                              <a:srgbClr val="FF0000"/>
                            </a:solidFill>
                            <a:latin typeface="Cambria Math" panose="02040503050406030204" pitchFamily="18" charset="0"/>
                            <a:ea typeface="Cambria Math" panose="02040503050406030204" pitchFamily="18" charset="0"/>
                          </a:rPr>
                          <m:t>°</m:t>
                        </m:r>
                      </m:sup>
                    </m:sSup>
                  </m:oMath>
                </a14:m>
                <a:r>
                  <a:rPr lang="zh-CN" altLang="en-US" sz="1400" dirty="0" smtClean="0"/>
                  <a:t> </a:t>
                </a:r>
                <a:r>
                  <a:rPr lang="en-US" altLang="zh-CN" sz="1400" dirty="0" smtClean="0"/>
                  <a:t>layer</a:t>
                </a:r>
                <a:endParaRPr lang="zh-CN" altLang="en-US" sz="1400" dirty="0"/>
              </a:p>
            </p:txBody>
          </p:sp>
        </mc:Choice>
        <mc:Fallback>
          <p:sp>
            <p:nvSpPr>
              <p:cNvPr id="16" name="矩形 15"/>
              <p:cNvSpPr>
                <a:spLocks noRot="1" noChangeAspect="1" noMove="1" noResize="1" noEditPoints="1" noAdjustHandles="1" noChangeArrowheads="1" noChangeShapeType="1" noTextEdit="1"/>
              </p:cNvSpPr>
              <p:nvPr/>
            </p:nvSpPr>
            <p:spPr>
              <a:xfrm>
                <a:off x="2485362" y="4759000"/>
                <a:ext cx="878189" cy="312586"/>
              </a:xfrm>
              <a:prstGeom prst="rect">
                <a:avLst/>
              </a:prstGeom>
              <a:blipFill rotWithShape="1">
                <a:blip r:embed="rId2"/>
                <a:stretch>
                  <a:fillRect t="-1961" r="-694" b="-19608"/>
                </a:stretch>
              </a:blipFill>
            </p:spPr>
            <p:txBody>
              <a:bodyPr/>
              <a:lstStyle/>
              <a:p>
                <a:r>
                  <a:rPr lang="zh-CN" altLang="en-US">
                    <a:noFill/>
                  </a:rPr>
                  <a:t> </a:t>
                </a:r>
                <a:endParaRPr lang="zh-CN" altLang="en-US">
                  <a:noFill/>
                </a:endParaRPr>
              </a:p>
            </p:txBody>
          </p:sp>
        </mc:Fallback>
      </mc:AlternateContent>
      <p:pic>
        <p:nvPicPr>
          <p:cNvPr id="4" name="图片 3"/>
          <p:cNvPicPr/>
          <p:nvPr/>
        </p:nvPicPr>
        <p:blipFill>
          <a:blip r:embed="rId3"/>
          <a:stretch>
            <a:fillRect/>
          </a:stretch>
        </p:blipFill>
        <p:spPr>
          <a:xfrm>
            <a:off x="3624580" y="5321300"/>
            <a:ext cx="1972945" cy="1570355"/>
          </a:xfrm>
          <a:prstGeom prst="rect">
            <a:avLst/>
          </a:prstGeom>
        </p:spPr>
      </p:pic>
      <p:pic>
        <p:nvPicPr>
          <p:cNvPr id="7" name="图片 6" descr="0-90_90-fiber"/>
          <p:cNvPicPr>
            <a:picLocks noChangeAspect="1"/>
          </p:cNvPicPr>
          <p:nvPr/>
        </p:nvPicPr>
        <p:blipFill>
          <a:blip r:embed="rId4"/>
          <a:stretch>
            <a:fillRect/>
          </a:stretch>
        </p:blipFill>
        <p:spPr>
          <a:xfrm>
            <a:off x="7117715" y="1551305"/>
            <a:ext cx="1638300" cy="1461770"/>
          </a:xfrm>
          <a:prstGeom prst="rect">
            <a:avLst/>
          </a:prstGeom>
        </p:spPr>
      </p:pic>
      <p:pic>
        <p:nvPicPr>
          <p:cNvPr id="9" name="图片 8" descr="0-90_90-matrix"/>
          <p:cNvPicPr>
            <a:picLocks noChangeAspect="1"/>
          </p:cNvPicPr>
          <p:nvPr/>
        </p:nvPicPr>
        <p:blipFill>
          <a:blip r:embed="rId5"/>
          <a:stretch>
            <a:fillRect/>
          </a:stretch>
        </p:blipFill>
        <p:spPr>
          <a:xfrm>
            <a:off x="7117715" y="3169920"/>
            <a:ext cx="1624965" cy="1441450"/>
          </a:xfrm>
          <a:prstGeom prst="rect">
            <a:avLst/>
          </a:prstGeom>
        </p:spPr>
      </p:pic>
      <p:pic>
        <p:nvPicPr>
          <p:cNvPr id="10" name="图片 9" descr="0-90_0-fiber"/>
          <p:cNvPicPr>
            <a:picLocks noChangeAspect="1"/>
          </p:cNvPicPr>
          <p:nvPr/>
        </p:nvPicPr>
        <p:blipFill>
          <a:blip r:embed="rId6"/>
          <a:stretch>
            <a:fillRect/>
          </a:stretch>
        </p:blipFill>
        <p:spPr>
          <a:xfrm>
            <a:off x="5379085" y="1522095"/>
            <a:ext cx="1678305" cy="1491615"/>
          </a:xfrm>
          <a:prstGeom prst="rect">
            <a:avLst/>
          </a:prstGeom>
        </p:spPr>
      </p:pic>
      <p:pic>
        <p:nvPicPr>
          <p:cNvPr id="17" name="图片 16" descr="0-90_0-matrix"/>
          <p:cNvPicPr>
            <a:picLocks noChangeAspect="1"/>
          </p:cNvPicPr>
          <p:nvPr/>
        </p:nvPicPr>
        <p:blipFill>
          <a:blip r:embed="rId7"/>
          <a:stretch>
            <a:fillRect/>
          </a:stretch>
        </p:blipFill>
        <p:spPr>
          <a:xfrm>
            <a:off x="5393690" y="3155315"/>
            <a:ext cx="1649095" cy="1470660"/>
          </a:xfrm>
          <a:prstGeom prst="rect">
            <a:avLst/>
          </a:prstGeom>
        </p:spPr>
      </p:pic>
      <p:pic>
        <p:nvPicPr>
          <p:cNvPr id="18" name="图片 17"/>
          <p:cNvPicPr>
            <a:picLocks noChangeAspect="1"/>
          </p:cNvPicPr>
          <p:nvPr/>
        </p:nvPicPr>
        <p:blipFill>
          <a:blip r:embed="rId8"/>
          <a:stretch>
            <a:fillRect/>
          </a:stretch>
        </p:blipFill>
        <p:spPr>
          <a:xfrm>
            <a:off x="356870" y="1522095"/>
            <a:ext cx="1682115" cy="1527175"/>
          </a:xfrm>
          <a:prstGeom prst="rect">
            <a:avLst/>
          </a:prstGeom>
        </p:spPr>
      </p:pic>
      <p:pic>
        <p:nvPicPr>
          <p:cNvPr id="19" name="图片 18"/>
          <p:cNvPicPr>
            <a:picLocks noChangeAspect="1"/>
          </p:cNvPicPr>
          <p:nvPr/>
        </p:nvPicPr>
        <p:blipFill>
          <a:blip r:embed="rId9"/>
          <a:stretch>
            <a:fillRect/>
          </a:stretch>
        </p:blipFill>
        <p:spPr>
          <a:xfrm>
            <a:off x="356870" y="3135630"/>
            <a:ext cx="1670685" cy="1490345"/>
          </a:xfrm>
          <a:prstGeom prst="rect">
            <a:avLst/>
          </a:prstGeom>
        </p:spPr>
      </p:pic>
      <p:pic>
        <p:nvPicPr>
          <p:cNvPr id="20" name="图片 19"/>
          <p:cNvPicPr>
            <a:picLocks noChangeAspect="1"/>
          </p:cNvPicPr>
          <p:nvPr/>
        </p:nvPicPr>
        <p:blipFill>
          <a:blip r:embed="rId10"/>
          <a:stretch>
            <a:fillRect/>
          </a:stretch>
        </p:blipFill>
        <p:spPr>
          <a:xfrm>
            <a:off x="2122170" y="3155315"/>
            <a:ext cx="1646555" cy="1499870"/>
          </a:xfrm>
          <a:prstGeom prst="rect">
            <a:avLst/>
          </a:prstGeom>
        </p:spPr>
      </p:pic>
      <p:pic>
        <p:nvPicPr>
          <p:cNvPr id="23" name="图片 22"/>
          <p:cNvPicPr>
            <a:picLocks noChangeAspect="1"/>
          </p:cNvPicPr>
          <p:nvPr/>
        </p:nvPicPr>
        <p:blipFill>
          <a:blip r:embed="rId11"/>
          <a:stretch>
            <a:fillRect/>
          </a:stretch>
        </p:blipFill>
        <p:spPr>
          <a:xfrm>
            <a:off x="2122170" y="1551305"/>
            <a:ext cx="1645920" cy="1497330"/>
          </a:xfrm>
          <a:prstGeom prst="rect">
            <a:avLst/>
          </a:prstGeom>
        </p:spPr>
      </p:pic>
      <p:sp>
        <p:nvSpPr>
          <p:cNvPr id="24" name="矩形 23"/>
          <p:cNvSpPr>
            <a:spLocks noRot="1" noChangeAspect="1" noMove="1" noResize="1" noEditPoints="1" noAdjustHandles="1" noChangeArrowheads="1" noChangeShapeType="1" noTextEdit="1"/>
          </p:cNvSpPr>
          <p:nvPr/>
        </p:nvSpPr>
        <p:spPr>
          <a:xfrm>
            <a:off x="5905801" y="4758675"/>
            <a:ext cx="778803" cy="312586"/>
          </a:xfrm>
          <a:prstGeom prst="rect">
            <a:avLst/>
          </a:prstGeom>
          <a:blipFill rotWithShape="1">
            <a:blip r:embed="rId1"/>
            <a:stretch>
              <a:fillRect t="-1961" b="-19608"/>
            </a:stretch>
          </a:blipFill>
        </p:spPr>
        <p:txBody>
          <a:bodyPr/>
          <a:p>
            <a:r>
              <a:rPr lang="zh-CN" altLang="en-US">
                <a:noFill/>
              </a:rPr>
              <a:t> </a:t>
            </a:r>
            <a:endParaRPr lang="zh-CN" altLang="en-US">
              <a:noFill/>
            </a:endParaRPr>
          </a:p>
        </p:txBody>
      </p:sp>
      <p:sp>
        <p:nvSpPr>
          <p:cNvPr id="25" name="矩形 24"/>
          <p:cNvSpPr>
            <a:spLocks noRot="1" noChangeAspect="1" noMove="1" noResize="1" noEditPoints="1" noAdjustHandles="1" noChangeArrowheads="1" noChangeShapeType="1" noTextEdit="1"/>
          </p:cNvSpPr>
          <p:nvPr/>
        </p:nvSpPr>
        <p:spPr>
          <a:xfrm>
            <a:off x="7491067" y="4759000"/>
            <a:ext cx="878189" cy="312586"/>
          </a:xfrm>
          <a:prstGeom prst="rect">
            <a:avLst/>
          </a:prstGeom>
          <a:blipFill rotWithShape="1">
            <a:blip r:embed="rId2"/>
            <a:stretch>
              <a:fillRect t="-1961" r="-694" b="-19608"/>
            </a:stretch>
          </a:blipFill>
        </p:spPr>
        <p:txBody>
          <a:bodyPr/>
          <a:p>
            <a:r>
              <a:rPr lang="zh-CN" altLang="en-US">
                <a:noFill/>
              </a:rPr>
              <a:t> </a:t>
            </a:r>
            <a:endParaRPr lang="zh-CN" altLang="en-US">
              <a:noFill/>
            </a:endParaRPr>
          </a:p>
        </p:txBody>
      </p:sp>
      <p:sp>
        <p:nvSpPr>
          <p:cNvPr id="26" name="矩形 25"/>
          <p:cNvSpPr/>
          <p:nvPr/>
        </p:nvSpPr>
        <p:spPr>
          <a:xfrm>
            <a:off x="226695" y="1492250"/>
            <a:ext cx="3705225" cy="366585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8" name="矩形 27"/>
          <p:cNvSpPr/>
          <p:nvPr/>
        </p:nvSpPr>
        <p:spPr>
          <a:xfrm>
            <a:off x="5214620" y="1492885"/>
            <a:ext cx="3705225" cy="366585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9" name="矩形 28"/>
          <p:cNvSpPr/>
          <p:nvPr/>
        </p:nvSpPr>
        <p:spPr>
          <a:xfrm>
            <a:off x="759460" y="5231130"/>
            <a:ext cx="2352040"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30" name="矩形 29"/>
          <p:cNvSpPr/>
          <p:nvPr/>
        </p:nvSpPr>
        <p:spPr>
          <a:xfrm>
            <a:off x="6065520" y="5231130"/>
            <a:ext cx="2303780"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6" name="矩形 5"/>
          <p:cNvSpPr/>
          <p:nvPr/>
        </p:nvSpPr>
        <p:spPr>
          <a:xfrm>
            <a:off x="520065" y="376555"/>
            <a:ext cx="3720465" cy="645160"/>
          </a:xfrm>
          <a:prstGeom prst="rect">
            <a:avLst/>
          </a:prstGeom>
        </p:spPr>
        <p:txBody>
          <a:bodyPr wrap="square">
            <a:spAutoFit/>
          </a:bodyPr>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55031"/>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2851</Words>
  <Application>WPS 演示</Application>
  <PresentationFormat>全屏显示(4:3)</PresentationFormat>
  <Paragraphs>294</Paragraphs>
  <Slides>12</Slides>
  <Notes>17</Notes>
  <HiddenSlides>0</HiddenSlides>
  <MMClips>4</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5" baseType="lpstr">
      <vt:lpstr>Arial</vt:lpstr>
      <vt:lpstr>宋体</vt:lpstr>
      <vt:lpstr>Wingdings</vt:lpstr>
      <vt:lpstr>黑体</vt:lpstr>
      <vt:lpstr>Garamond</vt:lpstr>
      <vt:lpstr>楷体</vt:lpstr>
      <vt:lpstr>Times New Roman</vt:lpstr>
      <vt:lpstr>微软雅黑</vt:lpstr>
      <vt:lpstr>Arial Unicode MS</vt:lpstr>
      <vt:lpstr>Calibri</vt:lpstr>
      <vt:lpstr>Edge</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dc:creator>
  <cp:lastModifiedBy>lenovo</cp:lastModifiedBy>
  <cp:revision>1161</cp:revision>
  <cp:lastPrinted>2113-01-01T00:00:00Z</cp:lastPrinted>
  <dcterms:created xsi:type="dcterms:W3CDTF">2113-01-01T00:00:00Z</dcterms:created>
  <dcterms:modified xsi:type="dcterms:W3CDTF">2017-11-08T04:58:21Z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2052-10.1.0.6930</vt:lpwstr>
  </property>
</Properties>
</file>